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524" r:id="rId2"/>
    <p:sldId id="256" r:id="rId3"/>
    <p:sldId id="410" r:id="rId4"/>
    <p:sldId id="415" r:id="rId5"/>
    <p:sldId id="512" r:id="rId6"/>
    <p:sldId id="513" r:id="rId7"/>
    <p:sldId id="509" r:id="rId8"/>
    <p:sldId id="502" r:id="rId9"/>
    <p:sldId id="503" r:id="rId10"/>
    <p:sldId id="510" r:id="rId11"/>
    <p:sldId id="406" r:id="rId12"/>
    <p:sldId id="409" r:id="rId13"/>
    <p:sldId id="408" r:id="rId14"/>
    <p:sldId id="407" r:id="rId15"/>
    <p:sldId id="431" r:id="rId16"/>
    <p:sldId id="430" r:id="rId17"/>
    <p:sldId id="417" r:id="rId18"/>
    <p:sldId id="418" r:id="rId19"/>
    <p:sldId id="419" r:id="rId20"/>
    <p:sldId id="475" r:id="rId21"/>
    <p:sldId id="511" r:id="rId22"/>
    <p:sldId id="432" r:id="rId23"/>
    <p:sldId id="434" r:id="rId24"/>
    <p:sldId id="435" r:id="rId25"/>
    <p:sldId id="439" r:id="rId26"/>
    <p:sldId id="505" r:id="rId27"/>
    <p:sldId id="506" r:id="rId28"/>
    <p:sldId id="516" r:id="rId29"/>
    <p:sldId id="515" r:id="rId30"/>
    <p:sldId id="518" r:id="rId31"/>
    <p:sldId id="517" r:id="rId32"/>
    <p:sldId id="519" r:id="rId33"/>
    <p:sldId id="522" r:id="rId34"/>
    <p:sldId id="507" r:id="rId35"/>
    <p:sldId id="508" r:id="rId36"/>
    <p:sldId id="489" r:id="rId37"/>
    <p:sldId id="476" r:id="rId38"/>
    <p:sldId id="514" r:id="rId39"/>
    <p:sldId id="501" r:id="rId40"/>
    <p:sldId id="460" r:id="rId41"/>
    <p:sldId id="465" r:id="rId42"/>
    <p:sldId id="466" r:id="rId43"/>
    <p:sldId id="467" r:id="rId44"/>
    <p:sldId id="44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FFCC"/>
    <a:srgbClr val="FF0000"/>
    <a:srgbClr val="CCECFF"/>
    <a:srgbClr val="003399"/>
    <a:srgbClr val="333300"/>
    <a:srgbClr val="336600"/>
    <a:srgbClr val="660033"/>
    <a:srgbClr val="3399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3.wmf"/><Relationship Id="rId7" Type="http://schemas.openxmlformats.org/officeDocument/2006/relationships/image" Target="../media/image1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14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A9C0-5899-489E-B49E-B8176EC6A636}" type="slidenum">
              <a:rPr lang="en-US"/>
              <a:pPr/>
              <a:t>1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B8675-F0C3-4BFD-8EE0-3FF42ED0D78E}" type="slidenum">
              <a:rPr lang="en-US"/>
              <a:pPr/>
              <a:t>13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A88C5-48FE-48D8-9BCC-006075EBF04D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CA331-65E0-4419-805D-7B53AC8B7920}" type="slidenum">
              <a:rPr lang="en-US"/>
              <a:pPr/>
              <a:t>15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0E308-5D97-45EA-9753-C9160810421E}" type="slidenum">
              <a:rPr lang="en-US"/>
              <a:pPr/>
              <a:t>17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B7958-40B7-4880-B757-24A72552FA92}" type="slidenum">
              <a:rPr lang="en-US"/>
              <a:pPr/>
              <a:t>18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20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21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22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105D6-0350-415A-AEB9-808B487DADDF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30469-263F-4C0E-B220-07FEB280F24A}" type="slidenum">
              <a:rPr lang="en-US"/>
              <a:pPr/>
              <a:t>23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7A35C-8880-434D-BB53-DFC054EF0FC5}" type="slidenum">
              <a:rPr lang="en-US"/>
              <a:pPr/>
              <a:t>24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 u="sng" noProof="1"/>
              <a:t>Mediation versus moderation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60B4-E919-428E-B722-5AB923BC1F81}" type="slidenum">
              <a:rPr lang="en-US"/>
              <a:pPr/>
              <a:t>25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26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27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29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30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31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32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A9C0-5899-489E-B49E-B8176EC6A636}" type="slidenum">
              <a:rPr lang="en-US"/>
              <a:pPr/>
              <a:t>3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764A9-A45D-4A54-9657-C729A4D54165}" type="slidenum">
              <a:rPr lang="en-US"/>
              <a:pPr/>
              <a:t>33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C14C5-95E6-46F7-B4C7-C6C7576B0794}" type="slidenum">
              <a:rPr lang="en-US"/>
              <a:pPr/>
              <a:t>34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C14C5-95E6-46F7-B4C7-C6C7576B0794}" type="slidenum">
              <a:rPr lang="en-US"/>
              <a:pPr/>
              <a:t>36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3EA7B-E338-4A7C-91F1-2580AB2D316D}" type="slidenum">
              <a:rPr lang="en-US"/>
              <a:pPr/>
              <a:t>37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 u="sng" noProof="1"/>
              <a:t>Mediation versus moderation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4271D-3CE3-4A82-8B4E-DA04D04568CB}" type="slidenum">
              <a:rPr lang="en-US"/>
              <a:pPr/>
              <a:t>39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A18A6-36EA-4B27-8F40-3B995E3866BB}" type="slidenum">
              <a:rPr lang="en-US"/>
              <a:pPr/>
              <a:t>40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04383-9384-4E2F-9706-383501054F49}" type="slidenum">
              <a:rPr lang="en-US"/>
              <a:pPr/>
              <a:t>41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DD553-EE0B-4288-B315-110CA4C34A6C}" type="slidenum">
              <a:rPr lang="en-US"/>
              <a:pPr/>
              <a:t>42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A1FD4-A0C0-44E9-8E79-545B955D6AE4}" type="slidenum">
              <a:rPr lang="en-US"/>
              <a:pPr/>
              <a:t>43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3734A-AADA-4E81-9577-B2F75FADC321}" type="slidenum">
              <a:rPr lang="en-US"/>
              <a:pPr/>
              <a:t>44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F7226-D6A2-45B1-B5A6-FE5569D8687C}" type="slidenum">
              <a:rPr lang="en-US"/>
              <a:pPr/>
              <a:t>4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194E-7580-4CD1-A1A8-986091B6C840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194E-7580-4CD1-A1A8-986091B6C840}" type="slidenum">
              <a:rPr lang="en-US"/>
              <a:pPr/>
              <a:t>6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F7226-D6A2-45B1-B5A6-FE5569D8687C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1F9B1-3006-47BB-9164-82FB28A971C9}" type="slidenum">
              <a:rPr lang="en-US"/>
              <a:pPr/>
              <a:t>11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B3862-E7F7-4971-85E1-8F0ECCAAA74B}" type="slidenum">
              <a:rPr lang="en-US"/>
              <a:pPr/>
              <a:t>12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4525963"/>
          </a:xfrm>
        </p:spPr>
        <p:txBody>
          <a:bodyPr/>
          <a:lstStyle/>
          <a:p>
            <a:pPr lvl="0">
              <a:buNone/>
            </a:pPr>
            <a:endParaRPr lang="nl-NL" sz="2400" dirty="0" smtClean="0"/>
          </a:p>
          <a:p>
            <a:pPr lvl="0">
              <a:buFont typeface="Wingdings" pitchFamily="2" charset="2"/>
              <a:buChar char="v"/>
            </a:pPr>
            <a:r>
              <a:rPr lang="nl-NL" sz="2400" dirty="0" smtClean="0"/>
              <a:t>Go to </a:t>
            </a:r>
            <a:r>
              <a:rPr lang="nl-NL" sz="2400" dirty="0" err="1" smtClean="0"/>
              <a:t>Faculty</a:t>
            </a:r>
            <a:r>
              <a:rPr lang="nl-NL" sz="2400" dirty="0" smtClean="0"/>
              <a:t>/marleen/Boulder2012/Moderating_</a:t>
            </a:r>
            <a:r>
              <a:rPr lang="nl-NL" sz="2400" dirty="0" err="1" smtClean="0"/>
              <a:t>cov</a:t>
            </a:r>
            <a:endParaRPr lang="nl-NL" sz="2400" dirty="0" smtClean="0"/>
          </a:p>
          <a:p>
            <a:pPr lvl="0">
              <a:buFont typeface="Wingdings" pitchFamily="2" charset="2"/>
              <a:buChar char="v"/>
            </a:pPr>
            <a:r>
              <a:rPr lang="nl-NL" sz="2400" dirty="0" err="1" smtClean="0"/>
              <a:t>Copy</a:t>
            </a:r>
            <a:r>
              <a:rPr lang="nl-NL" sz="2400" dirty="0" smtClean="0"/>
              <a:t> all files to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own</a:t>
            </a:r>
            <a:r>
              <a:rPr lang="nl-NL" sz="2400" dirty="0" smtClean="0"/>
              <a:t> </a:t>
            </a:r>
            <a:r>
              <a:rPr lang="nl-NL" sz="2400" dirty="0" smtClean="0"/>
              <a:t>directory</a:t>
            </a:r>
          </a:p>
          <a:p>
            <a:pPr lvl="0">
              <a:buFont typeface="Wingdings" pitchFamily="2" charset="2"/>
              <a:buChar char="v"/>
            </a:pPr>
            <a:endParaRPr lang="nl-NL" sz="2400" dirty="0" smtClean="0"/>
          </a:p>
          <a:p>
            <a:pPr lvl="0">
              <a:buFont typeface="Wingdings" pitchFamily="2" charset="2"/>
              <a:buChar char="v"/>
            </a:pPr>
            <a:r>
              <a:rPr lang="nl-NL" sz="2400" dirty="0" smtClean="0"/>
              <a:t>Go to </a:t>
            </a:r>
            <a:r>
              <a:rPr lang="nl-NL" sz="2400" dirty="0" err="1" smtClean="0"/>
              <a:t>Faculty</a:t>
            </a:r>
            <a:r>
              <a:rPr lang="nl-NL" sz="2400" dirty="0" smtClean="0"/>
              <a:t>/</a:t>
            </a:r>
            <a:r>
              <a:rPr lang="nl-NL" sz="2400" dirty="0" err="1" smtClean="0"/>
              <a:t>sanja</a:t>
            </a:r>
            <a:r>
              <a:rPr lang="nl-NL" sz="2400" dirty="0" smtClean="0"/>
              <a:t>/Boulder2012/Moderating_</a:t>
            </a:r>
            <a:r>
              <a:rPr lang="nl-NL" sz="2400" dirty="0" err="1" smtClean="0"/>
              <a:t>covariances</a:t>
            </a:r>
            <a:r>
              <a:rPr lang="nl-NL" sz="2400" dirty="0" smtClean="0"/>
              <a:t>_IQ_SES</a:t>
            </a:r>
            <a:endParaRPr lang="nl-NL" sz="2400" dirty="0" smtClean="0"/>
          </a:p>
          <a:p>
            <a:pPr lvl="0">
              <a:buFont typeface="Wingdings" pitchFamily="2" charset="2"/>
              <a:buChar char="v"/>
            </a:pPr>
            <a:r>
              <a:rPr lang="nl-NL" sz="2400" dirty="0" err="1" smtClean="0"/>
              <a:t>Copy</a:t>
            </a:r>
            <a:r>
              <a:rPr lang="nl-NL" sz="2400" dirty="0" smtClean="0"/>
              <a:t> all files to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own</a:t>
            </a:r>
            <a:r>
              <a:rPr lang="nl-NL" sz="2400" dirty="0" smtClean="0"/>
              <a:t> directory</a:t>
            </a:r>
          </a:p>
          <a:p>
            <a:pPr lvl="0">
              <a:buFont typeface="Wingdings" pitchFamily="2" charset="2"/>
              <a:buChar char="v"/>
            </a:pPr>
            <a:endParaRPr lang="nl-NL" sz="2400" dirty="0" smtClean="0"/>
          </a:p>
          <a:p>
            <a:pPr lvl="0">
              <a:buNone/>
            </a:pPr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Practical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Replicate</a:t>
            </a:r>
            <a:r>
              <a:rPr lang="nl-NL" dirty="0" smtClean="0"/>
              <a:t> </a:t>
            </a:r>
            <a:r>
              <a:rPr lang="nl-NL" dirty="0" err="1" smtClean="0"/>
              <a:t>findings</a:t>
            </a:r>
            <a:r>
              <a:rPr lang="nl-NL" dirty="0" smtClean="0"/>
              <a:t> of Turkheimer et al.</a:t>
            </a:r>
          </a:p>
          <a:p>
            <a:endParaRPr lang="nl-NL" dirty="0" smtClean="0"/>
          </a:p>
          <a:p>
            <a:r>
              <a:rPr lang="nl-NL" dirty="0" smtClean="0"/>
              <a:t>Sample of 5-yr </a:t>
            </a:r>
            <a:r>
              <a:rPr lang="nl-NL" dirty="0" err="1" smtClean="0"/>
              <a:t>old</a:t>
            </a:r>
            <a:r>
              <a:rPr lang="nl-NL" dirty="0" smtClean="0"/>
              <a:t> </a:t>
            </a:r>
            <a:r>
              <a:rPr lang="nl-NL" dirty="0" err="1" smtClean="0"/>
              <a:t>twins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Netherlands</a:t>
            </a:r>
            <a:r>
              <a:rPr lang="nl-NL" dirty="0" smtClean="0"/>
              <a:t> </a:t>
            </a:r>
            <a:r>
              <a:rPr lang="nl-NL" dirty="0" err="1" smtClean="0"/>
              <a:t>Twin</a:t>
            </a:r>
            <a:r>
              <a:rPr lang="nl-NL" dirty="0" smtClean="0"/>
              <a:t> Register</a:t>
            </a:r>
          </a:p>
          <a:p>
            <a:endParaRPr lang="nl-NL" dirty="0" smtClean="0"/>
          </a:p>
          <a:p>
            <a:r>
              <a:rPr lang="nl-NL" dirty="0" err="1" smtClean="0"/>
              <a:t>Phenotype</a:t>
            </a:r>
            <a:r>
              <a:rPr lang="nl-NL" dirty="0" smtClean="0"/>
              <a:t>: FSIQ</a:t>
            </a:r>
          </a:p>
          <a:p>
            <a:r>
              <a:rPr lang="nl-NL" dirty="0" err="1" smtClean="0"/>
              <a:t>Environmental</a:t>
            </a:r>
            <a:r>
              <a:rPr lang="nl-NL" dirty="0" smtClean="0"/>
              <a:t>/moderator </a:t>
            </a:r>
            <a:r>
              <a:rPr lang="nl-NL" dirty="0" err="1" smtClean="0"/>
              <a:t>variable</a:t>
            </a:r>
            <a:r>
              <a:rPr lang="nl-NL" dirty="0" smtClean="0"/>
              <a:t>:SES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‘Definition variables’ in </a:t>
            </a:r>
            <a:r>
              <a:rPr lang="en-US" dirty="0" err="1" smtClean="0"/>
              <a:t>OpenMx</a:t>
            </a:r>
            <a:endParaRPr lang="nl-NL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General definition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Definition variables are variables that may vary per </a:t>
            </a:r>
            <a:r>
              <a:rPr lang="en-US" dirty="0" smtClean="0"/>
              <a:t>pair/subject </a:t>
            </a:r>
            <a:r>
              <a:rPr lang="en-US" dirty="0"/>
              <a:t>and that are not dependent variables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In </a:t>
            </a:r>
            <a:r>
              <a:rPr lang="en-US" u="sng" dirty="0" err="1" smtClean="0">
                <a:solidFill>
                  <a:srgbClr val="FF0000"/>
                </a:solidFill>
              </a:rPr>
              <a:t>OpenMx</a:t>
            </a:r>
            <a:r>
              <a:rPr lang="en-US" i="1" dirty="0">
                <a:solidFill>
                  <a:srgbClr val="FF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The specific value of  the def </a:t>
            </a:r>
            <a:r>
              <a:rPr lang="en-US" dirty="0" err="1"/>
              <a:t>var</a:t>
            </a:r>
            <a:r>
              <a:rPr lang="en-US" dirty="0"/>
              <a:t> for a specific </a:t>
            </a:r>
            <a:r>
              <a:rPr lang="en-US" dirty="0" smtClean="0"/>
              <a:t>pair/individual </a:t>
            </a:r>
            <a:r>
              <a:rPr lang="en-US" dirty="0"/>
              <a:t>is read into </a:t>
            </a:r>
            <a:r>
              <a:rPr lang="en-US" dirty="0" smtClean="0"/>
              <a:t>an </a:t>
            </a:r>
            <a:r>
              <a:rPr lang="en-US" dirty="0" err="1" smtClean="0"/>
              <a:t>mxMatrix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OpenMx</a:t>
            </a:r>
            <a:r>
              <a:rPr lang="en-US" dirty="0" smtClean="0"/>
              <a:t> </a:t>
            </a:r>
            <a:r>
              <a:rPr lang="en-US" dirty="0"/>
              <a:t>when analyzing the data of that particular </a:t>
            </a:r>
            <a:r>
              <a:rPr lang="en-US" dirty="0" smtClean="0"/>
              <a:t>pair/individual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‘Definition variables’ in </a:t>
            </a:r>
            <a:r>
              <a:rPr lang="en-US" dirty="0" err="1" smtClean="0"/>
              <a:t>OpenMx</a:t>
            </a:r>
            <a:endParaRPr lang="nl-NL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Common </a:t>
            </a:r>
            <a:r>
              <a:rPr lang="en-US" dirty="0"/>
              <a:t>uses: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1. As </a:t>
            </a:r>
            <a:r>
              <a:rPr lang="en-US" dirty="0" smtClean="0">
                <a:solidFill>
                  <a:srgbClr val="800080"/>
                </a:solidFill>
              </a:rPr>
              <a:t>main effects </a:t>
            </a:r>
            <a:r>
              <a:rPr lang="en-US" dirty="0">
                <a:solidFill>
                  <a:srgbClr val="800080"/>
                </a:solidFill>
              </a:rPr>
              <a:t>on the means (e.g. age and sex)</a:t>
            </a:r>
            <a:endParaRPr lang="en-US" sz="2000" dirty="0">
              <a:solidFill>
                <a:srgbClr val="80008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2. To model changes in variance components as function of some variable (e.g., age, SES, etc)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Cautionary note about definition variables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5105400"/>
          </a:xfrm>
        </p:spPr>
        <p:txBody>
          <a:bodyPr/>
          <a:lstStyle/>
          <a:p>
            <a:r>
              <a:rPr lang="en-US" dirty="0"/>
              <a:t>Def </a:t>
            </a:r>
            <a:r>
              <a:rPr lang="en-US" dirty="0" err="1"/>
              <a:t>var</a:t>
            </a:r>
            <a:r>
              <a:rPr lang="en-US" dirty="0"/>
              <a:t> should not be missing if dependent is not missing</a:t>
            </a:r>
          </a:p>
          <a:p>
            <a:endParaRPr lang="en-US" dirty="0"/>
          </a:p>
          <a:p>
            <a:r>
              <a:rPr lang="en-US" dirty="0"/>
              <a:t>Def </a:t>
            </a:r>
            <a:r>
              <a:rPr lang="en-US" dirty="0" err="1"/>
              <a:t>var</a:t>
            </a:r>
            <a:r>
              <a:rPr lang="en-US" dirty="0"/>
              <a:t> should not have the same missing value as dependent variable (e.g., use -2.00 for def </a:t>
            </a:r>
            <a:r>
              <a:rPr lang="en-US" dirty="0" err="1"/>
              <a:t>var</a:t>
            </a:r>
            <a:r>
              <a:rPr lang="en-US" dirty="0"/>
              <a:t>, -1.00 for </a:t>
            </a:r>
            <a:r>
              <a:rPr lang="en-US" dirty="0" err="1"/>
              <a:t>dep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Definition variables </a:t>
            </a:r>
            <a:r>
              <a:rPr lang="en-US" dirty="0" smtClean="0"/>
              <a:t>as main effects</a:t>
            </a:r>
            <a:endParaRPr lang="nl-NL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/>
              <a:t>General model with age and sex as </a:t>
            </a:r>
            <a:r>
              <a:rPr lang="en-US" sz="2800" dirty="0" smtClean="0"/>
              <a:t>main effects:</a:t>
            </a:r>
            <a:endParaRPr lang="en-US" sz="2800" dirty="0"/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3600" i="1" dirty="0" err="1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3600" i="1" baseline="-25000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 = </a:t>
            </a:r>
            <a:r>
              <a:rPr lang="en-US" sz="3600" i="1" dirty="0">
                <a:solidFill>
                  <a:srgbClr val="800080"/>
                </a:solidFill>
                <a:sym typeface="Symbol" pitchFamily="18" charset="2"/>
              </a:rPr>
              <a:t>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 + </a:t>
            </a:r>
            <a:r>
              <a:rPr lang="en-US" sz="3600" i="1" dirty="0">
                <a:solidFill>
                  <a:srgbClr val="800080"/>
                </a:solidFill>
                <a:sym typeface="Symbol" pitchFamily="18" charset="2"/>
              </a:rPr>
              <a:t></a:t>
            </a:r>
            <a:r>
              <a:rPr lang="en-US" sz="3600" i="1" baseline="-25000" dirty="0">
                <a:solidFill>
                  <a:srgbClr val="800080"/>
                </a:solidFill>
                <a:sym typeface="Symbol" pitchFamily="18" charset="2"/>
              </a:rPr>
              <a:t>1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3600" dirty="0" err="1">
                <a:solidFill>
                  <a:srgbClr val="FF0000"/>
                </a:solidFill>
                <a:sym typeface="Symbol" pitchFamily="18" charset="2"/>
              </a:rPr>
              <a:t>age</a:t>
            </a:r>
            <a:r>
              <a:rPr lang="en-US" sz="3600" baseline="-25000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) + </a:t>
            </a:r>
            <a:r>
              <a:rPr lang="en-US" sz="3600" i="1" dirty="0">
                <a:solidFill>
                  <a:srgbClr val="800080"/>
                </a:solidFill>
                <a:sym typeface="Symbol" pitchFamily="18" charset="2"/>
              </a:rPr>
              <a:t></a:t>
            </a:r>
            <a:r>
              <a:rPr lang="en-US" sz="3600" i="1" baseline="-25000" dirty="0">
                <a:solidFill>
                  <a:srgbClr val="800080"/>
                </a:solidFill>
                <a:sym typeface="Symbol" pitchFamily="18" charset="2"/>
              </a:rPr>
              <a:t>2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 (</a:t>
            </a:r>
            <a:r>
              <a:rPr lang="en-US" sz="3600" dirty="0" err="1">
                <a:solidFill>
                  <a:srgbClr val="FF0000"/>
                </a:solidFill>
                <a:sym typeface="Symbol" pitchFamily="18" charset="2"/>
              </a:rPr>
              <a:t>sex</a:t>
            </a:r>
            <a:r>
              <a:rPr lang="en-US" sz="3600" baseline="-25000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3600" dirty="0">
                <a:solidFill>
                  <a:schemeClr val="tx2"/>
                </a:solidFill>
                <a:sym typeface="Symbol" pitchFamily="18" charset="2"/>
              </a:rPr>
              <a:t>) + </a:t>
            </a:r>
            <a:r>
              <a:rPr lang="en-US" sz="3600" i="1" dirty="0" smtClean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sz="3600" i="1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endParaRPr lang="en-US" sz="3600" i="1" dirty="0">
              <a:solidFill>
                <a:srgbClr val="FF0000"/>
              </a:solidFill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Where: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000" b="1" i="1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is the observed score of individual </a:t>
            </a:r>
            <a:r>
              <a:rPr lang="en-US" sz="2000" i="1" dirty="0" smtClean="0">
                <a:sym typeface="Symbol" pitchFamily="18" charset="2"/>
              </a:rPr>
              <a:t>i</a:t>
            </a:r>
            <a:endParaRPr 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800080"/>
                </a:solidFill>
                <a:sym typeface="Symbol" pitchFamily="18" charset="2"/>
              </a:rPr>
              <a:t> 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>
                <a:sym typeface="Symbol" pitchFamily="18" charset="2"/>
              </a:rPr>
              <a:t>the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intercept or grand </a:t>
            </a:r>
            <a:r>
              <a:rPr lang="en-US" sz="2000" dirty="0" smtClean="0">
                <a:sym typeface="Symbol" pitchFamily="18" charset="2"/>
              </a:rPr>
              <a:t>mean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800080"/>
                </a:solidFill>
                <a:sym typeface="Symbol" pitchFamily="18" charset="2"/>
              </a:rPr>
              <a:t> </a:t>
            </a:r>
            <a:r>
              <a:rPr lang="en-US" sz="2000" i="1" baseline="-25000" dirty="0" smtClean="0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000" b="1" baseline="-25000" dirty="0" smtClean="0">
                <a:solidFill>
                  <a:srgbClr val="800080"/>
                </a:solidFill>
                <a:sym typeface="Symbol" pitchFamily="18" charset="2"/>
              </a:rPr>
              <a:t>1</a:t>
            </a:r>
            <a:r>
              <a:rPr lang="en-US" sz="2000" i="1" baseline="-25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is the regression weight of </a:t>
            </a:r>
            <a:r>
              <a:rPr lang="en-US" sz="2000" dirty="0" smtClean="0">
                <a:sym typeface="Symbol" pitchFamily="18" charset="2"/>
              </a:rPr>
              <a:t>age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sym typeface="Symbol" pitchFamily="18" charset="2"/>
              </a:rPr>
              <a:t>age</a:t>
            </a:r>
            <a:r>
              <a:rPr lang="en-US" sz="2000" b="1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is the age of individual </a:t>
            </a:r>
            <a:r>
              <a:rPr lang="en-US" sz="2000" i="1" dirty="0" smtClean="0">
                <a:sym typeface="Symbol" pitchFamily="18" charset="2"/>
              </a:rPr>
              <a:t>i</a:t>
            </a:r>
            <a:endParaRPr 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800080"/>
                </a:solidFill>
                <a:sym typeface="Symbol" pitchFamily="18" charset="2"/>
              </a:rPr>
              <a:t> </a:t>
            </a:r>
            <a:r>
              <a:rPr lang="en-US" sz="2000" b="1" baseline="-25000" dirty="0">
                <a:solidFill>
                  <a:srgbClr val="800080"/>
                </a:solidFill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 is the deviation of </a:t>
            </a:r>
            <a:r>
              <a:rPr lang="en-US" sz="2000" dirty="0" smtClean="0">
                <a:sym typeface="Symbol" pitchFamily="18" charset="2"/>
              </a:rPr>
              <a:t>females </a:t>
            </a:r>
            <a:r>
              <a:rPr lang="en-US" sz="1600" dirty="0">
                <a:sym typeface="Symbol" pitchFamily="18" charset="2"/>
              </a:rPr>
              <a:t>(if sex is coded 0= </a:t>
            </a:r>
            <a:r>
              <a:rPr lang="en-US" sz="1600" dirty="0" smtClean="0">
                <a:sym typeface="Symbol" pitchFamily="18" charset="2"/>
              </a:rPr>
              <a:t>male</a:t>
            </a:r>
            <a:r>
              <a:rPr lang="en-US" sz="1600" dirty="0">
                <a:sym typeface="Symbol" pitchFamily="18" charset="2"/>
              </a:rPr>
              <a:t>; </a:t>
            </a:r>
            <a:r>
              <a:rPr lang="en-US" sz="1600" dirty="0" smtClean="0">
                <a:sym typeface="Symbol" pitchFamily="18" charset="2"/>
              </a:rPr>
              <a:t>1=female)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sym typeface="Symbol" pitchFamily="18" charset="2"/>
              </a:rPr>
              <a:t>sex</a:t>
            </a:r>
            <a:r>
              <a:rPr lang="en-US" sz="2000" b="1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000" baseline="-25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is the sex of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individual </a:t>
            </a:r>
            <a:r>
              <a:rPr lang="en-US" sz="2000" i="1" dirty="0" smtClean="0">
                <a:sym typeface="Symbol" pitchFamily="18" charset="2"/>
              </a:rPr>
              <a:t>i</a:t>
            </a:r>
            <a:endParaRPr 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i="1" dirty="0" smtClean="0">
                <a:solidFill>
                  <a:srgbClr val="FF0000"/>
                </a:solidFill>
                <a:sym typeface="Symbol" pitchFamily="18" charset="2"/>
              </a:rPr>
              <a:t> </a:t>
            </a:r>
            <a:r>
              <a:rPr lang="en-US" sz="2000" i="1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000" i="1" baseline="-25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>
                <a:sym typeface="Symbol" pitchFamily="18" charset="2"/>
              </a:rPr>
              <a:t>the residual that is not explained by the </a:t>
            </a:r>
            <a:r>
              <a:rPr lang="en-US" sz="2000" dirty="0" smtClean="0">
                <a:sym typeface="Symbol" pitchFamily="18" charset="2"/>
              </a:rPr>
              <a:t>definition variables </a:t>
            </a:r>
            <a:r>
              <a:rPr lang="en-US" sz="1600" dirty="0" smtClean="0">
                <a:sym typeface="Symbol" pitchFamily="18" charset="2"/>
              </a:rPr>
              <a:t>(and </a:t>
            </a:r>
            <a:r>
              <a:rPr lang="en-US" sz="1600" dirty="0">
                <a:sym typeface="Symbol" pitchFamily="18" charset="2"/>
              </a:rPr>
              <a:t>can be decomposed further into ACE etc</a:t>
            </a:r>
            <a:r>
              <a:rPr lang="en-US" sz="1600" dirty="0" smtClean="0">
                <a:sym typeface="Symbol" pitchFamily="18" charset="2"/>
              </a:rPr>
              <a:t>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</a:t>
            </a:r>
            <a:endParaRPr lang="en-US" dirty="0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1845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1846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1847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1848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1849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1853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1854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1855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1856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1857" name="AutoShape 17"/>
          <p:cNvCxnSpPr>
            <a:cxnSpLocks noChangeShapeType="1"/>
            <a:stCxn id="291844" idx="0"/>
            <a:endCxn id="291851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1858" name="AutoShape 18"/>
          <p:cNvCxnSpPr>
            <a:cxnSpLocks noChangeShapeType="1"/>
            <a:stCxn id="291845" idx="0"/>
            <a:endCxn id="291852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1859" name="Text Box 19"/>
          <p:cNvSpPr txBox="1">
            <a:spLocks noChangeArrowheads="1"/>
          </p:cNvSpPr>
          <p:nvPr/>
        </p:nvSpPr>
        <p:spPr bwMode="auto">
          <a:xfrm>
            <a:off x="1181100" y="35814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91860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1862" name="Text Box 22"/>
          <p:cNvSpPr txBox="1">
            <a:spLocks noChangeArrowheads="1"/>
          </p:cNvSpPr>
          <p:nvPr/>
        </p:nvSpPr>
        <p:spPr bwMode="auto">
          <a:xfrm>
            <a:off x="64008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1863" name="Text Box 23"/>
          <p:cNvSpPr txBox="1">
            <a:spLocks noChangeArrowheads="1"/>
          </p:cNvSpPr>
          <p:nvPr/>
        </p:nvSpPr>
        <p:spPr bwMode="auto">
          <a:xfrm>
            <a:off x="69342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1864" name="Text Box 24"/>
          <p:cNvSpPr txBox="1">
            <a:spLocks noChangeArrowheads="1"/>
          </p:cNvSpPr>
          <p:nvPr/>
        </p:nvSpPr>
        <p:spPr bwMode="auto">
          <a:xfrm>
            <a:off x="5321300" y="3581400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91865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1866" name="AutoShape 26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dirty="0" smtClean="0">
                <a:solidFill>
                  <a:schemeClr val="accent2"/>
                </a:solidFill>
              </a:rPr>
              <a:t>m</a:t>
            </a:r>
            <a:endParaRPr lang="en-US" sz="2400" b="1" dirty="0"/>
          </a:p>
        </p:txBody>
      </p:sp>
      <p:sp>
        <p:nvSpPr>
          <p:cNvPr id="291868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1869" name="AutoShape 29"/>
          <p:cNvCxnSpPr>
            <a:cxnSpLocks noChangeShapeType="1"/>
            <a:stCxn id="291868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dirty="0" smtClean="0">
                <a:solidFill>
                  <a:schemeClr val="accent2"/>
                </a:solidFill>
              </a:rPr>
              <a:t>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 ACE model + </a:t>
            </a:r>
            <a:br>
              <a:rPr lang="en-US" sz="4000" dirty="0" smtClean="0"/>
            </a:br>
            <a:r>
              <a:rPr lang="en-US" sz="4000" dirty="0" smtClean="0"/>
              <a:t>Main effect on Means</a:t>
            </a:r>
            <a:endParaRPr lang="en-US" sz="40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1181100" y="35814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4008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9342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21300" y="3581400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533400" y="4493568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</a:t>
            </a:r>
            <a:r>
              <a:rPr lang="en-US" dirty="0" smtClean="0"/>
              <a:t>ACE model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Means vector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Covariance matrix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3581400" y="2324100"/>
          <a:ext cx="1524000" cy="647700"/>
        </p:xfrm>
        <a:graphic>
          <a:graphicData uri="http://schemas.openxmlformats.org/presentationml/2006/ole">
            <p:oleObj spid="_x0000_s263172" name="Equation" r:id="rId4" imgW="507960" imgH="215640" progId="Equation.3">
              <p:embed/>
            </p:oleObj>
          </a:graphicData>
        </a:graphic>
      </p:graphicFrame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1866900" y="4419600"/>
          <a:ext cx="5143500" cy="1447800"/>
        </p:xfrm>
        <a:graphic>
          <a:graphicData uri="http://schemas.openxmlformats.org/presentationml/2006/ole">
            <p:oleObj spid="_x0000_s263173" name="Equation" r:id="rId5" imgW="1714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for a main effect of </a:t>
            </a:r>
            <a:r>
              <a:rPr lang="en-US" i="1" dirty="0"/>
              <a:t>X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Means vector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Covariance matrix</a:t>
            </a:r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1981200" y="2266950"/>
          <a:ext cx="4724400" cy="685800"/>
        </p:xfrm>
        <a:graphic>
          <a:graphicData uri="http://schemas.openxmlformats.org/presentationml/2006/ole">
            <p:oleObj spid="_x0000_s265220" name="Equation" r:id="rId4" imgW="1574640" imgH="228600" progId="Equation.3">
              <p:embed/>
            </p:oleObj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/>
        </p:nvGraphicFramePr>
        <p:xfrm>
          <a:off x="1866900" y="4419600"/>
          <a:ext cx="5143500" cy="1447800"/>
        </p:xfrm>
        <a:graphic>
          <a:graphicData uri="http://schemas.openxmlformats.org/presentationml/2006/ole">
            <p:oleObj spid="_x0000_s265221" name="Equation" r:id="rId5" imgW="1714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Allowing for a main effect of </a:t>
            </a:r>
            <a:r>
              <a:rPr lang="en-US" i="1" dirty="0"/>
              <a:t>X</a:t>
            </a: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6200" y="2381852"/>
            <a:ext cx="8991600" cy="1863463"/>
            <a:chOff x="76200" y="5026223"/>
            <a:chExt cx="8991600" cy="1864351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76200" y="5181600"/>
              <a:ext cx="8991600" cy="1708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nl-NL" sz="15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intercept &lt;-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, free=TRUE, values=.1, label="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interc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", name="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int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PathM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=1, free=T, values=.6, label=c("m11"), name="m" )</a:t>
              </a:r>
            </a:p>
            <a:p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mod &lt;-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5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500" dirty="0" smtClean="0">
                  <a:solidFill>
                    <a:srgbClr val="000000"/>
                  </a:solidFill>
                  <a:latin typeface="Monaco"/>
                </a:rPr>
                <a:t>=1, free=FALSE, labels=c("data.ses"), name="D")</a:t>
              </a:r>
            </a:p>
            <a:p>
              <a:endParaRPr lang="nl-NL" sz="15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wmod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(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expression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= m %*% D, name="DR")</a:t>
              </a:r>
            </a:p>
            <a:p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meanG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(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expression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= 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cbind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((int + DR),(int + DR)), name="</a:t>
              </a:r>
              <a:r>
                <a:rPr lang="nl-NL" sz="1500" dirty="0" err="1" smtClean="0">
                  <a:solidFill>
                    <a:srgbClr val="000000"/>
                  </a:solidFill>
                  <a:latin typeface="Monaco"/>
                </a:rPr>
                <a:t>expMeanG</a:t>
              </a:r>
              <a:r>
                <a:rPr lang="nl-NL" sz="1500" dirty="0" smtClean="0">
                  <a:solidFill>
                    <a:srgbClr val="000000"/>
                  </a:solidFill>
                  <a:latin typeface="Monaco"/>
                </a:rPr>
                <a:t>")</a:t>
              </a:r>
              <a:endParaRPr lang="en-US" sz="1500" dirty="0">
                <a:latin typeface="Monaco"/>
              </a:endParaRPr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9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10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414722" name="Object 2"/>
          <p:cNvGraphicFramePr>
            <a:graphicFrameLocks noChangeAspect="1"/>
          </p:cNvGraphicFramePr>
          <p:nvPr/>
        </p:nvGraphicFramePr>
        <p:xfrm>
          <a:off x="228600" y="4343400"/>
          <a:ext cx="914400" cy="647700"/>
        </p:xfrm>
        <a:graphic>
          <a:graphicData uri="http://schemas.openxmlformats.org/presentationml/2006/ole">
            <p:oleObj spid="_x0000_s414722" name="Equation" r:id="rId4" imgW="30456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" y="5029200"/>
          <a:ext cx="731837" cy="622300"/>
        </p:xfrm>
        <a:graphic>
          <a:graphicData uri="http://schemas.openxmlformats.org/presentationml/2006/ole">
            <p:oleObj spid="_x0000_s414723" name="Equation" r:id="rId5" imgW="253800" imgH="215640" progId="Equation.3">
              <p:embed/>
            </p:oleObj>
          </a:graphicData>
        </a:graphic>
      </p:graphicFrame>
      <p:graphicFrame>
        <p:nvGraphicFramePr>
          <p:cNvPr id="414724" name="Object 4"/>
          <p:cNvGraphicFramePr>
            <a:graphicFrameLocks noChangeAspect="1"/>
          </p:cNvGraphicFramePr>
          <p:nvPr/>
        </p:nvGraphicFramePr>
        <p:xfrm>
          <a:off x="0" y="5715000"/>
          <a:ext cx="1828800" cy="622019"/>
        </p:xfrm>
        <a:graphic>
          <a:graphicData uri="http://schemas.openxmlformats.org/presentationml/2006/ole">
            <p:oleObj spid="_x0000_s414724" name="Equation" r:id="rId6" imgW="634680" imgH="215640" progId="Equation.3">
              <p:embed/>
            </p:oleObj>
          </a:graphicData>
        </a:graphic>
      </p:graphicFrame>
      <p:graphicFrame>
        <p:nvGraphicFramePr>
          <p:cNvPr id="414726" name="Object 6"/>
          <p:cNvGraphicFramePr>
            <a:graphicFrameLocks noChangeAspect="1"/>
          </p:cNvGraphicFramePr>
          <p:nvPr/>
        </p:nvGraphicFramePr>
        <p:xfrm>
          <a:off x="2209800" y="4724400"/>
          <a:ext cx="6781800" cy="647700"/>
        </p:xfrm>
        <a:graphic>
          <a:graphicData uri="http://schemas.openxmlformats.org/presentationml/2006/ole">
            <p:oleObj spid="_x0000_s414726" name="Equation" r:id="rId7" imgW="2260440" imgH="215640" progId="Equation.3">
              <p:embed/>
            </p:oleObj>
          </a:graphicData>
        </a:graphic>
      </p:graphicFrame>
      <p:graphicFrame>
        <p:nvGraphicFramePr>
          <p:cNvPr id="414727" name="Object 7"/>
          <p:cNvGraphicFramePr>
            <a:graphicFrameLocks noChangeAspect="1"/>
          </p:cNvGraphicFramePr>
          <p:nvPr/>
        </p:nvGraphicFramePr>
        <p:xfrm>
          <a:off x="2209800" y="1447800"/>
          <a:ext cx="4724400" cy="685800"/>
        </p:xfrm>
        <a:graphic>
          <a:graphicData uri="http://schemas.openxmlformats.org/presentationml/2006/ole">
            <p:oleObj spid="_x0000_s414727" name="Equation" r:id="rId8" imgW="1574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Moderating </a:t>
            </a:r>
            <a:r>
              <a:rPr lang="en-US" dirty="0" err="1" smtClean="0"/>
              <a:t>covariances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Marleen de Moor &amp; </a:t>
            </a:r>
            <a:r>
              <a:rPr lang="en-US" sz="2800" dirty="0" err="1" smtClean="0"/>
              <a:t>Sanja</a:t>
            </a:r>
            <a:r>
              <a:rPr lang="en-US" sz="2800" dirty="0" smtClean="0"/>
              <a:t> </a:t>
            </a:r>
            <a:r>
              <a:rPr lang="en-US" dirty="0" err="1" smtClean="0"/>
              <a:t>Franić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Boulder Twin Workshop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March 8,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‘Definition variables’ in </a:t>
            </a:r>
            <a:r>
              <a:rPr lang="en-US" dirty="0" err="1" smtClean="0"/>
              <a:t>OpenMx</a:t>
            </a:r>
            <a:endParaRPr lang="nl-NL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Common </a:t>
            </a:r>
            <a:r>
              <a:rPr lang="en-US" dirty="0"/>
              <a:t>uses: </a:t>
            </a:r>
          </a:p>
          <a:p>
            <a:pPr>
              <a:buFontTx/>
              <a:buNone/>
            </a:pPr>
            <a:r>
              <a:rPr lang="en-US" dirty="0"/>
              <a:t>1. As </a:t>
            </a:r>
            <a:r>
              <a:rPr lang="en-US" dirty="0" smtClean="0"/>
              <a:t>main effects on </a:t>
            </a:r>
            <a:r>
              <a:rPr lang="en-US" dirty="0"/>
              <a:t>the means (e.g. age and sex)</a:t>
            </a:r>
            <a:endParaRPr lang="en-US" sz="20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rgbClr val="800080"/>
                </a:solidFill>
              </a:rPr>
              <a:t>2. To model changes in variance components as function of some variable (e.g., age, SES, etc)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 ACE model + </a:t>
            </a:r>
            <a:br>
              <a:rPr lang="en-US" sz="4000" dirty="0" smtClean="0"/>
            </a:br>
            <a:r>
              <a:rPr lang="en-US" sz="4000" dirty="0" smtClean="0"/>
              <a:t>Effect on Means</a:t>
            </a:r>
            <a:endParaRPr lang="en-US" sz="40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1181100" y="35814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4008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9342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21300" y="3581400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Effect on Means and “a” path</a:t>
            </a:r>
            <a:endParaRPr lang="en-US" dirty="0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902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3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4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5" name="AutoShape 17"/>
          <p:cNvCxnSpPr>
            <a:cxnSpLocks noChangeShapeType="1"/>
            <a:stCxn id="293892" idx="0"/>
            <a:endCxn id="293899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3906" name="AutoShape 18"/>
          <p:cNvCxnSpPr>
            <a:cxnSpLocks noChangeShapeType="1"/>
            <a:stCxn id="293893" idx="0"/>
            <a:endCxn id="293900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609600" y="3579168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0" name="Text Box 22"/>
          <p:cNvSpPr txBox="1">
            <a:spLocks noChangeArrowheads="1"/>
          </p:cNvSpPr>
          <p:nvPr/>
        </p:nvSpPr>
        <p:spPr bwMode="auto">
          <a:xfrm>
            <a:off x="64008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11" name="Text Box 23"/>
          <p:cNvSpPr txBox="1">
            <a:spLocks noChangeArrowheads="1"/>
          </p:cNvSpPr>
          <p:nvPr/>
        </p:nvSpPr>
        <p:spPr bwMode="auto">
          <a:xfrm>
            <a:off x="69342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2" name="Text Box 24"/>
          <p:cNvSpPr txBox="1">
            <a:spLocks noChangeArrowheads="1"/>
          </p:cNvSpPr>
          <p:nvPr/>
        </p:nvSpPr>
        <p:spPr bwMode="auto">
          <a:xfrm>
            <a:off x="4800600" y="3579168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5" name="Rectangle 27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93919" name="AutoShape 31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20" name="AutoShape 32"/>
          <p:cNvCxnSpPr>
            <a:cxnSpLocks noChangeShapeType="1"/>
            <a:stCxn id="293919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21" name="Text Box 33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Effect on Means and “a/c/e” paths</a:t>
            </a:r>
            <a:endParaRPr lang="en-US" dirty="0"/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7989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7990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7991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2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3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7998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9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0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1" name="AutoShape 17"/>
          <p:cNvCxnSpPr>
            <a:cxnSpLocks noChangeShapeType="1"/>
            <a:stCxn id="297988" idx="0"/>
            <a:endCxn id="297995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8002" name="AutoShape 18"/>
          <p:cNvCxnSpPr>
            <a:cxnSpLocks noChangeShapeType="1"/>
            <a:stCxn id="297989" idx="0"/>
            <a:endCxn id="297996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8003" name="Text Box 19"/>
          <p:cNvSpPr txBox="1">
            <a:spLocks noChangeArrowheads="1"/>
          </p:cNvSpPr>
          <p:nvPr/>
        </p:nvSpPr>
        <p:spPr bwMode="auto">
          <a:xfrm>
            <a:off x="6096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4" name="Text Box 20"/>
          <p:cNvSpPr txBox="1">
            <a:spLocks noChangeArrowheads="1"/>
          </p:cNvSpPr>
          <p:nvPr/>
        </p:nvSpPr>
        <p:spPr bwMode="auto">
          <a:xfrm>
            <a:off x="16764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2921000" y="37338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6" name="Text Box 22"/>
          <p:cNvSpPr txBox="1">
            <a:spLocks noChangeArrowheads="1"/>
          </p:cNvSpPr>
          <p:nvPr/>
        </p:nvSpPr>
        <p:spPr bwMode="auto">
          <a:xfrm>
            <a:off x="48006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7" name="Text Box 23"/>
          <p:cNvSpPr txBox="1">
            <a:spLocks noChangeArrowheads="1"/>
          </p:cNvSpPr>
          <p:nvPr/>
        </p:nvSpPr>
        <p:spPr bwMode="auto">
          <a:xfrm>
            <a:off x="58674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8" name="Text Box 24"/>
          <p:cNvSpPr txBox="1">
            <a:spLocks noChangeArrowheads="1"/>
          </p:cNvSpPr>
          <p:nvPr/>
        </p:nvSpPr>
        <p:spPr bwMode="auto">
          <a:xfrm>
            <a:off x="7112000" y="37338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9" name="Rectangle 25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8010" name="Rectangle 26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8011" name="AutoShape 27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8012" name="AutoShape 28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8013" name="Text Box 29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 baseline="-6000">
                <a:solidFill>
                  <a:srgbClr val="339933"/>
                </a:solidFill>
              </a:rPr>
              <a:t>1</a:t>
            </a:r>
            <a:endParaRPr lang="en-US" sz="2400" b="1"/>
          </a:p>
        </p:txBody>
      </p:sp>
      <p:sp>
        <p:nvSpPr>
          <p:cNvPr id="298014" name="AutoShape 30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8015" name="AutoShape 31"/>
          <p:cNvCxnSpPr>
            <a:cxnSpLocks noChangeShapeType="1"/>
            <a:stCxn id="298014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8016" name="Text Box 32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 baseline="-6000">
                <a:solidFill>
                  <a:srgbClr val="339933"/>
                </a:solidFill>
              </a:rPr>
              <a:t>2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685800" y="3429000"/>
            <a:ext cx="8001000" cy="2667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 on means: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effects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nl-NL" sz="2000" kern="0" dirty="0" smtClean="0">
                <a:latin typeface="+mn-lt"/>
              </a:rPr>
              <a:t>To account </a:t>
            </a:r>
            <a:r>
              <a:rPr lang="nl-NL" sz="2000" kern="0" dirty="0" err="1" smtClean="0">
                <a:latin typeface="+mn-lt"/>
              </a:rPr>
              <a:t>for</a:t>
            </a:r>
            <a:r>
              <a:rPr lang="nl-NL" sz="2000" kern="0" dirty="0" smtClean="0">
                <a:latin typeface="+mn-lt"/>
              </a:rPr>
              <a:t> </a:t>
            </a:r>
            <a:r>
              <a:rPr lang="nl-NL" sz="2000" kern="0" dirty="0" err="1" smtClean="0">
                <a:solidFill>
                  <a:srgbClr val="00B050"/>
                </a:solidFill>
                <a:latin typeface="+mn-lt"/>
              </a:rPr>
              <a:t>gene-environment</a:t>
            </a:r>
            <a:r>
              <a:rPr lang="nl-NL" sz="2000" kern="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nl-NL" sz="2000" kern="0" dirty="0" err="1" smtClean="0">
                <a:solidFill>
                  <a:srgbClr val="00B050"/>
                </a:solidFill>
                <a:latin typeface="+mn-lt"/>
              </a:rPr>
              <a:t>correlation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400" kern="0" dirty="0" smtClean="0">
                <a:latin typeface="+mn-lt"/>
              </a:rPr>
              <a:t>Effect </a:t>
            </a:r>
            <a:r>
              <a:rPr lang="nl-NL" sz="2400" kern="0" dirty="0" err="1" smtClean="0">
                <a:latin typeface="+mn-lt"/>
              </a:rPr>
              <a:t>on</a:t>
            </a:r>
            <a:r>
              <a:rPr lang="nl-NL" sz="2400" kern="0" dirty="0" smtClean="0">
                <a:latin typeface="+mn-lt"/>
              </a:rPr>
              <a:t> a/c/e </a:t>
            </a:r>
            <a:r>
              <a:rPr lang="nl-NL" sz="2400" kern="0" dirty="0" err="1" smtClean="0">
                <a:latin typeface="+mn-lt"/>
              </a:rPr>
              <a:t>path</a:t>
            </a:r>
            <a:r>
              <a:rPr lang="nl-NL" sz="2400" kern="0" dirty="0" smtClean="0">
                <a:latin typeface="+mn-lt"/>
              </a:rPr>
              <a:t> </a:t>
            </a:r>
            <a:r>
              <a:rPr lang="nl-NL" sz="2400" kern="0" dirty="0" err="1" smtClean="0">
                <a:latin typeface="+mn-lt"/>
              </a:rPr>
              <a:t>loadings</a:t>
            </a:r>
            <a:r>
              <a:rPr lang="nl-NL" sz="2400" kern="0" dirty="0" smtClean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nl-NL" sz="2000" kern="0" dirty="0" err="1" smtClean="0">
                <a:latin typeface="+mn-lt"/>
              </a:rPr>
              <a:t>Moderation</a:t>
            </a:r>
            <a:r>
              <a:rPr lang="nl-NL" sz="2000" kern="0" dirty="0" smtClean="0">
                <a:latin typeface="+mn-lt"/>
              </a:rPr>
              <a:t> </a:t>
            </a:r>
            <a:r>
              <a:rPr lang="nl-NL" sz="2000" kern="0" dirty="0" err="1" smtClean="0">
                <a:latin typeface="+mn-lt"/>
              </a:rPr>
              <a:t>effects</a:t>
            </a:r>
            <a:r>
              <a:rPr lang="nl-NL" sz="2000" kern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model </a:t>
            </a:r>
            <a:r>
              <a:rPr kumimoji="0" lang="nl-N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gene-environment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interaction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</a:pPr>
            <a:r>
              <a:rPr lang="nl-NL" sz="2000" kern="0" dirty="0" smtClean="0">
                <a:solidFill>
                  <a:srgbClr val="800080"/>
                </a:solidFill>
                <a:latin typeface="+mn-lt"/>
              </a:rPr>
              <a:t>	(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nl-N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environment-environment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interaction</a:t>
            </a: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7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248400" cy="285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6705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Classic Twin Model: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 dirty="0"/>
              <a:t>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/>
              <a:t>(P) = a</a:t>
            </a:r>
            <a:r>
              <a:rPr lang="en-US" sz="2000" baseline="30000" dirty="0"/>
              <a:t>2</a:t>
            </a:r>
            <a:r>
              <a:rPr lang="en-US" sz="2000" dirty="0"/>
              <a:t> + c</a:t>
            </a:r>
            <a:r>
              <a:rPr lang="en-US" sz="2000" baseline="30000" dirty="0"/>
              <a:t>2</a:t>
            </a:r>
            <a:r>
              <a:rPr lang="en-US" sz="2000" dirty="0"/>
              <a:t> + e</a:t>
            </a:r>
            <a:r>
              <a:rPr lang="en-US" sz="2000" baseline="30000" dirty="0"/>
              <a:t>2</a:t>
            </a:r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>
              <a:lnSpc>
                <a:spcPct val="90000"/>
              </a:lnSpc>
            </a:pPr>
            <a:r>
              <a:rPr lang="en-US" sz="2800" dirty="0"/>
              <a:t>Moderation Model: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/>
              <a:t>(P)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(a + </a:t>
            </a:r>
            <a:r>
              <a:rPr lang="en-US" sz="2000" dirty="0" err="1"/>
              <a:t>β</a:t>
            </a:r>
            <a:r>
              <a:rPr lang="en-US" sz="2000" baseline="-25000" dirty="0" err="1"/>
              <a:t>X</a:t>
            </a:r>
            <a:r>
              <a:rPr lang="en-US" sz="2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+ (c + </a:t>
            </a:r>
            <a:r>
              <a:rPr lang="en-US" sz="2000" dirty="0" err="1"/>
              <a:t>β</a:t>
            </a:r>
            <a:r>
              <a:rPr lang="en-US" sz="2000" baseline="-25000" dirty="0" err="1"/>
              <a:t>Y</a:t>
            </a:r>
            <a:r>
              <a:rPr lang="en-US" sz="2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+ (e + </a:t>
            </a:r>
            <a:r>
              <a:rPr lang="en-US" sz="2000" dirty="0" err="1"/>
              <a:t>β</a:t>
            </a:r>
            <a:r>
              <a:rPr lang="en-US" sz="2000" baseline="-25000" dirty="0" err="1"/>
              <a:t>Z</a:t>
            </a:r>
            <a:r>
              <a:rPr lang="en-US" sz="2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</a:t>
            </a:r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257800" y="228600"/>
          <a:ext cx="3676650" cy="2757488"/>
        </p:xfrm>
        <a:graphic>
          <a:graphicData uri="http://schemas.openxmlformats.org/presentationml/2006/ole">
            <p:oleObj spid="_x0000_s308227" name="Slide" r:id="rId4" imgW="4652873" imgH="3489794" progId="PowerPoint.Slide.8">
              <p:embed/>
            </p:oleObj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429000"/>
            <a:ext cx="3047999" cy="139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457200" y="5867400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err="1" smtClean="0">
                <a:solidFill>
                  <a:srgbClr val="800080"/>
                </a:solidFill>
                <a:latin typeface="+mj-lt"/>
              </a:rPr>
              <a:t>Note</a:t>
            </a:r>
            <a:r>
              <a:rPr lang="nl-NL" sz="1200" b="1" dirty="0" smtClean="0">
                <a:solidFill>
                  <a:srgbClr val="800080"/>
                </a:solidFill>
                <a:latin typeface="+mj-lt"/>
              </a:rPr>
              <a:t>: </a:t>
            </a:r>
            <a:r>
              <a:rPr lang="nl-NL" sz="1200" b="1" dirty="0" err="1" smtClean="0">
                <a:solidFill>
                  <a:srgbClr val="800080"/>
                </a:solidFill>
                <a:latin typeface="+mj-lt"/>
              </a:rPr>
              <a:t>Variances</a:t>
            </a:r>
            <a:r>
              <a:rPr lang="nl-NL" sz="1200" b="1" dirty="0" smtClean="0">
                <a:solidFill>
                  <a:srgbClr val="800080"/>
                </a:solidFill>
                <a:latin typeface="+mj-lt"/>
              </a:rPr>
              <a:t> of the latent factors are </a:t>
            </a:r>
            <a:r>
              <a:rPr lang="nl-NL" sz="1200" b="1" dirty="0" err="1" smtClean="0">
                <a:solidFill>
                  <a:srgbClr val="800080"/>
                </a:solidFill>
                <a:latin typeface="+mj-lt"/>
              </a:rPr>
              <a:t>constrained</a:t>
            </a:r>
            <a:r>
              <a:rPr lang="nl-NL" sz="1200" b="1" dirty="0" smtClean="0">
                <a:solidFill>
                  <a:srgbClr val="800080"/>
                </a:solidFill>
                <a:latin typeface="+mj-lt"/>
              </a:rPr>
              <a:t> to 1</a:t>
            </a:r>
            <a:endParaRPr lang="en-US" sz="1200" b="1" dirty="0">
              <a:solidFill>
                <a:srgbClr val="80008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variance</a:t>
            </a:r>
            <a:endParaRPr lang="nl-NL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(P) =  (a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X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(c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Y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(e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Z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i="1" dirty="0" smtClean="0"/>
              <a:t>Where M is the value of the moderator</a:t>
            </a:r>
            <a:r>
              <a:rPr lang="en-US" sz="2000" dirty="0" smtClean="0"/>
              <a:t> and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Significance of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indicates genetic moderation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Significance of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indicates common environmental moderation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Significance of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indicates unique environmental moderation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67824"/>
            <a:ext cx="5029200" cy="230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MZ / DZ </a:t>
            </a:r>
            <a:r>
              <a:rPr lang="en-US" dirty="0" err="1" smtClean="0"/>
              <a:t>covariances</a:t>
            </a:r>
            <a:endParaRPr lang="nl-NL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 smtClean="0"/>
              <a:t>Cov</a:t>
            </a:r>
            <a:r>
              <a:rPr lang="en-US" sz="2000" dirty="0" smtClean="0"/>
              <a:t>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MZ</a:t>
            </a:r>
            <a:r>
              <a:rPr lang="en-US" sz="2000" dirty="0" smtClean="0"/>
              <a:t> =  (a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X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(c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Y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Cov</a:t>
            </a:r>
            <a:r>
              <a:rPr lang="en-US" sz="2000" dirty="0" smtClean="0"/>
              <a:t>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DZ</a:t>
            </a:r>
            <a:r>
              <a:rPr lang="en-US" sz="2000" dirty="0" smtClean="0"/>
              <a:t> =  0.5*(a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X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(c +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Y</a:t>
            </a:r>
            <a:r>
              <a:rPr lang="en-US" sz="2000" dirty="0" err="1" smtClean="0"/>
              <a:t>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19400"/>
            <a:ext cx="6248400" cy="285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2971800" y="2590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1/.5</a:t>
            </a:r>
            <a:endParaRPr lang="en-US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572000" y="2590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FF0000"/>
                </a:solidFill>
              </a:rPr>
              <a:t>MZ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" y="2381852"/>
            <a:ext cx="8991600" cy="4125621"/>
            <a:chOff x="76200" y="5026223"/>
            <a:chExt cx="8991600" cy="4127587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76200" y="5181600"/>
              <a:ext cx="8991600" cy="39722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label="a11", name="a" ) 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label="c11",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label="e11", name="e" 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the moderated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Matrix for the moderator variable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mod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free=FALSE, labels=c("data.ses"), name="D")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compute the moderated A, C, and E variance components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covAmod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name="A"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covCmod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covEmod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name="E" ) 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Algebra for the expected mean vector and expected variance/covariance matrices and in MZ and DZ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covMZ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rbind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(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(A+C+E , A+C),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                                   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(A+C, A+C+E)), name</a:t>
              </a:r>
              <a:r>
                <a:rPr lang="en-US" sz="1400" b="1" dirty="0" smtClean="0">
                  <a:solidFill>
                    <a:srgbClr val="FF0000"/>
                  </a:solidFill>
                  <a:latin typeface="Monaco"/>
                </a:rPr>
                <a:t>="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Monaco"/>
                </a:rPr>
                <a:t>expCovMZ</a:t>
              </a:r>
              <a:r>
                <a:rPr lang="en-US" sz="1400" b="1" dirty="0" smtClean="0">
                  <a:solidFill>
                    <a:srgbClr val="FF0000"/>
                  </a:solidFill>
                  <a:latin typeface="Monaco"/>
                </a:rPr>
                <a:t>"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)</a:t>
              </a:r>
              <a:endParaRPr lang="en-US" sz="1400" dirty="0">
                <a:latin typeface="Monaco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9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10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5079" name="Object 7"/>
          <p:cNvGraphicFramePr>
            <a:graphicFrameLocks noChangeAspect="1"/>
          </p:cNvGraphicFramePr>
          <p:nvPr/>
        </p:nvGraphicFramePr>
        <p:xfrm>
          <a:off x="79375" y="1219200"/>
          <a:ext cx="8985250" cy="852488"/>
        </p:xfrm>
        <a:graphic>
          <a:graphicData uri="http://schemas.openxmlformats.org/presentationml/2006/ole">
            <p:oleObj spid="_x0000_s515079" name="Equation" r:id="rId4" imgW="5092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FF0000"/>
                </a:solidFill>
              </a:rPr>
              <a:t>MZ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aphicFrame>
        <p:nvGraphicFramePr>
          <p:cNvPr id="414722" name="Object 2"/>
          <p:cNvGraphicFramePr>
            <a:graphicFrameLocks noChangeAspect="1"/>
          </p:cNvGraphicFramePr>
          <p:nvPr/>
        </p:nvGraphicFramePr>
        <p:xfrm>
          <a:off x="2247900" y="3581400"/>
          <a:ext cx="1714500" cy="647700"/>
        </p:xfrm>
        <a:graphic>
          <a:graphicData uri="http://schemas.openxmlformats.org/presentationml/2006/ole">
            <p:oleObj spid="_x0000_s514051" name="Equation" r:id="rId4" imgW="571320" imgH="215640" progId="Equation.3">
              <p:embed/>
            </p:oleObj>
          </a:graphicData>
        </a:graphic>
      </p:graphicFrame>
      <p:grpSp>
        <p:nvGrpSpPr>
          <p:cNvPr id="17" name="Group 41"/>
          <p:cNvGrpSpPr>
            <a:grpSpLocks/>
          </p:cNvGrpSpPr>
          <p:nvPr/>
        </p:nvGrpSpPr>
        <p:grpSpPr bwMode="auto">
          <a:xfrm>
            <a:off x="76200" y="1143000"/>
            <a:ext cx="8991600" cy="2186629"/>
            <a:chOff x="76200" y="5026223"/>
            <a:chExt cx="8991600" cy="2187671"/>
          </a:xfrm>
        </p:grpSpPr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76200" y="5181601"/>
              <a:ext cx="8991600" cy="2032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label="a11", name="a" ) 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label="c11",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label="e11", name="e" 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the moderated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20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21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4056" name="Object 8"/>
          <p:cNvGraphicFramePr>
            <a:graphicFrameLocks noChangeAspect="1"/>
          </p:cNvGraphicFramePr>
          <p:nvPr/>
        </p:nvGraphicFramePr>
        <p:xfrm>
          <a:off x="2247900" y="4419600"/>
          <a:ext cx="1676400" cy="647700"/>
        </p:xfrm>
        <a:graphic>
          <a:graphicData uri="http://schemas.openxmlformats.org/presentationml/2006/ole">
            <p:oleObj spid="_x0000_s514056" name="Equation" r:id="rId5" imgW="558720" imgH="215640" progId="Equation.3">
              <p:embed/>
            </p:oleObj>
          </a:graphicData>
        </a:graphic>
      </p:graphicFrame>
      <p:graphicFrame>
        <p:nvGraphicFramePr>
          <p:cNvPr id="514057" name="Object 9"/>
          <p:cNvGraphicFramePr>
            <a:graphicFrameLocks noChangeAspect="1"/>
          </p:cNvGraphicFramePr>
          <p:nvPr/>
        </p:nvGraphicFramePr>
        <p:xfrm>
          <a:off x="2286000" y="5334000"/>
          <a:ext cx="1638300" cy="647700"/>
        </p:xfrm>
        <a:graphic>
          <a:graphicData uri="http://schemas.openxmlformats.org/presentationml/2006/ole">
            <p:oleObj spid="_x0000_s514057" name="Equation" r:id="rId6" imgW="545760" imgH="215640" progId="Equation.3">
              <p:embed/>
            </p:oleObj>
          </a:graphicData>
        </a:graphic>
      </p:graphicFrame>
      <p:graphicFrame>
        <p:nvGraphicFramePr>
          <p:cNvPr id="514058" name="Object 10"/>
          <p:cNvGraphicFramePr>
            <a:graphicFrameLocks noChangeAspect="1"/>
          </p:cNvGraphicFramePr>
          <p:nvPr/>
        </p:nvGraphicFramePr>
        <p:xfrm>
          <a:off x="4686300" y="3581400"/>
          <a:ext cx="2628900" cy="647700"/>
        </p:xfrm>
        <a:graphic>
          <a:graphicData uri="http://schemas.openxmlformats.org/presentationml/2006/ole">
            <p:oleObj spid="_x0000_s514058" name="Equation" r:id="rId7" imgW="876240" imgH="215640" progId="Equation.3">
              <p:embed/>
            </p:oleObj>
          </a:graphicData>
        </a:graphic>
      </p:graphicFrame>
      <p:graphicFrame>
        <p:nvGraphicFramePr>
          <p:cNvPr id="514059" name="Object 11"/>
          <p:cNvGraphicFramePr>
            <a:graphicFrameLocks noChangeAspect="1"/>
          </p:cNvGraphicFramePr>
          <p:nvPr/>
        </p:nvGraphicFramePr>
        <p:xfrm>
          <a:off x="4705350" y="4419600"/>
          <a:ext cx="2552700" cy="647700"/>
        </p:xfrm>
        <a:graphic>
          <a:graphicData uri="http://schemas.openxmlformats.org/presentationml/2006/ole">
            <p:oleObj spid="_x0000_s514059" name="Equation" r:id="rId8" imgW="850680" imgH="215640" progId="Equation.3">
              <p:embed/>
            </p:oleObj>
          </a:graphicData>
        </a:graphic>
      </p:graphicFrame>
      <p:graphicFrame>
        <p:nvGraphicFramePr>
          <p:cNvPr id="514060" name="Object 12"/>
          <p:cNvGraphicFramePr>
            <a:graphicFrameLocks noChangeAspect="1"/>
          </p:cNvGraphicFramePr>
          <p:nvPr/>
        </p:nvGraphicFramePr>
        <p:xfrm>
          <a:off x="4724400" y="5334000"/>
          <a:ext cx="2552700" cy="647700"/>
        </p:xfrm>
        <a:graphic>
          <a:graphicData uri="http://schemas.openxmlformats.org/presentationml/2006/ole">
            <p:oleObj spid="_x0000_s514060" name="Equation" r:id="rId9" imgW="850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Heterogeneity – </a:t>
            </a:r>
            <a:r>
              <a:rPr lang="en-US" dirty="0" err="1" smtClean="0"/>
              <a:t>Multigroup</a:t>
            </a:r>
            <a:r>
              <a:rPr lang="en-US" dirty="0" smtClean="0"/>
              <a:t> models (Tuesday)</a:t>
            </a:r>
            <a:endParaRPr 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nl-NL" sz="2400" dirty="0" smtClean="0"/>
              <a:t>Is the magnitude of </a:t>
            </a:r>
            <a:r>
              <a:rPr lang="nl-NL" sz="2400" dirty="0" err="1" smtClean="0"/>
              <a:t>genetic</a:t>
            </a:r>
            <a:r>
              <a:rPr lang="nl-NL" sz="2400" dirty="0" smtClean="0"/>
              <a:t> </a:t>
            </a:r>
            <a:r>
              <a:rPr lang="nl-NL" sz="2400" dirty="0" err="1" smtClean="0"/>
              <a:t>influences</a:t>
            </a:r>
            <a:r>
              <a:rPr lang="nl-NL" sz="2400" dirty="0" smtClean="0"/>
              <a:t> </a:t>
            </a:r>
            <a:r>
              <a:rPr lang="nl-NL" sz="2400" dirty="0" err="1" smtClean="0"/>
              <a:t>on</a:t>
            </a:r>
            <a:r>
              <a:rPr lang="nl-NL" sz="2400" dirty="0" smtClean="0"/>
              <a:t> ADHD the </a:t>
            </a:r>
            <a:r>
              <a:rPr lang="nl-NL" sz="2400" dirty="0" err="1" smtClean="0"/>
              <a:t>same</a:t>
            </a:r>
            <a:r>
              <a:rPr lang="nl-NL" sz="2400" dirty="0" smtClean="0"/>
              <a:t> in boys and </a:t>
            </a:r>
            <a:r>
              <a:rPr lang="nl-NL" sz="2400" dirty="0" err="1" smtClean="0"/>
              <a:t>girls</a:t>
            </a:r>
            <a:r>
              <a:rPr lang="nl-NL" sz="2400" dirty="0" smtClean="0"/>
              <a:t>?</a:t>
            </a:r>
          </a:p>
          <a:p>
            <a:r>
              <a:rPr lang="nl-NL" sz="2400" dirty="0" smtClean="0"/>
              <a:t>Do different </a:t>
            </a:r>
            <a:r>
              <a:rPr lang="nl-NL" sz="2400" dirty="0" err="1" smtClean="0"/>
              <a:t>genetic</a:t>
            </a:r>
            <a:r>
              <a:rPr lang="nl-NL" sz="2400" dirty="0" smtClean="0"/>
              <a:t> factors </a:t>
            </a:r>
            <a:r>
              <a:rPr lang="nl-NL" sz="2400" dirty="0" err="1" smtClean="0"/>
              <a:t>influence</a:t>
            </a:r>
            <a:r>
              <a:rPr lang="nl-NL" sz="2400" dirty="0" smtClean="0"/>
              <a:t> ADHD in boys and </a:t>
            </a:r>
            <a:r>
              <a:rPr lang="nl-NL" sz="2400" dirty="0" err="1" smtClean="0"/>
              <a:t>girls</a:t>
            </a:r>
            <a:r>
              <a:rPr lang="nl-NL" sz="2400" dirty="0" smtClean="0"/>
              <a:t>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Multiple </a:t>
            </a:r>
            <a:r>
              <a:rPr lang="en-US" sz="2400" dirty="0"/>
              <a:t>Group Models</a:t>
            </a:r>
          </a:p>
          <a:p>
            <a:pPr lvl="1"/>
            <a:r>
              <a:rPr lang="en-US" sz="2400" dirty="0"/>
              <a:t>Sex </a:t>
            </a:r>
            <a:r>
              <a:rPr lang="en-US" sz="2400" dirty="0" smtClean="0"/>
              <a:t>differences: MZM, DZM, MZF, DZF, DOS</a:t>
            </a:r>
            <a:endParaRPr lang="en-US" sz="2400" dirty="0"/>
          </a:p>
          <a:p>
            <a:pPr lvl="1"/>
            <a:r>
              <a:rPr lang="en-US" sz="2400" dirty="0" smtClean="0"/>
              <a:t>Cohorts differences: </a:t>
            </a:r>
            <a:r>
              <a:rPr lang="en-US" sz="2400" dirty="0" err="1" smtClean="0"/>
              <a:t>MZyoung</a:t>
            </a:r>
            <a:r>
              <a:rPr lang="en-US" sz="2400" dirty="0" smtClean="0"/>
              <a:t>, </a:t>
            </a:r>
            <a:r>
              <a:rPr lang="en-US" sz="2400" dirty="0" err="1" smtClean="0"/>
              <a:t>DZyoung</a:t>
            </a:r>
            <a:r>
              <a:rPr lang="en-US" sz="2400" dirty="0" smtClean="0"/>
              <a:t>, </a:t>
            </a:r>
            <a:r>
              <a:rPr lang="en-US" sz="2400" dirty="0" err="1" smtClean="0"/>
              <a:t>MZold</a:t>
            </a:r>
            <a:r>
              <a:rPr lang="en-US" sz="2400" dirty="0" smtClean="0"/>
              <a:t>, </a:t>
            </a:r>
            <a:r>
              <a:rPr lang="en-US" sz="2400" dirty="0" err="1" smtClean="0"/>
              <a:t>DZold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FF0000"/>
                </a:solidFill>
              </a:rPr>
              <a:t>MZ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" y="1142999"/>
            <a:ext cx="8991600" cy="1755742"/>
            <a:chOff x="76200" y="5026223"/>
            <a:chExt cx="8991600" cy="1756579"/>
          </a:xfrm>
        </p:grpSpPr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76200" y="5181601"/>
              <a:ext cx="8991600" cy="1601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Matrix for the moderator variable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mod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free=FALSE, labels=c("data.ses"), name="D")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compute the moderated A, C, and E variance components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covAmod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name="A"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covCmod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covEmod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name="E" )</a:t>
              </a: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20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21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6104" name="Object 8"/>
          <p:cNvGraphicFramePr>
            <a:graphicFrameLocks noChangeAspect="1"/>
          </p:cNvGraphicFramePr>
          <p:nvPr/>
        </p:nvGraphicFramePr>
        <p:xfrm>
          <a:off x="241300" y="3048000"/>
          <a:ext cx="1803400" cy="431800"/>
        </p:xfrm>
        <a:graphic>
          <a:graphicData uri="http://schemas.openxmlformats.org/presentationml/2006/ole">
            <p:oleObj spid="_x0000_s517128" name="Equation" r:id="rId4" imgW="901440" imgH="215640" progId="Equation.3">
              <p:embed/>
            </p:oleObj>
          </a:graphicData>
        </a:graphic>
      </p:graphicFrame>
      <p:graphicFrame>
        <p:nvGraphicFramePr>
          <p:cNvPr id="516105" name="Object 9"/>
          <p:cNvGraphicFramePr>
            <a:graphicFrameLocks noChangeAspect="1"/>
          </p:cNvGraphicFramePr>
          <p:nvPr/>
        </p:nvGraphicFramePr>
        <p:xfrm>
          <a:off x="3695700" y="3429000"/>
          <a:ext cx="5219700" cy="723900"/>
        </p:xfrm>
        <a:graphic>
          <a:graphicData uri="http://schemas.openxmlformats.org/presentationml/2006/ole">
            <p:oleObj spid="_x0000_s517129" name="Equation" r:id="rId5" imgW="1739880" imgH="241200" progId="Equation.3">
              <p:embed/>
            </p:oleObj>
          </a:graphicData>
        </a:graphic>
      </p:graphicFrame>
      <p:graphicFrame>
        <p:nvGraphicFramePr>
          <p:cNvPr id="516106" name="Object 10"/>
          <p:cNvGraphicFramePr>
            <a:graphicFrameLocks noChangeAspect="1"/>
          </p:cNvGraphicFramePr>
          <p:nvPr/>
        </p:nvGraphicFramePr>
        <p:xfrm>
          <a:off x="3714750" y="4267200"/>
          <a:ext cx="5181600" cy="723900"/>
        </p:xfrm>
        <a:graphic>
          <a:graphicData uri="http://schemas.openxmlformats.org/presentationml/2006/ole">
            <p:oleObj spid="_x0000_s517130" name="Equation" r:id="rId6" imgW="1726920" imgH="241200" progId="Equation.3">
              <p:embed/>
            </p:oleObj>
          </a:graphicData>
        </a:graphic>
      </p:graphicFrame>
      <p:graphicFrame>
        <p:nvGraphicFramePr>
          <p:cNvPr id="516107" name="Object 11"/>
          <p:cNvGraphicFramePr>
            <a:graphicFrameLocks noChangeAspect="1"/>
          </p:cNvGraphicFramePr>
          <p:nvPr/>
        </p:nvGraphicFramePr>
        <p:xfrm>
          <a:off x="3714750" y="5181600"/>
          <a:ext cx="5181600" cy="723900"/>
        </p:xfrm>
        <a:graphic>
          <a:graphicData uri="http://schemas.openxmlformats.org/presentationml/2006/ole">
            <p:oleObj spid="_x0000_s517131" name="Equation" r:id="rId7" imgW="1726920" imgH="241200" progId="Equation.3">
              <p:embed/>
            </p:oleObj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152400" y="3657600"/>
          <a:ext cx="1174750" cy="443794"/>
        </p:xfrm>
        <a:graphic>
          <a:graphicData uri="http://schemas.openxmlformats.org/presentationml/2006/ole">
            <p:oleObj spid="_x0000_s517132" name="Equation" r:id="rId8" imgW="571320" imgH="215640" progId="Equation.3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152400" y="4495800"/>
          <a:ext cx="1148644" cy="443794"/>
        </p:xfrm>
        <a:graphic>
          <a:graphicData uri="http://schemas.openxmlformats.org/presentationml/2006/ole">
            <p:oleObj spid="_x0000_s517133" name="Equation" r:id="rId9" imgW="558720" imgH="215640" progId="Equation.3">
              <p:embed/>
            </p:oleObj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190500" y="5410200"/>
          <a:ext cx="1122539" cy="443794"/>
        </p:xfrm>
        <a:graphic>
          <a:graphicData uri="http://schemas.openxmlformats.org/presentationml/2006/ole">
            <p:oleObj spid="_x0000_s517134" name="Equation" r:id="rId10" imgW="545760" imgH="215640" progId="Equation.3">
              <p:embed/>
            </p:oleObj>
          </a:graphicData>
        </a:graphic>
      </p:graphicFrame>
      <p:graphicFrame>
        <p:nvGraphicFramePr>
          <p:cNvPr id="517135" name="Object 15"/>
          <p:cNvGraphicFramePr>
            <a:graphicFrameLocks noChangeAspect="1"/>
          </p:cNvGraphicFramePr>
          <p:nvPr/>
        </p:nvGraphicFramePr>
        <p:xfrm>
          <a:off x="1354138" y="3657600"/>
          <a:ext cx="1801812" cy="444500"/>
        </p:xfrm>
        <a:graphic>
          <a:graphicData uri="http://schemas.openxmlformats.org/presentationml/2006/ole">
            <p:oleObj spid="_x0000_s517135" name="Equation" r:id="rId11" imgW="876240" imgH="215640" progId="Equation.3">
              <p:embed/>
            </p:oleObj>
          </a:graphicData>
        </a:graphic>
      </p:graphicFrame>
      <p:graphicFrame>
        <p:nvGraphicFramePr>
          <p:cNvPr id="517136" name="Object 16"/>
          <p:cNvGraphicFramePr>
            <a:graphicFrameLocks noChangeAspect="1"/>
          </p:cNvGraphicFramePr>
          <p:nvPr/>
        </p:nvGraphicFramePr>
        <p:xfrm>
          <a:off x="1373188" y="4495800"/>
          <a:ext cx="1749425" cy="444500"/>
        </p:xfrm>
        <a:graphic>
          <a:graphicData uri="http://schemas.openxmlformats.org/presentationml/2006/ole">
            <p:oleObj spid="_x0000_s517136" name="Equation" r:id="rId12" imgW="850680" imgH="215640" progId="Equation.3">
              <p:embed/>
            </p:oleObj>
          </a:graphicData>
        </a:graphic>
      </p:graphicFrame>
      <p:graphicFrame>
        <p:nvGraphicFramePr>
          <p:cNvPr id="517137" name="Object 17"/>
          <p:cNvGraphicFramePr>
            <a:graphicFrameLocks noChangeAspect="1"/>
          </p:cNvGraphicFramePr>
          <p:nvPr/>
        </p:nvGraphicFramePr>
        <p:xfrm>
          <a:off x="1392238" y="5410200"/>
          <a:ext cx="1749425" cy="444500"/>
        </p:xfrm>
        <a:graphic>
          <a:graphicData uri="http://schemas.openxmlformats.org/presentationml/2006/ole">
            <p:oleObj spid="_x0000_s517137" name="Equation" r:id="rId13" imgW="850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FF0000"/>
                </a:solidFill>
              </a:rPr>
              <a:t>MZ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" y="1142998"/>
            <a:ext cx="8991600" cy="1109411"/>
            <a:chOff x="76200" y="5026223"/>
            <a:chExt cx="8991600" cy="1109940"/>
          </a:xfrm>
        </p:grpSpPr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76200" y="5181601"/>
              <a:ext cx="8991600" cy="954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Algebra for expected variance/covariance matrix and expected mean vector in MZ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   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rbind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(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(A+C+E , A+C),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                                    	  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cbind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(A+C   , A+C+E)), name</a:t>
              </a:r>
              <a:r>
                <a:rPr lang="en-US" sz="1400" b="1" dirty="0" smtClean="0">
                  <a:solidFill>
                    <a:srgbClr val="FF0000"/>
                  </a:solidFill>
                  <a:latin typeface="Monaco"/>
                </a:rPr>
                <a:t>="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Monaco"/>
                </a:rPr>
                <a:t>expCovMZ</a:t>
              </a:r>
              <a:r>
                <a:rPr lang="en-US" sz="1400" b="1" dirty="0" smtClean="0">
                  <a:solidFill>
                    <a:srgbClr val="FF0000"/>
                  </a:solidFill>
                  <a:latin typeface="Monaco"/>
                </a:rPr>
                <a:t>" 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</a:t>
              </a:r>
              <a:endParaRPr lang="en-US" sz="1400" dirty="0">
                <a:latin typeface="Monaco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20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21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6105" name="Object 9"/>
          <p:cNvGraphicFramePr>
            <a:graphicFrameLocks noChangeAspect="1"/>
          </p:cNvGraphicFramePr>
          <p:nvPr/>
        </p:nvGraphicFramePr>
        <p:xfrm>
          <a:off x="77788" y="2362200"/>
          <a:ext cx="3440112" cy="476250"/>
        </p:xfrm>
        <a:graphic>
          <a:graphicData uri="http://schemas.openxmlformats.org/presentationml/2006/ole">
            <p:oleObj spid="_x0000_s516105" name="Equation" r:id="rId4" imgW="1739880" imgH="241200" progId="Equation.3">
              <p:embed/>
            </p:oleObj>
          </a:graphicData>
        </a:graphic>
      </p:graphicFrame>
      <p:graphicFrame>
        <p:nvGraphicFramePr>
          <p:cNvPr id="516106" name="Object 10"/>
          <p:cNvGraphicFramePr>
            <a:graphicFrameLocks noChangeAspect="1"/>
          </p:cNvGraphicFramePr>
          <p:nvPr/>
        </p:nvGraphicFramePr>
        <p:xfrm>
          <a:off x="103188" y="3106738"/>
          <a:ext cx="3413125" cy="476250"/>
        </p:xfrm>
        <a:graphic>
          <a:graphicData uri="http://schemas.openxmlformats.org/presentationml/2006/ole">
            <p:oleObj spid="_x0000_s516106" name="Equation" r:id="rId5" imgW="1726920" imgH="241200" progId="Equation.3">
              <p:embed/>
            </p:oleObj>
          </a:graphicData>
        </a:graphic>
      </p:graphicFrame>
      <p:graphicFrame>
        <p:nvGraphicFramePr>
          <p:cNvPr id="516107" name="Object 11"/>
          <p:cNvGraphicFramePr>
            <a:graphicFrameLocks noChangeAspect="1"/>
          </p:cNvGraphicFramePr>
          <p:nvPr/>
        </p:nvGraphicFramePr>
        <p:xfrm>
          <a:off x="103188" y="3810000"/>
          <a:ext cx="3413125" cy="476250"/>
        </p:xfrm>
        <a:graphic>
          <a:graphicData uri="http://schemas.openxmlformats.org/presentationml/2006/ole">
            <p:oleObj spid="_x0000_s516107" name="Equation" r:id="rId6" imgW="1726920" imgH="241200" progId="Equation.3">
              <p:embed/>
            </p:oleObj>
          </a:graphicData>
        </a:graphic>
      </p:graphicFrame>
      <p:graphicFrame>
        <p:nvGraphicFramePr>
          <p:cNvPr id="516108" name="Object 12"/>
          <p:cNvGraphicFramePr>
            <a:graphicFrameLocks noChangeAspect="1"/>
          </p:cNvGraphicFramePr>
          <p:nvPr/>
        </p:nvGraphicFramePr>
        <p:xfrm>
          <a:off x="-28575" y="4572000"/>
          <a:ext cx="9202738" cy="452438"/>
        </p:xfrm>
        <a:graphic>
          <a:graphicData uri="http://schemas.openxmlformats.org/presentationml/2006/ole">
            <p:oleObj spid="_x0000_s516108" name="Equation" r:id="rId7" imgW="10362960" imgH="507960" progId="Equation.3">
              <p:embed/>
            </p:oleObj>
          </a:graphicData>
        </a:graphic>
      </p:graphicFrame>
      <p:graphicFrame>
        <p:nvGraphicFramePr>
          <p:cNvPr id="516109" name="Object 13"/>
          <p:cNvGraphicFramePr>
            <a:graphicFrameLocks noChangeAspect="1"/>
          </p:cNvGraphicFramePr>
          <p:nvPr/>
        </p:nvGraphicFramePr>
        <p:xfrm>
          <a:off x="914400" y="5486400"/>
          <a:ext cx="8074025" cy="766034"/>
        </p:xfrm>
        <a:graphic>
          <a:graphicData uri="http://schemas.openxmlformats.org/presentationml/2006/ole">
            <p:oleObj spid="_x0000_s516109" name="Equation" r:id="rId8" imgW="5092560" imgH="482400" progId="Equation.3">
              <p:embed/>
            </p:oleObj>
          </a:graphicData>
        </a:graphic>
      </p:graphicFrame>
      <p:sp>
        <p:nvSpPr>
          <p:cNvPr id="22" name="Gelijk 21"/>
          <p:cNvSpPr/>
          <p:nvPr/>
        </p:nvSpPr>
        <p:spPr>
          <a:xfrm>
            <a:off x="4152900" y="5029200"/>
            <a:ext cx="838200" cy="381000"/>
          </a:xfrm>
          <a:prstGeom prst="mathEqual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800080"/>
                </a:solidFill>
              </a:rPr>
              <a:t>DZ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" y="2381852"/>
            <a:ext cx="8991600" cy="4125621"/>
            <a:chOff x="76200" y="5026223"/>
            <a:chExt cx="8991600" cy="4127587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76200" y="5181600"/>
              <a:ext cx="8991600" cy="39722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label="a11", name="a" ) 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label="c11",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  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label="e11", name="e" 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store the moderated a, c, and e Path Coefficients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label="aM11",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modPathC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label="cM11",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modPathE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type='Full',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nv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, free=TRUE, values=.6, label="eM11", name="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" 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Matrix for the moderator variable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mod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mxMatrix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type="Full",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nrow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ncol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=1, free=FALSE, labels=c("data.ses"), name="D")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Matrices to compute the moderated A, C, and E variance components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covAmod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t(a+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aM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name="A"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covCmod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t(c+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name="C" )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covEmod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 %*% t(e+ D%*%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eM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), name="E" ) 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Algebra for the expected mean vector and expected variance/covariance matrices and in MZ and DZ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covMZ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 </a:t>
              </a:r>
              <a:r>
                <a:rPr lang="pt-BR" sz="1400" dirty="0" smtClean="0">
                  <a:solidFill>
                    <a:srgbClr val="000000"/>
                  </a:solidFill>
                  <a:latin typeface="Monaco"/>
                </a:rPr>
                <a:t>rbind ( cbind(A+C+E , 0.5%x%A+C),</a:t>
              </a:r>
            </a:p>
            <a:p>
              <a:r>
                <a:rPr lang="pt-BR" sz="1400" dirty="0" smtClean="0">
                  <a:solidFill>
                    <a:srgbClr val="000000"/>
                  </a:solidFill>
                  <a:latin typeface="Monaco"/>
                </a:rPr>
                <a:t>                                        cbind(0.5%x%A+C, A+C+E)), 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name</a:t>
              </a:r>
              <a:r>
                <a:rPr lang="en-US" sz="1400" b="1" dirty="0" smtClean="0">
                  <a:solidFill>
                    <a:srgbClr val="800080"/>
                  </a:solidFill>
                  <a:latin typeface="Monaco"/>
                </a:rPr>
                <a:t>="</a:t>
              </a:r>
              <a:r>
                <a:rPr lang="en-US" sz="1400" b="1" dirty="0" err="1" smtClean="0">
                  <a:solidFill>
                    <a:srgbClr val="800080"/>
                  </a:solidFill>
                  <a:latin typeface="Monaco"/>
                </a:rPr>
                <a:t>expCovDZ</a:t>
              </a:r>
              <a:r>
                <a:rPr lang="en-US" sz="1400" b="1" dirty="0" smtClean="0">
                  <a:solidFill>
                    <a:srgbClr val="800080"/>
                  </a:solidFill>
                  <a:latin typeface="Monaco"/>
                </a:rPr>
                <a:t>"</a:t>
              </a:r>
              <a:r>
                <a:rPr lang="en-US" sz="1400" dirty="0" smtClean="0">
                  <a:solidFill>
                    <a:srgbClr val="800080"/>
                  </a:solidFill>
                  <a:latin typeface="Monaco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</a:t>
              </a:r>
              <a:endParaRPr lang="en-US" sz="1400" dirty="0">
                <a:latin typeface="Monaco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9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10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5079" name="Object 7"/>
          <p:cNvGraphicFramePr>
            <a:graphicFrameLocks noChangeAspect="1"/>
          </p:cNvGraphicFramePr>
          <p:nvPr/>
        </p:nvGraphicFramePr>
        <p:xfrm>
          <a:off x="79375" y="1219200"/>
          <a:ext cx="8985250" cy="852488"/>
        </p:xfrm>
        <a:graphic>
          <a:graphicData uri="http://schemas.openxmlformats.org/presentationml/2006/ole">
            <p:oleObj spid="_x0000_s518146" name="Equation" r:id="rId4" imgW="5092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b="1" dirty="0" smtClean="0">
                <a:solidFill>
                  <a:srgbClr val="800080"/>
                </a:solidFill>
              </a:rPr>
              <a:t>DZ</a:t>
            </a:r>
            <a:r>
              <a:rPr lang="en-US" dirty="0" smtClean="0"/>
              <a:t> covariance matrix</a:t>
            </a:r>
            <a:endParaRPr lang="en-US" i="1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200" y="1142998"/>
            <a:ext cx="8991600" cy="1109411"/>
            <a:chOff x="76200" y="5026223"/>
            <a:chExt cx="8991600" cy="1109940"/>
          </a:xfrm>
        </p:grpSpPr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76200" y="5181601"/>
              <a:ext cx="8991600" cy="954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1400" dirty="0" smtClean="0">
                  <a:solidFill>
                    <a:srgbClr val="000000"/>
                  </a:solidFill>
                  <a:latin typeface="Monaco"/>
                </a:rPr>
                <a:t>nv&lt;-1</a:t>
              </a:r>
              <a:endParaRPr lang="en-US" sz="1400" dirty="0" smtClean="0">
                <a:solidFill>
                  <a:srgbClr val="000000"/>
                </a:solidFill>
                <a:latin typeface="Monaco"/>
              </a:endParaRPr>
            </a:p>
            <a:p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# Algebra for the expected mean vector and expected variance/covariance matrices and in MZ and DZ</a:t>
              </a:r>
            </a:p>
            <a:p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covMZ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 &lt;- </a:t>
              </a:r>
              <a:r>
                <a:rPr lang="en-US" sz="1400" dirty="0" err="1" smtClean="0">
                  <a:solidFill>
                    <a:srgbClr val="000000"/>
                  </a:solidFill>
                  <a:latin typeface="Monaco"/>
                </a:rPr>
                <a:t>mxAlgebra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( expression= </a:t>
              </a:r>
              <a:r>
                <a:rPr lang="pt-BR" sz="1400" dirty="0" smtClean="0">
                  <a:solidFill>
                    <a:srgbClr val="000000"/>
                  </a:solidFill>
                  <a:latin typeface="Monaco"/>
                </a:rPr>
                <a:t>rbind ( cbind(A+C+E , 0.5%x%A+C),</a:t>
              </a:r>
            </a:p>
            <a:p>
              <a:r>
                <a:rPr lang="pt-BR" sz="1400" dirty="0" smtClean="0">
                  <a:solidFill>
                    <a:srgbClr val="000000"/>
                  </a:solidFill>
                  <a:latin typeface="Monaco"/>
                </a:rPr>
                <a:t>                                        cbind(0.5%x%A+C, A+C+E)), 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name</a:t>
              </a:r>
              <a:r>
                <a:rPr lang="en-US" sz="1400" b="1" dirty="0" smtClean="0">
                  <a:solidFill>
                    <a:srgbClr val="800080"/>
                  </a:solidFill>
                  <a:latin typeface="Monaco"/>
                </a:rPr>
                <a:t>="</a:t>
              </a:r>
              <a:r>
                <a:rPr lang="en-US" sz="1400" b="1" dirty="0" err="1" smtClean="0">
                  <a:solidFill>
                    <a:srgbClr val="800080"/>
                  </a:solidFill>
                  <a:latin typeface="Monaco"/>
                </a:rPr>
                <a:t>expCovDZ</a:t>
              </a:r>
              <a:r>
                <a:rPr lang="en-US" sz="1400" b="1" dirty="0" smtClean="0">
                  <a:solidFill>
                    <a:srgbClr val="800080"/>
                  </a:solidFill>
                  <a:latin typeface="Monaco"/>
                </a:rPr>
                <a:t>"</a:t>
              </a:r>
              <a:r>
                <a:rPr lang="en-US" sz="1400" dirty="0" smtClean="0">
                  <a:solidFill>
                    <a:srgbClr val="800080"/>
                  </a:solidFill>
                  <a:latin typeface="Monaco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Monaco"/>
                </a:rPr>
                <a:t>)</a:t>
              </a:r>
              <a:endParaRPr lang="en-US" sz="1400" dirty="0">
                <a:latin typeface="Monaco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447800" y="5026223"/>
              <a:ext cx="6248400" cy="307777"/>
              <a:chOff x="1676400" y="2435423"/>
              <a:chExt cx="6248400" cy="307777"/>
            </a:xfrm>
          </p:grpSpPr>
          <p:sp>
            <p:nvSpPr>
              <p:cNvPr id="20" name="Snip and Round Single Corner Rectangle 44"/>
              <p:cNvSpPr/>
              <p:nvPr/>
            </p:nvSpPr>
            <p:spPr bwMode="auto">
              <a:xfrm>
                <a:off x="1676400" y="2514600"/>
                <a:ext cx="6248400" cy="152400"/>
              </a:xfrm>
              <a:prstGeom prst="snip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-107" charset="0"/>
                  <a:cs typeface="ＭＳ Ｐゴシック" pitchFamily="-107" charset="-128"/>
                </a:endParaRPr>
              </a:p>
            </p:txBody>
          </p:sp>
          <p:sp>
            <p:nvSpPr>
              <p:cNvPr id="21" name="TextBox 45"/>
              <p:cNvSpPr txBox="1"/>
              <p:nvPr/>
            </p:nvSpPr>
            <p:spPr>
              <a:xfrm>
                <a:off x="4191000" y="2435423"/>
                <a:ext cx="1066800" cy="3077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stA="50000" endPos="75000" dist="12700" dir="5400000" sy="-100000" algn="bl" rotWithShape="0"/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400" dirty="0" err="1">
                    <a:latin typeface="Arial" pitchFamily="-107" charset="0"/>
                    <a:cs typeface="ＭＳ Ｐゴシック" pitchFamily="-107" charset="-128"/>
                  </a:rPr>
                  <a:t>OpenMx</a:t>
                </a:r>
                <a:endParaRPr lang="en-US" sz="1400" dirty="0">
                  <a:latin typeface="Arial" pitchFamily="-107" charset="0"/>
                  <a:cs typeface="ＭＳ Ｐゴシック" pitchFamily="-107" charset="-128"/>
                </a:endParaRPr>
              </a:p>
            </p:txBody>
          </p:sp>
        </p:grpSp>
      </p:grpSp>
      <p:graphicFrame>
        <p:nvGraphicFramePr>
          <p:cNvPr id="516105" name="Object 9"/>
          <p:cNvGraphicFramePr>
            <a:graphicFrameLocks noChangeAspect="1"/>
          </p:cNvGraphicFramePr>
          <p:nvPr/>
        </p:nvGraphicFramePr>
        <p:xfrm>
          <a:off x="77788" y="2362200"/>
          <a:ext cx="3440112" cy="476250"/>
        </p:xfrm>
        <a:graphic>
          <a:graphicData uri="http://schemas.openxmlformats.org/presentationml/2006/ole">
            <p:oleObj spid="_x0000_s521218" name="Equation" r:id="rId4" imgW="1739880" imgH="241200" progId="Equation.3">
              <p:embed/>
            </p:oleObj>
          </a:graphicData>
        </a:graphic>
      </p:graphicFrame>
      <p:graphicFrame>
        <p:nvGraphicFramePr>
          <p:cNvPr id="516106" name="Object 10"/>
          <p:cNvGraphicFramePr>
            <a:graphicFrameLocks noChangeAspect="1"/>
          </p:cNvGraphicFramePr>
          <p:nvPr/>
        </p:nvGraphicFramePr>
        <p:xfrm>
          <a:off x="103188" y="3106738"/>
          <a:ext cx="3413125" cy="476250"/>
        </p:xfrm>
        <a:graphic>
          <a:graphicData uri="http://schemas.openxmlformats.org/presentationml/2006/ole">
            <p:oleObj spid="_x0000_s521219" name="Equation" r:id="rId5" imgW="1726920" imgH="241200" progId="Equation.3">
              <p:embed/>
            </p:oleObj>
          </a:graphicData>
        </a:graphic>
      </p:graphicFrame>
      <p:graphicFrame>
        <p:nvGraphicFramePr>
          <p:cNvPr id="516107" name="Object 11"/>
          <p:cNvGraphicFramePr>
            <a:graphicFrameLocks noChangeAspect="1"/>
          </p:cNvGraphicFramePr>
          <p:nvPr/>
        </p:nvGraphicFramePr>
        <p:xfrm>
          <a:off x="103188" y="3810000"/>
          <a:ext cx="3413125" cy="476250"/>
        </p:xfrm>
        <a:graphic>
          <a:graphicData uri="http://schemas.openxmlformats.org/presentationml/2006/ole">
            <p:oleObj spid="_x0000_s521220" name="Equation" r:id="rId6" imgW="1726920" imgH="241200" progId="Equation.3">
              <p:embed/>
            </p:oleObj>
          </a:graphicData>
        </a:graphic>
      </p:graphicFrame>
      <p:graphicFrame>
        <p:nvGraphicFramePr>
          <p:cNvPr id="516109" name="Object 13"/>
          <p:cNvGraphicFramePr>
            <a:graphicFrameLocks noChangeAspect="1"/>
          </p:cNvGraphicFramePr>
          <p:nvPr/>
        </p:nvGraphicFramePr>
        <p:xfrm>
          <a:off x="914400" y="5486400"/>
          <a:ext cx="8074025" cy="766034"/>
        </p:xfrm>
        <a:graphic>
          <a:graphicData uri="http://schemas.openxmlformats.org/presentationml/2006/ole">
            <p:oleObj spid="_x0000_s521222" name="Equation" r:id="rId7" imgW="5092560" imgH="482400" progId="Equation.3">
              <p:embed/>
            </p:oleObj>
          </a:graphicData>
        </a:graphic>
      </p:graphicFrame>
      <p:sp>
        <p:nvSpPr>
          <p:cNvPr id="22" name="Gelijk 21"/>
          <p:cNvSpPr/>
          <p:nvPr/>
        </p:nvSpPr>
        <p:spPr>
          <a:xfrm>
            <a:off x="4152900" y="5029200"/>
            <a:ext cx="838200" cy="381000"/>
          </a:xfrm>
          <a:prstGeom prst="mathEqual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21223" name="Object 7"/>
          <p:cNvGraphicFramePr>
            <a:graphicFrameLocks noChangeAspect="1"/>
          </p:cNvGraphicFramePr>
          <p:nvPr/>
        </p:nvGraphicFramePr>
        <p:xfrm>
          <a:off x="-23813" y="4572000"/>
          <a:ext cx="9191626" cy="452438"/>
        </p:xfrm>
        <a:graphic>
          <a:graphicData uri="http://schemas.openxmlformats.org/presentationml/2006/ole">
            <p:oleObj spid="_x0000_s521223" name="Equation" r:id="rId8" imgW="10350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sz="4000" dirty="0" smtClean="0"/>
              <a:t>Making plots</a:t>
            </a:r>
            <a:endParaRPr lang="en-US" sz="4000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r>
              <a:rPr lang="en-US" sz="2400" dirty="0" smtClean="0"/>
              <a:t>Linear effect of SES on </a:t>
            </a:r>
            <a:r>
              <a:rPr lang="en-US" sz="2400" i="1" dirty="0" smtClean="0"/>
              <a:t>path loadings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Non-linear</a:t>
            </a:r>
            <a:r>
              <a:rPr lang="nl-NL" sz="2400" dirty="0" smtClean="0"/>
              <a:t> effect of SES </a:t>
            </a:r>
            <a:r>
              <a:rPr lang="nl-NL" sz="2400" dirty="0" err="1" smtClean="0"/>
              <a:t>on</a:t>
            </a:r>
            <a:r>
              <a:rPr lang="nl-NL" sz="2400" dirty="0" smtClean="0"/>
              <a:t> </a:t>
            </a:r>
            <a:r>
              <a:rPr lang="nl-NL" sz="2400" i="1" dirty="0" err="1" smtClean="0"/>
              <a:t>unstandardized</a:t>
            </a:r>
            <a:r>
              <a:rPr lang="nl-NL" sz="2400" dirty="0" smtClean="0"/>
              <a:t> </a:t>
            </a:r>
            <a:r>
              <a:rPr lang="nl-NL" sz="2400" i="1" dirty="0" err="1" smtClean="0"/>
              <a:t>variance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components</a:t>
            </a:r>
            <a:endParaRPr lang="nl-NL" sz="2400" i="1" dirty="0" smtClean="0"/>
          </a:p>
          <a:p>
            <a:endParaRPr lang="nl-NL" sz="2400" i="1" dirty="0" smtClean="0"/>
          </a:p>
          <a:p>
            <a:r>
              <a:rPr lang="nl-NL" sz="2400" dirty="0" err="1" smtClean="0"/>
              <a:t>Non-linear</a:t>
            </a:r>
            <a:r>
              <a:rPr lang="nl-NL" sz="2400" dirty="0" smtClean="0"/>
              <a:t> effect of SES </a:t>
            </a:r>
            <a:r>
              <a:rPr lang="nl-NL" sz="2400" dirty="0" err="1" smtClean="0"/>
              <a:t>on</a:t>
            </a:r>
            <a:r>
              <a:rPr lang="nl-NL" sz="2400" dirty="0" smtClean="0"/>
              <a:t> </a:t>
            </a:r>
            <a:r>
              <a:rPr lang="nl-NL" sz="2400" i="1" dirty="0" err="1" smtClean="0"/>
              <a:t>standardized</a:t>
            </a:r>
            <a:r>
              <a:rPr lang="nl-NL" sz="2400" dirty="0" smtClean="0"/>
              <a:t> </a:t>
            </a:r>
            <a:r>
              <a:rPr lang="nl-NL" sz="2400" i="1" dirty="0" err="1" smtClean="0"/>
              <a:t>variance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components</a:t>
            </a:r>
            <a:endParaRPr lang="en-US" sz="2400" i="1" dirty="0" smtClean="0"/>
          </a:p>
          <a:p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Turkheimer </a:t>
            </a:r>
            <a:r>
              <a:rPr lang="nl-NL" dirty="0" err="1" smtClean="0"/>
              <a:t>study</a:t>
            </a:r>
            <a:endParaRPr lang="en-US" dirty="0"/>
          </a:p>
        </p:txBody>
      </p:sp>
      <p:pic>
        <p:nvPicPr>
          <p:cNvPr id="5" name="Tijdelijke aanduiding voor inhoud 4" descr="Turkheimeretal_unstand_V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438400"/>
            <a:ext cx="4572000" cy="3420533"/>
          </a:xfrm>
        </p:spPr>
      </p:pic>
      <p:sp>
        <p:nvSpPr>
          <p:cNvPr id="6" name="Tekstvak 5"/>
          <p:cNvSpPr txBox="1"/>
          <p:nvPr/>
        </p:nvSpPr>
        <p:spPr>
          <a:xfrm>
            <a:off x="152400" y="1143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latin typeface="+mj-lt"/>
              </a:rPr>
              <a:t>Moderation</a:t>
            </a:r>
            <a:r>
              <a:rPr lang="nl-NL" sz="2000" dirty="0" smtClean="0">
                <a:latin typeface="+mj-lt"/>
              </a:rPr>
              <a:t> of </a:t>
            </a:r>
            <a:r>
              <a:rPr lang="nl-NL" sz="2000" b="1" dirty="0" err="1" smtClean="0">
                <a:solidFill>
                  <a:srgbClr val="800080"/>
                </a:solidFill>
                <a:latin typeface="+mj-lt"/>
              </a:rPr>
              <a:t>unstandardized</a:t>
            </a:r>
            <a:r>
              <a:rPr lang="nl-NL" sz="2000" b="1" dirty="0" smtClean="0">
                <a:solidFill>
                  <a:srgbClr val="800080"/>
                </a:solidFill>
                <a:latin typeface="+mj-lt"/>
              </a:rPr>
              <a:t> </a:t>
            </a:r>
            <a:r>
              <a:rPr lang="nl-NL" sz="2000" dirty="0" err="1" smtClean="0">
                <a:latin typeface="+mj-lt"/>
              </a:rPr>
              <a:t>variance</a:t>
            </a:r>
            <a:r>
              <a:rPr lang="nl-NL" sz="2000" dirty="0" smtClean="0">
                <a:latin typeface="+mj-lt"/>
              </a:rPr>
              <a:t> </a:t>
            </a:r>
            <a:r>
              <a:rPr lang="nl-NL" sz="2000" dirty="0" err="1" smtClean="0">
                <a:latin typeface="+mj-lt"/>
              </a:rPr>
              <a:t>components</a:t>
            </a:r>
            <a:r>
              <a:rPr lang="nl-NL" sz="2000" dirty="0" smtClean="0">
                <a:latin typeface="+mj-lt"/>
              </a:rPr>
              <a:t>:</a:t>
            </a:r>
            <a:endParaRPr lang="en-US" sz="2000" dirty="0">
              <a:latin typeface="+mj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572000" y="1143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latin typeface="+mj-lt"/>
              </a:rPr>
              <a:t>Moderation</a:t>
            </a:r>
            <a:r>
              <a:rPr lang="nl-NL" sz="2000" dirty="0" smtClean="0">
                <a:latin typeface="+mj-lt"/>
              </a:rPr>
              <a:t> of </a:t>
            </a:r>
            <a:r>
              <a:rPr lang="nl-NL" sz="2000" b="1" dirty="0" err="1" smtClean="0">
                <a:solidFill>
                  <a:srgbClr val="00B050"/>
                </a:solidFill>
                <a:latin typeface="+mj-lt"/>
              </a:rPr>
              <a:t>standardized</a:t>
            </a:r>
            <a:r>
              <a:rPr lang="nl-NL" sz="2000" dirty="0" smtClean="0">
                <a:latin typeface="+mj-lt"/>
              </a:rPr>
              <a:t> </a:t>
            </a:r>
            <a:r>
              <a:rPr lang="nl-NL" sz="2000" dirty="0" err="1" smtClean="0">
                <a:latin typeface="+mj-lt"/>
              </a:rPr>
              <a:t>variance</a:t>
            </a:r>
            <a:r>
              <a:rPr lang="nl-NL" sz="2000" dirty="0" smtClean="0">
                <a:latin typeface="+mj-lt"/>
              </a:rPr>
              <a:t> </a:t>
            </a:r>
            <a:r>
              <a:rPr lang="nl-NL" sz="2000" dirty="0" err="1" smtClean="0">
                <a:latin typeface="+mj-lt"/>
              </a:rPr>
              <a:t>components</a:t>
            </a:r>
            <a:r>
              <a:rPr lang="nl-NL" sz="2000" dirty="0" smtClean="0">
                <a:latin typeface="+mj-lt"/>
              </a:rPr>
              <a:t>:</a:t>
            </a:r>
            <a:endParaRPr lang="en-US" sz="2000" dirty="0">
              <a:latin typeface="+mj-lt"/>
            </a:endParaRPr>
          </a:p>
        </p:txBody>
      </p:sp>
      <p:pic>
        <p:nvPicPr>
          <p:cNvPr id="8" name="Afbeelding 7" descr="Turkheimereta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019300"/>
            <a:ext cx="4572000" cy="2819400"/>
          </a:xfrm>
          <a:prstGeom prst="rect">
            <a:avLst/>
          </a:prstGeom>
        </p:spPr>
      </p:pic>
      <p:cxnSp>
        <p:nvCxnSpPr>
          <p:cNvPr id="10" name="Rechte verbindingslijn met pijl 9"/>
          <p:cNvCxnSpPr/>
          <p:nvPr/>
        </p:nvCxnSpPr>
        <p:spPr>
          <a:xfrm>
            <a:off x="4572000" y="2971800"/>
            <a:ext cx="22860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4267200" y="251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  <a:latin typeface="+mj-lt"/>
              </a:rPr>
              <a:t>FSIQ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304800" y="2362200"/>
            <a:ext cx="22860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0" y="1905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  <a:latin typeface="+mj-lt"/>
              </a:rPr>
              <a:t>FSIQ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dirty="0" smtClean="0"/>
              <a:t>Calculate it yourself, or plot it in R!</a:t>
            </a:r>
            <a:endParaRPr lang="en-US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r>
              <a:rPr lang="en-US" sz="2400" dirty="0" smtClean="0"/>
              <a:t>Moderation of the </a:t>
            </a:r>
            <a:r>
              <a:rPr lang="en-US" sz="2400" dirty="0"/>
              <a:t>additive genetic </a:t>
            </a:r>
            <a:r>
              <a:rPr lang="en-US" sz="2400" dirty="0" smtClean="0"/>
              <a:t>VC:</a:t>
            </a:r>
            <a:endParaRPr lang="en-US" sz="2400" dirty="0"/>
          </a:p>
          <a:p>
            <a:pPr lvl="1"/>
            <a:r>
              <a:rPr lang="en-US" sz="2400" dirty="0" smtClean="0"/>
              <a:t>From </a:t>
            </a:r>
            <a:r>
              <a:rPr lang="en-US" sz="2400" dirty="0" err="1" smtClean="0"/>
              <a:t>OpenMx</a:t>
            </a:r>
            <a:r>
              <a:rPr lang="en-US" sz="2400" dirty="0" smtClean="0"/>
              <a:t>: </a:t>
            </a:r>
            <a:r>
              <a:rPr lang="en-US" sz="2400" i="1" dirty="0" smtClean="0"/>
              <a:t>a</a:t>
            </a:r>
            <a:r>
              <a:rPr lang="en-US" sz="2400" dirty="0" smtClean="0"/>
              <a:t>=0.5 ; </a:t>
            </a:r>
            <a:r>
              <a:rPr lang="en-US" sz="2400" i="1" dirty="0" err="1" smtClean="0">
                <a:sym typeface="Symbol" pitchFamily="18" charset="2"/>
              </a:rPr>
              <a:t>aM</a:t>
            </a:r>
            <a:r>
              <a:rPr lang="en-US" sz="2400" i="1" dirty="0" smtClean="0">
                <a:sym typeface="Symbol" pitchFamily="18" charset="2"/>
              </a:rPr>
              <a:t>=-0.2</a:t>
            </a:r>
          </a:p>
          <a:p>
            <a:pPr lvl="1"/>
            <a:r>
              <a:rPr lang="nl-NL" sz="2400" dirty="0" smtClean="0">
                <a:sym typeface="Symbol" pitchFamily="18" charset="2"/>
              </a:rPr>
              <a:t>Range moderator: -2 to 2</a:t>
            </a:r>
          </a:p>
        </p:txBody>
      </p:sp>
      <p:graphicFrame>
        <p:nvGraphicFramePr>
          <p:cNvPr id="416772" name="Group 4"/>
          <p:cNvGraphicFramePr>
            <a:graphicFrameLocks noGrp="1"/>
          </p:cNvGraphicFramePr>
          <p:nvPr/>
        </p:nvGraphicFramePr>
        <p:xfrm>
          <a:off x="-1" y="2819400"/>
          <a:ext cx="6477002" cy="2590800"/>
        </p:xfrm>
        <a:graphic>
          <a:graphicData uri="http://schemas.openxmlformats.org/drawingml/2006/table">
            <a:tbl>
              <a:tblPr/>
              <a:tblGrid>
                <a:gridCol w="1205025"/>
                <a:gridCol w="2861931"/>
                <a:gridCol w="2410046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nl-N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SES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SES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*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SES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*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(0.5+(-2*-0.2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(0.5+(-1.5*-0.2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(0.5+(2*-0.2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679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5908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txBody>
          <a:bodyPr/>
          <a:lstStyle/>
          <a:p>
            <a:r>
              <a:rPr lang="en-US" sz="4000" dirty="0" smtClean="0"/>
              <a:t>Path model vs. </a:t>
            </a:r>
            <a:r>
              <a:rPr lang="en-US" sz="4000" dirty="0" err="1" smtClean="0"/>
              <a:t>OpenMx</a:t>
            </a:r>
            <a:r>
              <a:rPr lang="en-US" sz="4000" dirty="0" smtClean="0"/>
              <a:t> matrices</a:t>
            </a:r>
            <a:endParaRPr lang="en-US" sz="4000" dirty="0"/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19050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/>
              <a:t>Twin 1</a:t>
            </a:r>
          </a:p>
        </p:txBody>
      </p:sp>
      <p:sp>
        <p:nvSpPr>
          <p:cNvPr id="390148" name="Oval 4"/>
          <p:cNvSpPr>
            <a:spLocks noChangeArrowheads="1"/>
          </p:cNvSpPr>
          <p:nvPr/>
        </p:nvSpPr>
        <p:spPr bwMode="auto">
          <a:xfrm>
            <a:off x="5334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390149" name="Oval 5"/>
          <p:cNvSpPr>
            <a:spLocks noChangeArrowheads="1"/>
          </p:cNvSpPr>
          <p:nvPr/>
        </p:nvSpPr>
        <p:spPr bwMode="auto">
          <a:xfrm>
            <a:off x="18669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390150" name="Oval 6"/>
          <p:cNvSpPr>
            <a:spLocks noChangeArrowheads="1"/>
          </p:cNvSpPr>
          <p:nvPr/>
        </p:nvSpPr>
        <p:spPr bwMode="auto">
          <a:xfrm>
            <a:off x="3276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390151" name="AutoShape 7"/>
          <p:cNvCxnSpPr>
            <a:cxnSpLocks noChangeShapeType="1"/>
          </p:cNvCxnSpPr>
          <p:nvPr/>
        </p:nvCxnSpPr>
        <p:spPr bwMode="auto">
          <a:xfrm>
            <a:off x="14097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0152" name="AutoShape 8"/>
          <p:cNvCxnSpPr>
            <a:cxnSpLocks noChangeShapeType="1"/>
          </p:cNvCxnSpPr>
          <p:nvPr/>
        </p:nvCxnSpPr>
        <p:spPr bwMode="auto">
          <a:xfrm>
            <a:off x="23622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0153" name="AutoShape 9"/>
          <p:cNvCxnSpPr>
            <a:cxnSpLocks noChangeShapeType="1"/>
          </p:cNvCxnSpPr>
          <p:nvPr/>
        </p:nvCxnSpPr>
        <p:spPr bwMode="auto">
          <a:xfrm flipH="1">
            <a:off x="23622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0154" name="Rectangle 10"/>
          <p:cNvSpPr>
            <a:spLocks noChangeArrowheads="1"/>
          </p:cNvSpPr>
          <p:nvPr/>
        </p:nvSpPr>
        <p:spPr bwMode="auto">
          <a:xfrm>
            <a:off x="60960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390155" name="Oval 11"/>
          <p:cNvSpPr>
            <a:spLocks noChangeArrowheads="1"/>
          </p:cNvSpPr>
          <p:nvPr/>
        </p:nvSpPr>
        <p:spPr bwMode="auto">
          <a:xfrm>
            <a:off x="47244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390156" name="Oval 12"/>
          <p:cNvSpPr>
            <a:spLocks noChangeArrowheads="1"/>
          </p:cNvSpPr>
          <p:nvPr/>
        </p:nvSpPr>
        <p:spPr bwMode="auto">
          <a:xfrm>
            <a:off x="60579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390157" name="Oval 13"/>
          <p:cNvSpPr>
            <a:spLocks noChangeArrowheads="1"/>
          </p:cNvSpPr>
          <p:nvPr/>
        </p:nvSpPr>
        <p:spPr bwMode="auto">
          <a:xfrm>
            <a:off x="7467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390158" name="AutoShape 14"/>
          <p:cNvCxnSpPr>
            <a:cxnSpLocks noChangeShapeType="1"/>
          </p:cNvCxnSpPr>
          <p:nvPr/>
        </p:nvCxnSpPr>
        <p:spPr bwMode="auto">
          <a:xfrm>
            <a:off x="55975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0159" name="AutoShape 15"/>
          <p:cNvCxnSpPr>
            <a:cxnSpLocks noChangeShapeType="1"/>
          </p:cNvCxnSpPr>
          <p:nvPr/>
        </p:nvCxnSpPr>
        <p:spPr bwMode="auto">
          <a:xfrm>
            <a:off x="65532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0160" name="AutoShape 16"/>
          <p:cNvCxnSpPr>
            <a:cxnSpLocks noChangeShapeType="1"/>
          </p:cNvCxnSpPr>
          <p:nvPr/>
        </p:nvCxnSpPr>
        <p:spPr bwMode="auto">
          <a:xfrm flipH="1">
            <a:off x="65532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0161" name="AutoShape 17"/>
          <p:cNvCxnSpPr>
            <a:cxnSpLocks noChangeShapeType="1"/>
            <a:stCxn id="390148" idx="0"/>
            <a:endCxn id="390155" idx="0"/>
          </p:cNvCxnSpPr>
          <p:nvPr/>
        </p:nvCxnSpPr>
        <p:spPr bwMode="auto">
          <a:xfrm rot="5400000" flipV="1">
            <a:off x="31615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90162" name="AutoShape 18"/>
          <p:cNvCxnSpPr>
            <a:cxnSpLocks noChangeShapeType="1"/>
            <a:stCxn id="390149" idx="0"/>
            <a:endCxn id="390156" idx="0"/>
          </p:cNvCxnSpPr>
          <p:nvPr/>
        </p:nvCxnSpPr>
        <p:spPr bwMode="auto">
          <a:xfrm rot="5400000" flipV="1">
            <a:off x="44950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4572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16002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390165" name="Text Box 21"/>
          <p:cNvSpPr txBox="1">
            <a:spLocks noChangeArrowheads="1"/>
          </p:cNvSpPr>
          <p:nvPr/>
        </p:nvSpPr>
        <p:spPr bwMode="auto">
          <a:xfrm>
            <a:off x="2819400" y="38100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47244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57912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390168" name="Text Box 24"/>
          <p:cNvSpPr txBox="1">
            <a:spLocks noChangeArrowheads="1"/>
          </p:cNvSpPr>
          <p:nvPr/>
        </p:nvSpPr>
        <p:spPr bwMode="auto">
          <a:xfrm>
            <a:off x="7086600" y="38100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90169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390170" name="AutoShape 26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609600" y="55626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m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390172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390173" name="AutoShape 29"/>
          <p:cNvCxnSpPr>
            <a:cxnSpLocks noChangeShapeType="1"/>
            <a:stCxn id="390172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6934200" y="55626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 baseline="-6000">
                <a:solidFill>
                  <a:srgbClr val="339933"/>
                </a:solidFill>
              </a:rPr>
              <a:t>2</a:t>
            </a:r>
            <a:endParaRPr lang="en-US" sz="2400" b="1"/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228600" y="4038601"/>
            <a:ext cx="1371600" cy="277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a+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aM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4800600" y="4038600"/>
            <a:ext cx="1219200" cy="277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a+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aM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1600200" y="3657601"/>
            <a:ext cx="1371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c+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cM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590800" y="4191000"/>
            <a:ext cx="1320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e+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eM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5943600" y="3657600"/>
            <a:ext cx="12954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c+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cM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7010400" y="4191000"/>
            <a:ext cx="1371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e+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Ses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 %*% </a:t>
            </a:r>
            <a:r>
              <a:rPr lang="en-US" sz="1200" dirty="0" err="1" smtClean="0">
                <a:solidFill>
                  <a:srgbClr val="000000"/>
                </a:solidFill>
                <a:cs typeface="Times New Roman" pitchFamily="18" charset="0"/>
              </a:rPr>
              <a:t>eM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6" name="Rechthoek 45"/>
          <p:cNvSpPr/>
          <p:nvPr/>
        </p:nvSpPr>
        <p:spPr>
          <a:xfrm>
            <a:off x="762000" y="6019800"/>
            <a:ext cx="117852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 err="1" smtClean="0">
                <a:cs typeface="Times New Roman" pitchFamily="18" charset="0"/>
              </a:rPr>
              <a:t>int</a:t>
            </a:r>
            <a:r>
              <a:rPr lang="en-US" sz="1200" dirty="0" smtClean="0">
                <a:cs typeface="Times New Roman" pitchFamily="18" charset="0"/>
              </a:rPr>
              <a:t> + </a:t>
            </a:r>
            <a:r>
              <a:rPr lang="en-US" sz="1200" dirty="0" err="1" smtClean="0">
                <a:cs typeface="Times New Roman" pitchFamily="18" charset="0"/>
              </a:rPr>
              <a:t>Ses</a:t>
            </a:r>
            <a:r>
              <a:rPr lang="en-US" sz="1200" dirty="0" smtClean="0">
                <a:cs typeface="Times New Roman" pitchFamily="18" charset="0"/>
              </a:rPr>
              <a:t>%*%m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7162800" y="6019800"/>
            <a:ext cx="114005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 err="1" smtClean="0">
                <a:cs typeface="Times New Roman" pitchFamily="18" charset="0"/>
              </a:rPr>
              <a:t>int</a:t>
            </a:r>
            <a:r>
              <a:rPr lang="en-US" sz="1200" dirty="0" smtClean="0">
                <a:cs typeface="Times New Roman" pitchFamily="18" charset="0"/>
              </a:rPr>
              <a:t> +</a:t>
            </a:r>
            <a:r>
              <a:rPr lang="en-US" sz="1200" dirty="0" err="1" smtClean="0">
                <a:cs typeface="Times New Roman" pitchFamily="18" charset="0"/>
              </a:rPr>
              <a:t>Ses</a:t>
            </a:r>
            <a:r>
              <a:rPr lang="en-US" sz="1200" dirty="0" smtClean="0">
                <a:cs typeface="Times New Roman" pitchFamily="18" charset="0"/>
              </a:rPr>
              <a:t>%*%m</a:t>
            </a:r>
            <a:endParaRPr lang="en-US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6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More </a:t>
            </a:r>
            <a:r>
              <a:rPr lang="nl-NL" dirty="0" err="1" smtClean="0"/>
              <a:t>advanced</a:t>
            </a:r>
            <a:r>
              <a:rPr lang="nl-NL" dirty="0" smtClean="0"/>
              <a:t> models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Nonlinear</a:t>
            </a:r>
            <a:r>
              <a:rPr lang="nl-NL" dirty="0" smtClean="0"/>
              <a:t> </a:t>
            </a:r>
            <a:r>
              <a:rPr lang="nl-NL" dirty="0" err="1" smtClean="0"/>
              <a:t>moderation</a:t>
            </a:r>
            <a:endParaRPr lang="nl-NL" dirty="0" smtClean="0"/>
          </a:p>
          <a:p>
            <a:r>
              <a:rPr lang="nl-NL" dirty="0" err="1" smtClean="0"/>
              <a:t>GxE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categorical</a:t>
            </a:r>
            <a:r>
              <a:rPr lang="nl-NL" dirty="0" smtClean="0"/>
              <a:t> data</a:t>
            </a:r>
          </a:p>
          <a:p>
            <a:r>
              <a:rPr lang="nl-NL" dirty="0" err="1" smtClean="0"/>
              <a:t>GxE</a:t>
            </a:r>
            <a:r>
              <a:rPr lang="nl-NL" dirty="0" smtClean="0"/>
              <a:t> in the context of </a:t>
            </a:r>
            <a:r>
              <a:rPr lang="nl-NL" dirty="0" err="1" smtClean="0"/>
              <a:t>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Oval 2"/>
          <p:cNvSpPr>
            <a:spLocks noChangeArrowheads="1"/>
          </p:cNvSpPr>
          <p:nvPr/>
        </p:nvSpPr>
        <p:spPr bwMode="auto">
          <a:xfrm>
            <a:off x="4343400" y="1462088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7" name="Oval 3"/>
          <p:cNvSpPr>
            <a:spLocks noChangeArrowheads="1"/>
          </p:cNvSpPr>
          <p:nvPr/>
        </p:nvSpPr>
        <p:spPr bwMode="auto">
          <a:xfrm>
            <a:off x="6858000" y="1462088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8" name="Oval 4"/>
          <p:cNvSpPr>
            <a:spLocks noChangeArrowheads="1"/>
          </p:cNvSpPr>
          <p:nvPr/>
        </p:nvSpPr>
        <p:spPr bwMode="auto">
          <a:xfrm>
            <a:off x="1752600" y="1462088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2133600" y="17668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A</a:t>
            </a: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4800600" y="1843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C</a:t>
            </a:r>
          </a:p>
        </p:txBody>
      </p:sp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7239000" y="1843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E</a:t>
            </a:r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4343400" y="5576888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4876800" y="58816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</a:t>
            </a:r>
          </a:p>
        </p:txBody>
      </p:sp>
      <p:sp>
        <p:nvSpPr>
          <p:cNvPr id="441354" name="Line 10"/>
          <p:cNvSpPr>
            <a:spLocks noChangeShapeType="1"/>
          </p:cNvSpPr>
          <p:nvPr/>
        </p:nvSpPr>
        <p:spPr bwMode="auto">
          <a:xfrm>
            <a:off x="2362200" y="2681288"/>
            <a:ext cx="2590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55" name="Line 11"/>
          <p:cNvSpPr>
            <a:spLocks noChangeShapeType="1"/>
          </p:cNvSpPr>
          <p:nvPr/>
        </p:nvSpPr>
        <p:spPr bwMode="auto">
          <a:xfrm>
            <a:off x="4953000" y="2681288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56" name="Line 12"/>
          <p:cNvSpPr>
            <a:spLocks noChangeShapeType="1"/>
          </p:cNvSpPr>
          <p:nvPr/>
        </p:nvSpPr>
        <p:spPr bwMode="auto">
          <a:xfrm flipH="1">
            <a:off x="5029200" y="2681288"/>
            <a:ext cx="2514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1600200" y="3290888"/>
            <a:ext cx="14718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a + </a:t>
            </a:r>
            <a:r>
              <a:rPr lang="en-US" sz="2400" dirty="0" err="1">
                <a:cs typeface="Times New Roman" pitchFamily="18" charset="0"/>
              </a:rPr>
              <a:t>β</a:t>
            </a:r>
            <a:r>
              <a:rPr lang="en-US" sz="2400" baseline="-25000" dirty="0" err="1">
                <a:cs typeface="Times New Roman" pitchFamily="18" charset="0"/>
              </a:rPr>
              <a:t>X</a:t>
            </a:r>
            <a:r>
              <a:rPr lang="en-US" sz="2400" dirty="0" err="1">
                <a:cs typeface="Times New Roman" pitchFamily="18" charset="0"/>
              </a:rPr>
              <a:t>M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800080"/>
                </a:solidFill>
                <a:cs typeface="Times New Roman" pitchFamily="18" charset="0"/>
              </a:rPr>
              <a:t>+</a:t>
            </a:r>
            <a:r>
              <a:rPr lang="en-US" sz="2400" b="1" dirty="0">
                <a:solidFill>
                  <a:srgbClr val="800080"/>
                </a:solidFill>
              </a:rPr>
              <a:t>β</a:t>
            </a:r>
            <a:r>
              <a:rPr lang="en-US" sz="2400" b="1" baseline="-25000" dirty="0">
                <a:solidFill>
                  <a:srgbClr val="800080"/>
                </a:solidFill>
                <a:cs typeface="Times New Roman" pitchFamily="18" charset="0"/>
              </a:rPr>
              <a:t>X2</a:t>
            </a:r>
            <a:r>
              <a:rPr lang="en-US" sz="2400" b="1" dirty="0">
                <a:solidFill>
                  <a:srgbClr val="800080"/>
                </a:solidFill>
                <a:cs typeface="Times New Roman" pitchFamily="18" charset="0"/>
              </a:rPr>
              <a:t>M</a:t>
            </a:r>
            <a:r>
              <a:rPr lang="en-US" sz="2400" b="1" baseline="30000" dirty="0">
                <a:solidFill>
                  <a:srgbClr val="800080"/>
                </a:solidFill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441358" name="Text Box 14"/>
          <p:cNvSpPr txBox="1">
            <a:spLocks noChangeArrowheads="1"/>
          </p:cNvSpPr>
          <p:nvPr/>
        </p:nvSpPr>
        <p:spPr bwMode="auto">
          <a:xfrm>
            <a:off x="3505200" y="3214688"/>
            <a:ext cx="1247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c + </a:t>
            </a:r>
            <a:r>
              <a:rPr lang="en-US" sz="2400" dirty="0" err="1">
                <a:cs typeface="Times New Roman" pitchFamily="18" charset="0"/>
              </a:rPr>
              <a:t>β</a:t>
            </a:r>
            <a:r>
              <a:rPr lang="en-US" sz="2400" baseline="-25000" dirty="0" err="1">
                <a:cs typeface="Times New Roman" pitchFamily="18" charset="0"/>
              </a:rPr>
              <a:t>y</a:t>
            </a:r>
            <a:r>
              <a:rPr lang="en-US" sz="2400" dirty="0" err="1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800080"/>
                </a:solidFill>
              </a:rPr>
              <a:t>+β</a:t>
            </a:r>
            <a:r>
              <a:rPr lang="en-US" sz="2400" b="1" baseline="-25000" dirty="0">
                <a:solidFill>
                  <a:srgbClr val="800080"/>
                </a:solidFill>
              </a:rPr>
              <a:t>Y2</a:t>
            </a:r>
            <a:r>
              <a:rPr lang="en-US" sz="2400" b="1" dirty="0">
                <a:solidFill>
                  <a:srgbClr val="800080"/>
                </a:solidFill>
              </a:rPr>
              <a:t>M</a:t>
            </a:r>
            <a:r>
              <a:rPr lang="en-US" sz="2400" b="1" baseline="30000" dirty="0">
                <a:solidFill>
                  <a:srgbClr val="800080"/>
                </a:solidFill>
              </a:rPr>
              <a:t>2</a:t>
            </a:r>
            <a:r>
              <a:rPr lang="en-US" sz="1800" b="1" dirty="0">
                <a:solidFill>
                  <a:srgbClr val="800080"/>
                </a:solidFill>
                <a:latin typeface="Arial" charset="0"/>
              </a:rPr>
              <a:t> </a:t>
            </a:r>
          </a:p>
        </p:txBody>
      </p:sp>
      <p:sp>
        <p:nvSpPr>
          <p:cNvPr id="441359" name="Text Box 15"/>
          <p:cNvSpPr txBox="1">
            <a:spLocks noChangeArrowheads="1"/>
          </p:cNvSpPr>
          <p:nvPr/>
        </p:nvSpPr>
        <p:spPr bwMode="auto">
          <a:xfrm>
            <a:off x="5257800" y="2986088"/>
            <a:ext cx="157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e + </a:t>
            </a:r>
            <a:r>
              <a:rPr lang="en-US" sz="2400" dirty="0" err="1">
                <a:cs typeface="Times New Roman" pitchFamily="18" charset="0"/>
              </a:rPr>
              <a:t>β</a:t>
            </a:r>
            <a:r>
              <a:rPr lang="en-US" sz="2400" baseline="-25000" dirty="0" err="1">
                <a:cs typeface="Times New Roman" pitchFamily="18" charset="0"/>
              </a:rPr>
              <a:t>Z</a:t>
            </a:r>
            <a:r>
              <a:rPr lang="en-US" sz="2400" dirty="0" err="1">
                <a:cs typeface="Times New Roman" pitchFamily="18" charset="0"/>
              </a:rPr>
              <a:t>M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/>
              <a:t>  </a:t>
            </a:r>
            <a:r>
              <a:rPr lang="en-US" sz="2400" b="1" dirty="0">
                <a:solidFill>
                  <a:srgbClr val="800080"/>
                </a:solidFill>
              </a:rPr>
              <a:t>+β</a:t>
            </a:r>
            <a:r>
              <a:rPr lang="en-US" sz="2400" b="1" baseline="-25000" dirty="0">
                <a:solidFill>
                  <a:srgbClr val="800080"/>
                </a:solidFill>
              </a:rPr>
              <a:t>Z2</a:t>
            </a:r>
            <a:r>
              <a:rPr lang="en-US" sz="2400" b="1" dirty="0">
                <a:solidFill>
                  <a:srgbClr val="800080"/>
                </a:solidFill>
              </a:rPr>
              <a:t>M</a:t>
            </a:r>
            <a:r>
              <a:rPr lang="en-US" sz="2400" b="1" baseline="30000" dirty="0">
                <a:solidFill>
                  <a:srgbClr val="800080"/>
                </a:solidFill>
              </a:rPr>
              <a:t>2</a:t>
            </a:r>
            <a:r>
              <a:rPr lang="en-US" sz="2400" b="1" dirty="0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441360" name="AutoShape 16"/>
          <p:cNvSpPr>
            <a:spLocks noChangeArrowheads="1"/>
          </p:cNvSpPr>
          <p:nvPr/>
        </p:nvSpPr>
        <p:spPr bwMode="auto">
          <a:xfrm>
            <a:off x="1447800" y="5729288"/>
            <a:ext cx="762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NL" sz="2400" dirty="0" smtClean="0"/>
              <a:t>1</a:t>
            </a:r>
            <a:endParaRPr lang="en-US" sz="2400" dirty="0"/>
          </a:p>
        </p:txBody>
      </p:sp>
      <p:sp>
        <p:nvSpPr>
          <p:cNvPr id="441361" name="Line 17"/>
          <p:cNvSpPr>
            <a:spLocks noChangeShapeType="1"/>
          </p:cNvSpPr>
          <p:nvPr/>
        </p:nvSpPr>
        <p:spPr bwMode="auto">
          <a:xfrm flipV="1">
            <a:off x="2057400" y="61102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362" name="Text Box 18"/>
          <p:cNvSpPr txBox="1">
            <a:spLocks noChangeArrowheads="1"/>
          </p:cNvSpPr>
          <p:nvPr/>
        </p:nvSpPr>
        <p:spPr bwMode="auto">
          <a:xfrm>
            <a:off x="2362200" y="55006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dirty="0" err="1">
                <a:cs typeface="Times New Roman" pitchFamily="18" charset="0"/>
              </a:rPr>
              <a:t>β</a:t>
            </a:r>
            <a:r>
              <a:rPr lang="en-US" sz="2400" baseline="-25000" dirty="0" err="1">
                <a:cs typeface="Times New Roman" pitchFamily="18" charset="0"/>
              </a:rPr>
              <a:t>M</a:t>
            </a:r>
            <a:r>
              <a:rPr lang="en-US" sz="2400" dirty="0" err="1">
                <a:cs typeface="Times New Roman" pitchFamily="18" charset="0"/>
              </a:rPr>
              <a:t>M</a:t>
            </a:r>
            <a:r>
              <a:rPr lang="en-US" sz="2400" dirty="0"/>
              <a:t> </a:t>
            </a:r>
          </a:p>
        </p:txBody>
      </p:sp>
      <p:sp>
        <p:nvSpPr>
          <p:cNvPr id="441363" name="Text Box 19"/>
          <p:cNvSpPr txBox="1">
            <a:spLocks noChangeArrowheads="1"/>
          </p:cNvSpPr>
          <p:nvPr/>
        </p:nvSpPr>
        <p:spPr bwMode="auto">
          <a:xfrm>
            <a:off x="6553200" y="4343400"/>
            <a:ext cx="2476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charset="0"/>
              </a:rPr>
              <a:t>Add quadratic terms</a:t>
            </a:r>
          </a:p>
          <a:p>
            <a:r>
              <a:rPr lang="en-US" sz="2000" dirty="0" smtClean="0">
                <a:latin typeface="Arial" charset="0"/>
              </a:rPr>
              <a:t>See Purcell </a:t>
            </a:r>
            <a:r>
              <a:rPr lang="en-US" sz="2000" dirty="0">
                <a:latin typeface="Arial" charset="0"/>
              </a:rPr>
              <a:t>2002</a:t>
            </a:r>
          </a:p>
        </p:txBody>
      </p:sp>
      <p:sp>
        <p:nvSpPr>
          <p:cNvPr id="21" name="Titel 1"/>
          <p:cNvSpPr txBox="1">
            <a:spLocks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Nonlinear</a:t>
            </a:r>
            <a:r>
              <a:rPr kumimoji="0" lang="nl-NL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moderation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Heterogeneity – Moderation models (Today)</a:t>
            </a:r>
            <a:endParaRPr lang="en-US" dirty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variables have </a:t>
            </a:r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categories</a:t>
            </a:r>
            <a:r>
              <a:rPr lang="nl-NL" dirty="0" smtClean="0"/>
              <a:t>:</a:t>
            </a:r>
          </a:p>
          <a:p>
            <a:pPr lvl="1"/>
            <a:r>
              <a:rPr lang="en-US" dirty="0" smtClean="0"/>
              <a:t>Socioeconomic status (5 levels)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variables are continuous:</a:t>
            </a:r>
            <a:endParaRPr lang="en-US" dirty="0"/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nl-NL" dirty="0" err="1" smtClean="0"/>
              <a:t>Parenting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Grouping </a:t>
            </a:r>
            <a:r>
              <a:rPr lang="en-US" dirty="0"/>
              <a:t>these variables into high/low categories loses a lot of information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GxE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categorical</a:t>
            </a:r>
            <a:r>
              <a:rPr lang="nl-NL" dirty="0" smtClean="0"/>
              <a:t> data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dirty="0"/>
              <a:t>Continuous data</a:t>
            </a:r>
          </a:p>
          <a:p>
            <a:pPr lvl="1"/>
            <a:r>
              <a:rPr lang="en-US" dirty="0"/>
              <a:t>Moderation of means and </a:t>
            </a:r>
            <a:r>
              <a:rPr lang="en-US" dirty="0" smtClean="0"/>
              <a:t>variances</a:t>
            </a:r>
          </a:p>
          <a:p>
            <a:pPr marL="533400" indent="-533400"/>
            <a:r>
              <a:rPr lang="en-US" dirty="0" smtClean="0"/>
              <a:t>Ordinal data</a:t>
            </a:r>
          </a:p>
          <a:p>
            <a:pPr marL="914400" lvl="1" indent="-457200"/>
            <a:r>
              <a:rPr lang="en-US" dirty="0" smtClean="0"/>
              <a:t>Moderation of thresholds and variances</a:t>
            </a:r>
          </a:p>
          <a:p>
            <a:pPr marL="914400" lvl="1" indent="-457200"/>
            <a:r>
              <a:rPr lang="en-US" dirty="0" smtClean="0"/>
              <a:t>See Medland et al. 2009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Afbeelding 5" descr="paperSara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757" y="3429000"/>
            <a:ext cx="8316486" cy="3743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err="1" smtClean="0"/>
              <a:t>GxE</a:t>
            </a:r>
            <a:r>
              <a:rPr lang="nl-NL" sz="4000" dirty="0" smtClean="0"/>
              <a:t> in the context of </a:t>
            </a:r>
            <a:r>
              <a:rPr lang="nl-NL" sz="4000" dirty="0" err="1" smtClean="0"/>
              <a:t>rGE</a:t>
            </a:r>
            <a:endParaRPr lang="en-US" sz="4000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dirty="0"/>
              <a:t>If there is a correlation between the moderator (environment) of interest and the </a:t>
            </a:r>
            <a:r>
              <a:rPr lang="en-US" sz="2800" dirty="0" smtClean="0"/>
              <a:t>outcome, and </a:t>
            </a:r>
            <a:r>
              <a:rPr lang="en-US" sz="2800" dirty="0"/>
              <a:t>you find a </a:t>
            </a:r>
            <a:r>
              <a:rPr lang="en-US" sz="2800" dirty="0" err="1"/>
              <a:t>GxE</a:t>
            </a:r>
            <a:r>
              <a:rPr lang="en-US" sz="2800" dirty="0"/>
              <a:t> effect, it’s not clear if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/>
              <a:t>The environment is moderating the effects of genes</a:t>
            </a:r>
          </a:p>
          <a:p>
            <a:pPr lvl="1">
              <a:buFontTx/>
              <a:buNone/>
            </a:pPr>
            <a:r>
              <a:rPr lang="en-US" sz="2400" dirty="0" smtClean="0"/>
              <a:t>Or:</a:t>
            </a:r>
            <a:endParaRPr lang="en-US" sz="2400" dirty="0"/>
          </a:p>
          <a:p>
            <a:pPr lvl="1"/>
            <a:r>
              <a:rPr lang="en-US" sz="2400" dirty="0"/>
              <a:t>Trait-influencing genes are simply more likely to be present in that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deal with </a:t>
            </a:r>
            <a:r>
              <a:rPr lang="en-US" dirty="0" err="1"/>
              <a:t>rGE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Limit study to moderators that aren’t correlated with outcome</a:t>
            </a:r>
          </a:p>
          <a:p>
            <a:pPr>
              <a:lnSpc>
                <a:spcPct val="80000"/>
              </a:lnSpc>
            </a:pPr>
            <a:endParaRPr lang="en-US" sz="7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Pro:  easy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Con:  not very satisfying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Moderator in means model will remove from the covariance genetic effects shared by trait and moderator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 lvl="1"/>
            <a:r>
              <a:rPr lang="en-US" sz="1800" dirty="0"/>
              <a:t>Pro:  Any interaction detected will be moderation of the trait specific genetic effects</a:t>
            </a:r>
          </a:p>
          <a:p>
            <a:pPr lvl="1"/>
            <a:r>
              <a:rPr lang="en-US" sz="1800" dirty="0"/>
              <a:t>Con:  Will fail to detect </a:t>
            </a:r>
            <a:r>
              <a:rPr lang="en-US" sz="1800" dirty="0" err="1"/>
              <a:t>GxE</a:t>
            </a:r>
            <a:r>
              <a:rPr lang="en-US" sz="1800" dirty="0"/>
              <a:t> interaction if the moderated genetic component is shared by the outcome and moderator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Explicitly model </a:t>
            </a:r>
            <a:r>
              <a:rPr lang="en-US" sz="2000" dirty="0" err="1"/>
              <a:t>rGE</a:t>
            </a:r>
            <a:r>
              <a:rPr lang="en-US" sz="2000" dirty="0"/>
              <a:t> using a </a:t>
            </a:r>
            <a:r>
              <a:rPr lang="en-US" sz="2000" dirty="0" err="1"/>
              <a:t>bivariate</a:t>
            </a:r>
            <a:r>
              <a:rPr lang="en-US" sz="2000" dirty="0"/>
              <a:t>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Oval 2"/>
          <p:cNvSpPr>
            <a:spLocks noChangeArrowheads="1"/>
          </p:cNvSpPr>
          <p:nvPr/>
        </p:nvSpPr>
        <p:spPr bwMode="auto">
          <a:xfrm>
            <a:off x="3429000" y="914400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19" name="Oval 3"/>
          <p:cNvSpPr>
            <a:spLocks noChangeArrowheads="1"/>
          </p:cNvSpPr>
          <p:nvPr/>
        </p:nvSpPr>
        <p:spPr bwMode="auto">
          <a:xfrm>
            <a:off x="838200" y="914400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1219200" y="1219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A</a:t>
            </a:r>
            <a:r>
              <a:rPr lang="en-US" sz="2800" baseline="-25000">
                <a:latin typeface="Arial" charset="0"/>
              </a:rPr>
              <a:t>S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3429000" y="5029200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3962400" y="5334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</a:t>
            </a:r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1447800" y="2133600"/>
            <a:ext cx="2590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24" name="Line 8"/>
          <p:cNvSpPr>
            <a:spLocks noChangeShapeType="1"/>
          </p:cNvSpPr>
          <p:nvPr/>
        </p:nvSpPr>
        <p:spPr bwMode="auto">
          <a:xfrm>
            <a:off x="4038600" y="2133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2057400" y="24384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a</a:t>
            </a:r>
            <a:r>
              <a:rPr lang="en-US" sz="2400" baseline="-25000">
                <a:cs typeface="Times New Roman" pitchFamily="18" charset="0"/>
              </a:rPr>
              <a:t>S</a:t>
            </a:r>
            <a:r>
              <a:rPr lang="en-US" sz="2400">
                <a:cs typeface="Times New Roman" pitchFamily="18" charset="0"/>
              </a:rPr>
              <a:t> + β</a:t>
            </a:r>
            <a:r>
              <a:rPr lang="en-US" sz="2400" baseline="-25000">
                <a:cs typeface="Times New Roman" pitchFamily="18" charset="0"/>
              </a:rPr>
              <a:t>XS</a:t>
            </a:r>
            <a:r>
              <a:rPr lang="en-US" sz="2400">
                <a:cs typeface="Times New Roman" pitchFamily="18" charset="0"/>
              </a:rPr>
              <a:t>M</a:t>
            </a:r>
            <a:r>
              <a:rPr lang="en-US" sz="2400"/>
              <a:t> </a:t>
            </a: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4114800" y="243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a</a:t>
            </a:r>
            <a:r>
              <a:rPr lang="en-US" sz="2400" baseline="-25000">
                <a:cs typeface="Times New Roman" pitchFamily="18" charset="0"/>
              </a:rPr>
              <a:t>U</a:t>
            </a:r>
            <a:r>
              <a:rPr lang="en-US" sz="2400">
                <a:cs typeface="Times New Roman" pitchFamily="18" charset="0"/>
              </a:rPr>
              <a:t> + β</a:t>
            </a:r>
            <a:r>
              <a:rPr lang="en-US" sz="2400" baseline="-25000">
                <a:cs typeface="Times New Roman" pitchFamily="18" charset="0"/>
              </a:rPr>
              <a:t>XU</a:t>
            </a:r>
            <a:r>
              <a:rPr lang="en-US" sz="2400">
                <a:cs typeface="Times New Roman" pitchFamily="18" charset="0"/>
              </a:rPr>
              <a:t>M</a:t>
            </a:r>
            <a:r>
              <a:rPr lang="en-US" sz="2400"/>
              <a:t> 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914400" y="5029200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1447800" y="5334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M</a:t>
            </a:r>
          </a:p>
        </p:txBody>
      </p:sp>
      <p:sp>
        <p:nvSpPr>
          <p:cNvPr id="367629" name="Line 13"/>
          <p:cNvSpPr>
            <a:spLocks noChangeShapeType="1"/>
          </p:cNvSpPr>
          <p:nvPr/>
        </p:nvSpPr>
        <p:spPr bwMode="auto">
          <a:xfrm>
            <a:off x="14478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762000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a</a:t>
            </a:r>
            <a:r>
              <a:rPr lang="en-US" sz="2400" baseline="-25000">
                <a:cs typeface="Times New Roman" pitchFamily="18" charset="0"/>
              </a:rPr>
              <a:t>M</a:t>
            </a:r>
            <a:r>
              <a:rPr lang="en-US" sz="2400"/>
              <a:t> 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3733800" y="129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A</a:t>
            </a:r>
            <a:r>
              <a:rPr lang="en-US" sz="2800" baseline="-25000">
                <a:latin typeface="Arial" charset="0"/>
              </a:rPr>
              <a:t>U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791200" y="1508125"/>
            <a:ext cx="302999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charset="0"/>
              </a:rPr>
              <a:t>β</a:t>
            </a:r>
            <a:r>
              <a:rPr lang="en-US" sz="2000" baseline="-25000" dirty="0" err="1">
                <a:latin typeface="Arial" charset="0"/>
              </a:rPr>
              <a:t>XS</a:t>
            </a:r>
            <a:r>
              <a:rPr lang="en-US" sz="2000" dirty="0">
                <a:latin typeface="Arial" charset="0"/>
              </a:rPr>
              <a:t> indicates moderation</a:t>
            </a:r>
          </a:p>
          <a:p>
            <a:r>
              <a:rPr lang="en-US" sz="2000" dirty="0">
                <a:latin typeface="Arial" charset="0"/>
              </a:rPr>
              <a:t>of shared genetic effects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 err="1" smtClean="0">
                <a:latin typeface="Arial" charset="0"/>
              </a:rPr>
              <a:t>β</a:t>
            </a:r>
            <a:r>
              <a:rPr lang="en-US" sz="2000" baseline="-25000" dirty="0" err="1" smtClean="0">
                <a:latin typeface="Arial" charset="0"/>
              </a:rPr>
              <a:t>XU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indicates moderation</a:t>
            </a:r>
          </a:p>
          <a:p>
            <a:r>
              <a:rPr lang="en-US" sz="2000" dirty="0">
                <a:latin typeface="Arial" charset="0"/>
              </a:rPr>
              <a:t>of unique genetic effects </a:t>
            </a:r>
          </a:p>
          <a:p>
            <a:r>
              <a:rPr lang="en-US" sz="2000" dirty="0">
                <a:latin typeface="Arial" charset="0"/>
              </a:rPr>
              <a:t>on trait of </a:t>
            </a:r>
            <a:r>
              <a:rPr lang="en-US" sz="2000" dirty="0" smtClean="0">
                <a:latin typeface="Arial" charset="0"/>
              </a:rPr>
              <a:t>interest</a:t>
            </a: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err="1" smtClean="0">
                <a:latin typeface="Arial" charset="0"/>
              </a:rPr>
              <a:t>See</a:t>
            </a:r>
            <a:r>
              <a:rPr lang="nl-NL" sz="2000" dirty="0" smtClean="0">
                <a:latin typeface="Arial" charset="0"/>
              </a:rPr>
              <a:t> Johnson, 2007</a:t>
            </a:r>
            <a:endParaRPr lang="en-US" sz="2000" dirty="0">
              <a:latin typeface="Arial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Bivariate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5791200" y="4343400"/>
            <a:ext cx="335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NOTE:  this model is not informative for family-level variables (e.g.,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ses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parenting, etc)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Replicate findings from Turkheimer et al. with twin data from NTR</a:t>
            </a:r>
          </a:p>
          <a:p>
            <a:endParaRPr lang="nl-NL" dirty="0" smtClean="0"/>
          </a:p>
          <a:p>
            <a:r>
              <a:rPr lang="nl-NL" dirty="0" err="1" smtClean="0"/>
              <a:t>Phenotype</a:t>
            </a:r>
            <a:r>
              <a:rPr lang="nl-NL" dirty="0" smtClean="0"/>
              <a:t>: FSIQ</a:t>
            </a:r>
          </a:p>
          <a:p>
            <a:r>
              <a:rPr lang="nl-NL" dirty="0" smtClean="0"/>
              <a:t>Moderator: SES</a:t>
            </a:r>
          </a:p>
          <a:p>
            <a:endParaRPr lang="nl-NL" dirty="0" smtClean="0"/>
          </a:p>
          <a:p>
            <a:r>
              <a:rPr lang="nl-NL" dirty="0" smtClean="0"/>
              <a:t>Data: 205 MZ and 225 DZ </a:t>
            </a:r>
            <a:r>
              <a:rPr lang="nl-NL" dirty="0" err="1" smtClean="0"/>
              <a:t>twin</a:t>
            </a:r>
            <a:r>
              <a:rPr lang="nl-NL" dirty="0" smtClean="0"/>
              <a:t> pairs</a:t>
            </a:r>
          </a:p>
          <a:p>
            <a:r>
              <a:rPr lang="nl-NL" dirty="0" smtClean="0"/>
              <a:t>5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Gene-Environment Interaction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GxE</a:t>
            </a:r>
            <a:r>
              <a:rPr lang="nl-NL" dirty="0" smtClean="0"/>
              <a:t>:</a:t>
            </a:r>
            <a:endParaRPr lang="en-US" dirty="0" smtClean="0"/>
          </a:p>
          <a:p>
            <a:r>
              <a:rPr lang="en-US" dirty="0" smtClean="0"/>
              <a:t>Genetic </a:t>
            </a:r>
            <a:r>
              <a:rPr lang="en-US" dirty="0"/>
              <a:t>control of </a:t>
            </a:r>
            <a:r>
              <a:rPr lang="en-US" dirty="0">
                <a:solidFill>
                  <a:srgbClr val="800080"/>
                </a:solidFill>
              </a:rPr>
              <a:t>sensitivity</a:t>
            </a:r>
            <a:r>
              <a:rPr lang="en-US" dirty="0"/>
              <a:t> to the environment</a:t>
            </a:r>
          </a:p>
          <a:p>
            <a:r>
              <a:rPr lang="en-US" dirty="0"/>
              <a:t>Environmental control of gene </a:t>
            </a:r>
            <a:r>
              <a:rPr lang="en-US" dirty="0" smtClean="0">
                <a:solidFill>
                  <a:srgbClr val="00B050"/>
                </a:solidFill>
              </a:rPr>
              <a:t>expression</a:t>
            </a:r>
            <a:endParaRPr lang="nl-NL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Examples</a:t>
            </a:r>
            <a:r>
              <a:rPr lang="nl-NL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Does the </a:t>
            </a:r>
            <a:r>
              <a:rPr lang="nl-NL" sz="2000" dirty="0" err="1" smtClean="0"/>
              <a:t>heritability</a:t>
            </a:r>
            <a:r>
              <a:rPr lang="nl-NL" sz="2000" dirty="0" smtClean="0"/>
              <a:t> of IQ </a:t>
            </a:r>
            <a:r>
              <a:rPr lang="nl-NL" sz="2000" dirty="0" err="1" smtClean="0"/>
              <a:t>depend</a:t>
            </a:r>
            <a:r>
              <a:rPr lang="nl-NL" sz="2000" dirty="0" smtClean="0"/>
              <a:t> </a:t>
            </a:r>
            <a:r>
              <a:rPr lang="nl-NL" sz="2000" dirty="0" err="1" smtClean="0"/>
              <a:t>on</a:t>
            </a:r>
            <a:r>
              <a:rPr lang="nl-NL" sz="2000" dirty="0" smtClean="0"/>
              <a:t> SES?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Does the </a:t>
            </a:r>
            <a:r>
              <a:rPr lang="nl-NL" sz="2000" dirty="0" err="1" smtClean="0"/>
              <a:t>heritability</a:t>
            </a:r>
            <a:r>
              <a:rPr lang="nl-NL" sz="2000" dirty="0" smtClean="0"/>
              <a:t> of ADHD </a:t>
            </a:r>
            <a:r>
              <a:rPr lang="nl-NL" sz="2000" dirty="0" err="1" smtClean="0"/>
              <a:t>depends</a:t>
            </a:r>
            <a:r>
              <a:rPr lang="nl-NL" sz="2000" dirty="0" smtClean="0"/>
              <a:t> </a:t>
            </a:r>
            <a:r>
              <a:rPr lang="nl-NL" sz="2000" dirty="0" err="1" smtClean="0"/>
              <a:t>on</a:t>
            </a:r>
            <a:r>
              <a:rPr lang="nl-NL" sz="2000" dirty="0" smtClean="0"/>
              <a:t> </a:t>
            </a:r>
            <a:r>
              <a:rPr lang="nl-NL" sz="2000" dirty="0" err="1" smtClean="0"/>
              <a:t>age</a:t>
            </a:r>
            <a:r>
              <a:rPr lang="nl-NL" sz="20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Gene-Environment </a:t>
            </a:r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rGE</a:t>
            </a:r>
            <a:r>
              <a:rPr lang="nl-NL" dirty="0" smtClean="0"/>
              <a:t>:</a:t>
            </a:r>
          </a:p>
          <a:p>
            <a:r>
              <a:rPr lang="en-US" dirty="0" smtClean="0"/>
              <a:t>Genetic control of </a:t>
            </a:r>
            <a:r>
              <a:rPr lang="en-US" dirty="0" smtClean="0">
                <a:solidFill>
                  <a:srgbClr val="800080"/>
                </a:solidFill>
              </a:rPr>
              <a:t>exposure</a:t>
            </a:r>
            <a:r>
              <a:rPr lang="en-US" dirty="0" smtClean="0"/>
              <a:t> to the environment</a:t>
            </a:r>
          </a:p>
          <a:p>
            <a:r>
              <a:rPr lang="en-US" dirty="0" smtClean="0"/>
              <a:t>Environmental control of gene </a:t>
            </a:r>
            <a:r>
              <a:rPr lang="en-US" dirty="0" smtClean="0">
                <a:solidFill>
                  <a:srgbClr val="00B050"/>
                </a:solidFill>
              </a:rPr>
              <a:t>frequency</a:t>
            </a:r>
            <a:endParaRPr lang="nl-NL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Examples</a:t>
            </a:r>
            <a:r>
              <a:rPr lang="nl-NL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Active </a:t>
            </a:r>
            <a:r>
              <a:rPr lang="nl-NL" sz="2000" dirty="0" err="1" smtClean="0"/>
              <a:t>rGE</a:t>
            </a:r>
            <a:r>
              <a:rPr lang="nl-NL" sz="2000" dirty="0" smtClean="0"/>
              <a:t>: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high IQ </a:t>
            </a:r>
            <a:r>
              <a:rPr lang="nl-NL" sz="2000" dirty="0" err="1" smtClean="0"/>
              <a:t>read</a:t>
            </a:r>
            <a:r>
              <a:rPr lang="nl-NL" sz="2000" dirty="0" smtClean="0"/>
              <a:t> more </a:t>
            </a:r>
            <a:r>
              <a:rPr lang="nl-NL" sz="2000" dirty="0" err="1" smtClean="0"/>
              <a:t>books</a:t>
            </a:r>
            <a:endParaRPr lang="nl-NL" sz="2000" dirty="0" smtClean="0"/>
          </a:p>
          <a:p>
            <a:pPr>
              <a:buFont typeface="Wingdings" pitchFamily="2" charset="2"/>
              <a:buChar char="ü"/>
            </a:pPr>
            <a:r>
              <a:rPr lang="nl-NL" sz="2000" dirty="0" err="1" smtClean="0"/>
              <a:t>Passive</a:t>
            </a:r>
            <a:r>
              <a:rPr lang="nl-NL" sz="2000" dirty="0" smtClean="0"/>
              <a:t> </a:t>
            </a:r>
            <a:r>
              <a:rPr lang="nl-NL" sz="2000" dirty="0" err="1" smtClean="0"/>
              <a:t>rGE</a:t>
            </a:r>
            <a:r>
              <a:rPr lang="nl-NL" sz="2000" dirty="0" smtClean="0"/>
              <a:t>: </a:t>
            </a:r>
            <a:r>
              <a:rPr lang="nl-NL" sz="2000" dirty="0" err="1" smtClean="0"/>
              <a:t>Parents</a:t>
            </a:r>
            <a:r>
              <a:rPr lang="nl-NL" sz="2000" dirty="0" smtClean="0"/>
              <a:t> of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high IQ </a:t>
            </a:r>
            <a:r>
              <a:rPr lang="nl-NL" sz="2000" dirty="0" err="1" smtClean="0"/>
              <a:t>take</a:t>
            </a:r>
            <a:r>
              <a:rPr lang="nl-NL" sz="2000" dirty="0" smtClean="0"/>
              <a:t>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more </a:t>
            </a:r>
            <a:r>
              <a:rPr lang="nl-NL" sz="2000" dirty="0" err="1" smtClean="0"/>
              <a:t>often</a:t>
            </a:r>
            <a:r>
              <a:rPr lang="nl-NL" sz="2000" dirty="0" smtClean="0"/>
              <a:t> to the </a:t>
            </a:r>
            <a:r>
              <a:rPr lang="nl-NL" sz="2000" dirty="0" err="1" smtClean="0"/>
              <a:t>library</a:t>
            </a:r>
            <a:endParaRPr lang="nl-NL" sz="2000" dirty="0" smtClean="0"/>
          </a:p>
          <a:p>
            <a:pPr>
              <a:buFont typeface="Wingdings" pitchFamily="2" charset="2"/>
              <a:buChar char="ü"/>
            </a:pPr>
            <a:r>
              <a:rPr lang="nl-NL" sz="2000" dirty="0" err="1" smtClean="0"/>
              <a:t>Reactive</a:t>
            </a:r>
            <a:r>
              <a:rPr lang="nl-NL" sz="2000" dirty="0" smtClean="0"/>
              <a:t> </a:t>
            </a:r>
            <a:r>
              <a:rPr lang="nl-NL" sz="2000" dirty="0" err="1" smtClean="0"/>
              <a:t>rGE</a:t>
            </a:r>
            <a:r>
              <a:rPr lang="nl-NL" sz="2000" dirty="0" smtClean="0"/>
              <a:t>: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ADHD are </a:t>
            </a:r>
            <a:r>
              <a:rPr lang="nl-NL" sz="2000" dirty="0" err="1" smtClean="0"/>
              <a:t>treated</a:t>
            </a:r>
            <a:r>
              <a:rPr lang="nl-NL" sz="2000" dirty="0" smtClean="0"/>
              <a:t> </a:t>
            </a:r>
            <a:r>
              <a:rPr lang="nl-NL" sz="2000" dirty="0" err="1" smtClean="0"/>
              <a:t>differently</a:t>
            </a:r>
            <a:r>
              <a:rPr lang="nl-NL" sz="2000" dirty="0" smtClean="0"/>
              <a:t> </a:t>
            </a:r>
            <a:r>
              <a:rPr lang="nl-NL" sz="2000" dirty="0" err="1" smtClean="0"/>
              <a:t>by</a:t>
            </a:r>
            <a:r>
              <a:rPr lang="nl-NL" sz="2000" dirty="0" smtClean="0"/>
              <a:t> </a:t>
            </a:r>
            <a:r>
              <a:rPr lang="nl-NL" sz="2000" dirty="0" err="1" smtClean="0"/>
              <a:t>their</a:t>
            </a:r>
            <a:r>
              <a:rPr lang="nl-NL" sz="2000" dirty="0" smtClean="0"/>
              <a:t> </a:t>
            </a:r>
            <a:r>
              <a:rPr lang="nl-NL" sz="2000" dirty="0" err="1" smtClean="0"/>
              <a:t>parents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GxE</a:t>
            </a:r>
            <a:r>
              <a:rPr lang="en-US" dirty="0" smtClean="0"/>
              <a:t>: moderation models</a:t>
            </a:r>
            <a:endParaRPr lang="en-US" dirty="0"/>
          </a:p>
        </p:txBody>
      </p:sp>
      <p:pic>
        <p:nvPicPr>
          <p:cNvPr id="5" name="Afbeelding 4" descr="purcell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2691" y="1371600"/>
            <a:ext cx="6898617" cy="5486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848600" y="5867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latin typeface="+mj-lt"/>
              </a:rPr>
              <a:t>Twin</a:t>
            </a:r>
            <a:r>
              <a:rPr lang="nl-NL" sz="1600" dirty="0" smtClean="0">
                <a:latin typeface="+mj-lt"/>
              </a:rPr>
              <a:t> Research 2002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Application</a:t>
            </a:r>
            <a:endParaRPr lang="en-US" dirty="0"/>
          </a:p>
        </p:txBody>
      </p:sp>
      <p:pic>
        <p:nvPicPr>
          <p:cNvPr id="5" name="Tijdelijke aanduiding voor inhoud 4" descr="Turkheimeret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17766"/>
            <a:ext cx="7772400" cy="4422468"/>
          </a:xfrm>
        </p:spPr>
      </p:pic>
      <p:sp>
        <p:nvSpPr>
          <p:cNvPr id="7" name="Afgeronde rechthoek 6"/>
          <p:cNvSpPr/>
          <p:nvPr/>
        </p:nvSpPr>
        <p:spPr>
          <a:xfrm>
            <a:off x="762000" y="3962400"/>
            <a:ext cx="3810000" cy="838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fgeronde rechthoek 8"/>
          <p:cNvSpPr/>
          <p:nvPr/>
        </p:nvSpPr>
        <p:spPr>
          <a:xfrm>
            <a:off x="762000" y="4876800"/>
            <a:ext cx="38100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5562600" y="57912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Turkheimer et al. 2003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Application</a:t>
            </a:r>
            <a:endParaRPr lang="en-US" dirty="0"/>
          </a:p>
        </p:txBody>
      </p:sp>
      <p:pic>
        <p:nvPicPr>
          <p:cNvPr id="7" name="Tijdelijke aanduiding voor inhoud 6" descr="Turkheimeretal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47929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2795</Words>
  <Application>Microsoft Office PowerPoint</Application>
  <PresentationFormat>Diavoorstelling (4:3)</PresentationFormat>
  <Paragraphs>500</Paragraphs>
  <Slides>44</Slides>
  <Notes>39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44</vt:i4>
      </vt:variant>
    </vt:vector>
  </HeadingPairs>
  <TitlesOfParts>
    <vt:vector size="47" baseType="lpstr">
      <vt:lpstr>Default Design</vt:lpstr>
      <vt:lpstr>Equation</vt:lpstr>
      <vt:lpstr>Slide</vt:lpstr>
      <vt:lpstr>Dia 1</vt:lpstr>
      <vt:lpstr>Moderating covariances</vt:lpstr>
      <vt:lpstr>Heterogeneity – Multigroup models (Tuesday)</vt:lpstr>
      <vt:lpstr>Heterogeneity – Moderation models (Today)</vt:lpstr>
      <vt:lpstr>Gene-Environment Interaction</vt:lpstr>
      <vt:lpstr>Gene-Environment Correlation</vt:lpstr>
      <vt:lpstr>GxE: moderation models</vt:lpstr>
      <vt:lpstr>Application</vt:lpstr>
      <vt:lpstr>Application</vt:lpstr>
      <vt:lpstr>Practical</vt:lpstr>
      <vt:lpstr>‘Definition variables’ in OpenMx</vt:lpstr>
      <vt:lpstr>‘Definition variables’ in OpenMx</vt:lpstr>
      <vt:lpstr>Cautionary note about definition variables</vt:lpstr>
      <vt:lpstr>Definition variables as main effects</vt:lpstr>
      <vt:lpstr>Standard ACE model</vt:lpstr>
      <vt:lpstr>Standard ACE model +  Main effect on Means</vt:lpstr>
      <vt:lpstr>Standard ACE model</vt:lpstr>
      <vt:lpstr>Allowing for a main effect of X</vt:lpstr>
      <vt:lpstr>Allowing for a main effect of X</vt:lpstr>
      <vt:lpstr>‘Definition variables’ in OpenMx</vt:lpstr>
      <vt:lpstr>Standard ACE model +  Effect on Means</vt:lpstr>
      <vt:lpstr>Standard ACE model +  Effect on Means and “a” path</vt:lpstr>
      <vt:lpstr>Standard ACE model +  Effect on Means and “a/c/e” paths</vt:lpstr>
      <vt:lpstr>Dia 24</vt:lpstr>
      <vt:lpstr>Dia 25</vt:lpstr>
      <vt:lpstr>Expected variance</vt:lpstr>
      <vt:lpstr>Expected MZ / DZ covariances</vt:lpstr>
      <vt:lpstr>Expected MZ covariance matrix</vt:lpstr>
      <vt:lpstr>Expected MZ covariance matrix</vt:lpstr>
      <vt:lpstr>Expected MZ covariance matrix</vt:lpstr>
      <vt:lpstr>Expected MZ covariance matrix</vt:lpstr>
      <vt:lpstr>Expected DZ covariance matrix</vt:lpstr>
      <vt:lpstr>Expected DZ covariance matrix</vt:lpstr>
      <vt:lpstr>Making plots</vt:lpstr>
      <vt:lpstr>Example Turkheimer study</vt:lpstr>
      <vt:lpstr>Calculate it yourself, or plot it in R!</vt:lpstr>
      <vt:lpstr>Path model vs. OpenMx matrices</vt:lpstr>
      <vt:lpstr>More advanced models</vt:lpstr>
      <vt:lpstr>Dia 39</vt:lpstr>
      <vt:lpstr>GxE for categorical data</vt:lpstr>
      <vt:lpstr>GxE in the context of rGE</vt:lpstr>
      <vt:lpstr>Ways to deal with rGE</vt:lpstr>
      <vt:lpstr>Dia 43</vt:lpstr>
      <vt:lpstr>Practical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Moor MHM.de</cp:lastModifiedBy>
  <cp:revision>117</cp:revision>
  <dcterms:created xsi:type="dcterms:W3CDTF">1601-01-01T00:00:00Z</dcterms:created>
  <dcterms:modified xsi:type="dcterms:W3CDTF">2012-03-08T17:14:03Z</dcterms:modified>
</cp:coreProperties>
</file>