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71" r:id="rId2"/>
    <p:sldId id="279" r:id="rId3"/>
    <p:sldId id="280" r:id="rId4"/>
    <p:sldId id="281" r:id="rId5"/>
    <p:sldId id="282" r:id="rId6"/>
    <p:sldId id="293" r:id="rId7"/>
    <p:sldId id="294" r:id="rId8"/>
    <p:sldId id="292" r:id="rId9"/>
    <p:sldId id="287" r:id="rId10"/>
    <p:sldId id="284" r:id="rId11"/>
    <p:sldId id="286" r:id="rId12"/>
    <p:sldId id="265" r:id="rId13"/>
    <p:sldId id="285" r:id="rId14"/>
    <p:sldId id="256" r:id="rId15"/>
    <p:sldId id="290" r:id="rId16"/>
    <p:sldId id="295" r:id="rId17"/>
    <p:sldId id="297" r:id="rId18"/>
    <p:sldId id="298" r:id="rId19"/>
    <p:sldId id="299" r:id="rId20"/>
    <p:sldId id="300" r:id="rId21"/>
    <p:sldId id="301" r:id="rId22"/>
    <p:sldId id="266" r:id="rId23"/>
    <p:sldId id="260" r:id="rId24"/>
    <p:sldId id="268" r:id="rId25"/>
    <p:sldId id="269" r:id="rId26"/>
    <p:sldId id="275" r:id="rId27"/>
    <p:sldId id="278" r:id="rId28"/>
    <p:sldId id="288" r:id="rId29"/>
    <p:sldId id="289" r:id="rId30"/>
    <p:sldId id="26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47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55" autoAdjust="0"/>
  </p:normalViewPr>
  <p:slideViewPr>
    <p:cSldViewPr>
      <p:cViewPr>
        <p:scale>
          <a:sx n="70" d="100"/>
          <a:sy n="70" d="100"/>
        </p:scale>
        <p:origin x="-116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6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13A8D-AEF8-451F-BF46-9DF646D4FA9D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90EFE-DA9C-4445-9A57-DDC37A13B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90EFE-DA9C-4445-9A57-DDC37A13BA3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90EFE-DA9C-4445-9A57-DDC37A13BA3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90EFE-DA9C-4445-9A57-DDC37A13BA3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1473CD-918B-4562-90EB-39E5B2449D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90EFE-DA9C-4445-9A57-DDC37A13BA3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90EFE-DA9C-4445-9A57-DDC37A13BA3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90EFE-DA9C-4445-9A57-DDC37A13BA3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90EFE-DA9C-4445-9A57-DDC37A13BA3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80FD2-D8F2-4269-A245-085FE6C51771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80FD2-D8F2-4269-A245-085FE6C51771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80FD2-D8F2-4269-A245-085FE6C51771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90EFE-DA9C-4445-9A57-DDC37A13BA3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80FD2-D8F2-4269-A245-085FE6C51771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80FD2-D8F2-4269-A245-085FE6C51771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90EFE-DA9C-4445-9A57-DDC37A13BA3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90EFE-DA9C-4445-9A57-DDC37A13BA3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90EFE-DA9C-4445-9A57-DDC37A13BA3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90EFE-DA9C-4445-9A57-DDC37A13BA3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90EFE-DA9C-4445-9A57-DDC37A13BA3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90EFE-DA9C-4445-9A57-DDC37A13BA3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90EFE-DA9C-4445-9A57-DDC37A13BA3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90EFE-DA9C-4445-9A57-DDC37A13BA3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207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D0BBBB-B542-47FE-A697-FFE7AD0B5230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1D797-7708-485B-B385-646C66FBBB3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8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208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C56DD-F716-424F-9E31-4655AD32026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209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9F084B-50B3-484E-8204-707170308DDA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90EFE-DA9C-4445-9A57-DDC37A13BA3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90EFE-DA9C-4445-9A57-DDC37A13BA3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90EFE-DA9C-4445-9A57-DDC37A13BA3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90EFE-DA9C-4445-9A57-DDC37A13BA3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Catechol-O-methyl_transferase_3bwm.p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19019849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cbi.nlm.nih.gov/pubmed/21142929" TargetMode="External"/><Relationship Id="rId5" Type="http://schemas.openxmlformats.org/officeDocument/2006/relationships/hyperlink" Target="http://www.ncbi.nlm.nih.gov/pubmed/21085666" TargetMode="External"/><Relationship Id="rId4" Type="http://schemas.openxmlformats.org/officeDocument/2006/relationships/hyperlink" Target="http://www.ncbi.nlm.nih.gov/pubmed/19707246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 Attention Problems – 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SNP association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876800"/>
            <a:ext cx="8305800" cy="17526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Dorret Boomsma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Toos van Beijsterveldt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Michel Nivard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0" y="76200"/>
          <a:ext cx="6019800" cy="6736080"/>
        </p:xfrm>
        <a:graphic>
          <a:graphicData uri="http://schemas.openxmlformats.org/drawingml/2006/table">
            <a:tbl>
              <a:tblPr/>
              <a:tblGrid>
                <a:gridCol w="1120766"/>
                <a:gridCol w="1707239"/>
                <a:gridCol w="1162971"/>
                <a:gridCol w="1212319"/>
                <a:gridCol w="816505"/>
              </a:tblGrid>
              <a:tr h="50409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ea typeface="Times New Roman"/>
                          <a:cs typeface="Times New Roman"/>
                        </a:rPr>
                        <a:t>Genes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ea typeface="Times New Roman"/>
                          <a:cs typeface="Times New Roman"/>
                        </a:rPr>
                        <a:t>SNPs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ea typeface="Times New Roman"/>
                          <a:cs typeface="Times New Roman"/>
                        </a:rPr>
                        <a:t>MAF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ea typeface="Times New Roman"/>
                          <a:cs typeface="Times New Roman"/>
                        </a:rPr>
                        <a:t>p-value HWE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92">
                <a:tc rowSpan="8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ea typeface="Times New Roman"/>
                          <a:cs typeface="Times New Roman"/>
                        </a:rPr>
                        <a:t>BDNF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ea typeface="Times New Roman"/>
                          <a:cs typeface="Times New Roman"/>
                        </a:rPr>
                        <a:t>rs2049048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700" b="1" dirty="0">
                          <a:latin typeface="+mn-lt"/>
                          <a:ea typeface="Times New Roman"/>
                          <a:cs typeface="Times New Roman"/>
                        </a:rPr>
                        <a:t>A&lt;G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700" b="1">
                          <a:latin typeface="+mn-lt"/>
                          <a:ea typeface="Times New Roman"/>
                          <a:cs typeface="Times New Roman"/>
                        </a:rPr>
                        <a:t>15.6</a:t>
                      </a:r>
                      <a:endParaRPr lang="nl-NL" sz="17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700" b="1" dirty="0"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ea typeface="Times New Roman"/>
                          <a:cs typeface="Times New Roman"/>
                        </a:rPr>
                        <a:t>rs7103873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700" b="1" dirty="0">
                          <a:latin typeface="+mn-lt"/>
                          <a:ea typeface="Times New Roman"/>
                          <a:cs typeface="Times New Roman"/>
                        </a:rPr>
                        <a:t>C&lt;G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700" b="1" dirty="0">
                          <a:latin typeface="+mn-lt"/>
                          <a:ea typeface="Times New Roman"/>
                          <a:cs typeface="Times New Roman"/>
                        </a:rPr>
                        <a:t>45.1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700" b="1" dirty="0"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rs6265</a:t>
                      </a:r>
                      <a:endParaRPr lang="nl-NL" sz="17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70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T&lt;C</a:t>
                      </a: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7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22.4 </a:t>
                      </a: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70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  <a:endParaRPr lang="nl-NL" sz="17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40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ea typeface="Times New Roman"/>
                          <a:cs typeface="Times New Roman"/>
                        </a:rPr>
                        <a:t>rs11030107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b="1">
                          <a:latin typeface="+mn-lt"/>
                          <a:ea typeface="Times New Roman"/>
                          <a:cs typeface="Times New Roman"/>
                        </a:rPr>
                        <a:t>G&lt;A</a:t>
                      </a:r>
                      <a:endParaRPr lang="nl-NL" sz="17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b="1" dirty="0">
                          <a:latin typeface="+mn-lt"/>
                          <a:ea typeface="Times New Roman"/>
                          <a:cs typeface="Times New Roman"/>
                        </a:rPr>
                        <a:t>24.8 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b="1" dirty="0"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ea typeface="Times New Roman"/>
                          <a:cs typeface="Times New Roman"/>
                        </a:rPr>
                        <a:t>rs11030123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b="1">
                          <a:latin typeface="+mn-lt"/>
                          <a:ea typeface="Times New Roman"/>
                          <a:cs typeface="Times New Roman"/>
                        </a:rPr>
                        <a:t>A&lt;G</a:t>
                      </a:r>
                      <a:endParaRPr lang="nl-NL" sz="17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b="1" dirty="0">
                          <a:latin typeface="+mn-lt"/>
                          <a:ea typeface="Times New Roman"/>
                          <a:cs typeface="Times New Roman"/>
                        </a:rPr>
                        <a:t>9.2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b="1" dirty="0"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ea typeface="Times New Roman"/>
                          <a:cs typeface="Times New Roman"/>
                        </a:rPr>
                        <a:t>rs1491851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b="1">
                          <a:latin typeface="+mn-lt"/>
                          <a:ea typeface="Times New Roman"/>
                          <a:cs typeface="Times New Roman"/>
                        </a:rPr>
                        <a:t>T&lt;C</a:t>
                      </a:r>
                      <a:endParaRPr lang="nl-NL" sz="17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b="1" dirty="0">
                          <a:latin typeface="+mn-lt"/>
                          <a:ea typeface="Times New Roman"/>
                          <a:cs typeface="Times New Roman"/>
                        </a:rPr>
                        <a:t>40.6 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b="1" dirty="0"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ea typeface="Times New Roman"/>
                          <a:cs typeface="Times New Roman"/>
                        </a:rPr>
                        <a:t>rs17309930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b="1">
                          <a:latin typeface="+mn-lt"/>
                          <a:ea typeface="Times New Roman"/>
                          <a:cs typeface="Times New Roman"/>
                        </a:rPr>
                        <a:t>A&lt;C</a:t>
                      </a:r>
                      <a:endParaRPr lang="nl-NL" sz="17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b="1">
                          <a:latin typeface="+mn-lt"/>
                          <a:ea typeface="Times New Roman"/>
                          <a:cs typeface="Times New Roman"/>
                        </a:rPr>
                        <a:t>17.6</a:t>
                      </a:r>
                      <a:endParaRPr lang="nl-NL" sz="17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b="1" dirty="0"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ea typeface="Times New Roman"/>
                          <a:cs typeface="Times New Roman"/>
                        </a:rPr>
                        <a:t>rs7124442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b="1">
                          <a:latin typeface="+mn-lt"/>
                          <a:ea typeface="Times New Roman"/>
                          <a:cs typeface="Times New Roman"/>
                        </a:rPr>
                        <a:t>C&lt;T</a:t>
                      </a:r>
                      <a:endParaRPr lang="nl-NL" sz="17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b="1">
                          <a:latin typeface="+mn-lt"/>
                          <a:ea typeface="Times New Roman"/>
                          <a:cs typeface="Times New Roman"/>
                        </a:rPr>
                        <a:t>31.6</a:t>
                      </a:r>
                      <a:endParaRPr lang="nl-NL" sz="17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700" b="1" dirty="0"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9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b="1">
                          <a:latin typeface="+mn-lt"/>
                          <a:ea typeface="Times New Roman"/>
                          <a:cs typeface="Times New Roman"/>
                        </a:rPr>
                        <a:t>COMT</a:t>
                      </a:r>
                      <a:endParaRPr lang="nl-NL" sz="17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ea typeface="Times New Roman"/>
                          <a:cs typeface="Times New Roman"/>
                        </a:rPr>
                        <a:t>rs4680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nl-NL" sz="1700" b="1" dirty="0">
                          <a:latin typeface="+mn-lt"/>
                          <a:ea typeface="Times New Roman"/>
                          <a:cs typeface="Times New Roman"/>
                        </a:rPr>
                        <a:t>G&lt;A</a:t>
                      </a: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nl-NL" sz="1700" b="1" dirty="0">
                          <a:latin typeface="+mn-lt"/>
                          <a:ea typeface="Times New Roman"/>
                          <a:cs typeface="Times New Roman"/>
                        </a:rPr>
                        <a:t>43.8</a:t>
                      </a: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nl-NL" sz="1700" b="1" dirty="0" err="1"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4092">
                <a:tc row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ea typeface="Times New Roman"/>
                          <a:cs typeface="Times New Roman"/>
                        </a:rPr>
                        <a:t>HTR2A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ea typeface="Times New Roman"/>
                          <a:cs typeface="Times New Roman"/>
                        </a:rPr>
                        <a:t>rs6311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700" b="1">
                          <a:latin typeface="+mn-lt"/>
                          <a:ea typeface="Times New Roman"/>
                          <a:cs typeface="Times New Roman"/>
                        </a:rPr>
                        <a:t>T&lt;C</a:t>
                      </a: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700" b="1" dirty="0">
                          <a:latin typeface="+mn-lt"/>
                          <a:ea typeface="Times New Roman"/>
                          <a:cs typeface="Times New Roman"/>
                        </a:rPr>
                        <a:t>42.0 </a:t>
                      </a: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700" b="1" dirty="0" err="1"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ea typeface="Times New Roman"/>
                          <a:cs typeface="Times New Roman"/>
                        </a:rPr>
                        <a:t>rs6314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700" b="1">
                          <a:latin typeface="+mn-lt"/>
                          <a:ea typeface="Times New Roman"/>
                          <a:cs typeface="Times New Roman"/>
                        </a:rPr>
                        <a:t>A&lt;G</a:t>
                      </a: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700" b="1" dirty="0">
                          <a:latin typeface="+mn-lt"/>
                          <a:ea typeface="Times New Roman"/>
                          <a:cs typeface="Times New Roman"/>
                        </a:rPr>
                        <a:t>8.6</a:t>
                      </a: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700" b="1" dirty="0" err="1"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40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+mn-lt"/>
                          <a:ea typeface="Times New Roman"/>
                          <a:cs typeface="Times New Roman"/>
                        </a:rPr>
                        <a:t>rs6313</a:t>
                      </a:r>
                      <a:endParaRPr lang="nl-NL" sz="17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700" b="1">
                          <a:latin typeface="+mn-lt"/>
                          <a:ea typeface="Times New Roman"/>
                          <a:cs typeface="Times New Roman"/>
                        </a:rPr>
                        <a:t>A&lt;G</a:t>
                      </a: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700" b="1" dirty="0">
                          <a:latin typeface="+mn-lt"/>
                          <a:ea typeface="Times New Roman"/>
                          <a:cs typeface="Times New Roman"/>
                        </a:rPr>
                        <a:t>44.1</a:t>
                      </a: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700" b="1" dirty="0">
                          <a:latin typeface="+mn-lt"/>
                          <a:ea typeface="Times New Roman"/>
                          <a:cs typeface="Times New Roman"/>
                        </a:rPr>
                        <a:t>0.008</a:t>
                      </a: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COMT: </a:t>
            </a:r>
            <a:r>
              <a:rPr lang="nl-NL" sz="2800" b="1" dirty="0" err="1" smtClean="0"/>
              <a:t>Catechol-O-methyltransferase</a:t>
            </a:r>
            <a:endParaRPr lang="en-US" sz="2800" b="1" dirty="0"/>
          </a:p>
        </p:txBody>
      </p:sp>
      <p:pic>
        <p:nvPicPr>
          <p:cNvPr id="36866" name="Picture 2" descr="http://upload.wikimedia.org/wikipedia/commons/thumb/4/4b/Catechol-O-methyl_transferase_3bwm.png/250px-Catechol-O-methyl_transferase_3bwm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981200"/>
            <a:ext cx="2381250" cy="17621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124200" y="1600200"/>
            <a:ext cx="5791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COMT is involved in the inactivation of the catecholamine neurotransmitters (dopamine, epinephrine, and </a:t>
            </a:r>
            <a:r>
              <a:rPr lang="en-US" dirty="0" err="1" smtClean="0"/>
              <a:t>norepinephrine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A functional single-nucleotide polymorphism (a common normal variant) of COMT results in a </a:t>
            </a:r>
            <a:r>
              <a:rPr lang="en-US" dirty="0" err="1" smtClean="0"/>
              <a:t>valine</a:t>
            </a:r>
            <a:r>
              <a:rPr lang="en-US" dirty="0" smtClean="0"/>
              <a:t> to </a:t>
            </a:r>
            <a:r>
              <a:rPr lang="en-US" dirty="0" err="1" smtClean="0"/>
              <a:t>methionine</a:t>
            </a:r>
            <a:r>
              <a:rPr lang="en-US" dirty="0" smtClean="0"/>
              <a:t> mutation at position 158 (Val158Met) [rs4680 ].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257800"/>
            <a:ext cx="858049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HTR2A 5-hydroxytryptamine (</a:t>
            </a:r>
            <a:r>
              <a:rPr lang="nl-NL" sz="2800" b="1" dirty="0" err="1" smtClean="0"/>
              <a:t>serotonin</a:t>
            </a:r>
            <a:r>
              <a:rPr lang="nl-NL" sz="2800" b="1" dirty="0" smtClean="0"/>
              <a:t>) receptor 2A</a:t>
            </a:r>
          </a:p>
          <a:p>
            <a:r>
              <a:rPr lang="en-US" dirty="0" smtClean="0"/>
              <a:t>This gene encodes one of the receptors for serotonin, a neurotransmitter with many roles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" y="304800"/>
            <a:ext cx="8763000" cy="990600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BDNF (Brain-derived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neurotrophic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factor)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smtClean="0"/>
              <a:t>LD plot of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D’ </a:t>
            </a:r>
            <a:r>
              <a:rPr lang="en-US" sz="4400" dirty="0">
                <a:latin typeface="+mj-lt"/>
                <a:ea typeface="+mj-ea"/>
                <a:cs typeface="+mj-cs"/>
              </a:rPr>
              <a:t>between the SNPs</a:t>
            </a: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447800"/>
            <a:ext cx="5195888" cy="508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Arrow Connector 4"/>
          <p:cNvCxnSpPr/>
          <p:nvPr/>
        </p:nvCxnSpPr>
        <p:spPr>
          <a:xfrm flipV="1">
            <a:off x="1143000" y="3048000"/>
            <a:ext cx="1905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9600" y="6336268"/>
            <a:ext cx="836491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LD: linkage disequilibrium is the non-random association of alleles at two or more loci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1" y="76200"/>
          <a:ext cx="6459164" cy="6827520"/>
        </p:xfrm>
        <a:graphic>
          <a:graphicData uri="http://schemas.openxmlformats.org/drawingml/2006/table">
            <a:tbl>
              <a:tblPr/>
              <a:tblGrid>
                <a:gridCol w="1322961"/>
                <a:gridCol w="1789889"/>
                <a:gridCol w="1219271"/>
                <a:gridCol w="1271009"/>
                <a:gridCol w="856034"/>
              </a:tblGrid>
              <a:tr h="473174">
                <a:tc rowSpan="14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TPH2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rs1007023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G&lt;T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14.9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dirty="0" err="1"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3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rs10748190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G&lt;A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42.0 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rs12231356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latin typeface="+mn-lt"/>
                          <a:ea typeface="Times New Roman"/>
                          <a:cs typeface="Times New Roman"/>
                        </a:rPr>
                        <a:t>T&lt;C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latin typeface="+mn-lt"/>
                          <a:ea typeface="Times New Roman"/>
                          <a:cs typeface="Times New Roman"/>
                        </a:rPr>
                        <a:t>7.3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3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rs1352251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>
                          <a:latin typeface="+mn-lt"/>
                          <a:ea typeface="Times New Roman"/>
                          <a:cs typeface="Times New Roman"/>
                        </a:rPr>
                        <a:t>C&lt;T</a:t>
                      </a:r>
                      <a:endParaRPr lang="nl-NL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latin typeface="+mn-lt"/>
                          <a:ea typeface="Times New Roman"/>
                          <a:cs typeface="Times New Roman"/>
                        </a:rPr>
                        <a:t>43.2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rs1473473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>
                          <a:latin typeface="+mn-lt"/>
                          <a:ea typeface="Times New Roman"/>
                          <a:cs typeface="Times New Roman"/>
                        </a:rPr>
                        <a:t>C&lt;T</a:t>
                      </a:r>
                      <a:endParaRPr lang="nl-NL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>
                          <a:latin typeface="+mn-lt"/>
                          <a:ea typeface="Times New Roman"/>
                          <a:cs typeface="Times New Roman"/>
                        </a:rPr>
                        <a:t>16.1</a:t>
                      </a:r>
                      <a:endParaRPr lang="nl-NL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>
                          <a:latin typeface="+mn-lt"/>
                          <a:ea typeface="Times New Roman"/>
                          <a:cs typeface="Times New Roman"/>
                        </a:rPr>
                        <a:t>0.00005</a:t>
                      </a:r>
                      <a:endParaRPr lang="nl-NL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rs2129575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latin typeface="+mn-lt"/>
                          <a:ea typeface="Times New Roman"/>
                          <a:cs typeface="Times New Roman"/>
                        </a:rPr>
                        <a:t>T&lt;G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latin typeface="+mn-lt"/>
                          <a:ea typeface="Times New Roman"/>
                          <a:cs typeface="Times New Roman"/>
                        </a:rPr>
                        <a:t>25.4 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  <a:endParaRPr lang="nl-NL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rs2171363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A&lt;G</a:t>
                      </a:r>
                      <a:endParaRPr lang="nl-NL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44.4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rs3903502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>
                          <a:latin typeface="+mn-lt"/>
                          <a:ea typeface="Times New Roman"/>
                          <a:cs typeface="Times New Roman"/>
                        </a:rPr>
                        <a:t>T&lt;C</a:t>
                      </a: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41.7 </a:t>
                      </a:r>
                      <a:endParaRPr lang="nl-NL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  <a:endParaRPr lang="nl-NL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rs4474484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A&lt;G</a:t>
                      </a:r>
                      <a:endParaRPr lang="nl-NL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36.9 </a:t>
                      </a:r>
                      <a:endParaRPr lang="nl-NL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rs4760820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G&lt;C</a:t>
                      </a:r>
                      <a:endParaRPr lang="nl-NL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41.6 </a:t>
                      </a:r>
                      <a:endParaRPr lang="nl-NL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  <a:endParaRPr lang="nl-NL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rs7305115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A&lt;G</a:t>
                      </a:r>
                      <a:endParaRPr lang="nl-NL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44.2</a:t>
                      </a:r>
                      <a:endParaRPr lang="nl-NL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  <a:endParaRPr lang="nl-NL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rs10748185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A&lt;G</a:t>
                      </a:r>
                      <a:endParaRPr lang="nl-NL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48.7 </a:t>
                      </a:r>
                      <a:endParaRPr lang="nl-NL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  <a:endParaRPr lang="nl-NL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rs17110489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>
                          <a:latin typeface="+mn-lt"/>
                          <a:ea typeface="Times New Roman"/>
                          <a:cs typeface="Times New Roman"/>
                        </a:rPr>
                        <a:t>C&lt;T</a:t>
                      </a: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>
                          <a:latin typeface="+mn-lt"/>
                          <a:ea typeface="Times New Roman"/>
                          <a:cs typeface="Times New Roman"/>
                        </a:rPr>
                        <a:t>26.5</a:t>
                      </a: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rs7300641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>
                          <a:latin typeface="+mn-lt"/>
                          <a:ea typeface="Times New Roman"/>
                          <a:cs typeface="Times New Roman"/>
                        </a:rPr>
                        <a:t>T&lt;G</a:t>
                      </a: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17.7 </a:t>
                      </a:r>
                      <a:endParaRPr lang="nl-NL" sz="16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Ns</a:t>
                      </a:r>
                      <a:endParaRPr lang="nl-NL" sz="16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214" marR="2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523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LD plot of TPH2 indicating D’ between the SNPs</a:t>
            </a:r>
            <a:r>
              <a:rPr lang="nl-NL" dirty="0" smtClean="0"/>
              <a:t/>
            </a:r>
            <a:br>
              <a:rPr lang="nl-NL" dirty="0" smtClean="0"/>
            </a:b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90600" y="2209800"/>
          <a:ext cx="6397625" cy="4478338"/>
        </p:xfrm>
        <a:graphic>
          <a:graphicData uri="http://schemas.openxmlformats.org/presentationml/2006/ole">
            <p:oleObj spid="_x0000_s1026" name="Image" r:id="rId4" imgW="9231746" imgH="6971429" progId="Photoshop.Image.10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53200" y="6400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47800" y="5943600"/>
            <a:ext cx="6767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TPH2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6705600" y="1524000"/>
            <a:ext cx="914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266700" y="1104900"/>
            <a:ext cx="1371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53200" y="4648200"/>
            <a:ext cx="23622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Tryptophan </a:t>
            </a:r>
            <a:r>
              <a:rPr lang="en-US" dirty="0" err="1" smtClean="0"/>
              <a:t>hydroxylase</a:t>
            </a:r>
            <a:r>
              <a:rPr lang="en-US" dirty="0" smtClean="0"/>
              <a:t> is the rate-limiting enzyme in the synthesis of serotonin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990600" y="4572000"/>
            <a:ext cx="13655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SNP1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0800" y="3124200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dirty="0" smtClean="0">
                <a:solidFill>
                  <a:schemeClr val="tx1"/>
                </a:solidFill>
              </a:rPr>
              <a:t>AP1</a:t>
            </a:r>
            <a:endParaRPr lang="en-US" dirty="0"/>
          </a:p>
        </p:txBody>
      </p:sp>
      <p:cxnSp>
        <p:nvCxnSpPr>
          <p:cNvPr id="5" name="Straight Arrow Connector 4"/>
          <p:cNvCxnSpPr>
            <a:stCxn id="2" idx="5"/>
            <a:endCxn id="3" idx="2"/>
          </p:cNvCxnSpPr>
          <p:nvPr/>
        </p:nvCxnSpPr>
        <p:spPr>
          <a:xfrm flipV="1">
            <a:off x="2014728" y="4038600"/>
            <a:ext cx="1033272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267200" y="3124200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dirty="0" smtClean="0">
                <a:solidFill>
                  <a:schemeClr val="tx1"/>
                </a:solidFill>
              </a:rPr>
              <a:t>AP2</a:t>
            </a:r>
            <a:endParaRPr lang="en-US" dirty="0"/>
          </a:p>
        </p:txBody>
      </p:sp>
      <p:cxnSp>
        <p:nvCxnSpPr>
          <p:cNvPr id="8" name="Curved Connector 7"/>
          <p:cNvCxnSpPr>
            <a:stCxn id="3" idx="0"/>
            <a:endCxn id="6" idx="0"/>
          </p:cNvCxnSpPr>
          <p:nvPr/>
        </p:nvCxnSpPr>
        <p:spPr>
          <a:xfrm rot="5400000" flipH="1" flipV="1">
            <a:off x="3886200" y="2286000"/>
            <a:ext cx="12700" cy="1676400"/>
          </a:xfrm>
          <a:prstGeom prst="curvedConnector3">
            <a:avLst>
              <a:gd name="adj1" fmla="val 10934334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>
          <a:xfrm>
            <a:off x="5562600" y="4648200"/>
            <a:ext cx="13655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SNP2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11" idx="1"/>
            <a:endCxn id="6" idx="2"/>
          </p:cNvCxnSpPr>
          <p:nvPr/>
        </p:nvCxnSpPr>
        <p:spPr>
          <a:xfrm flipH="1" flipV="1">
            <a:off x="4724400" y="4038600"/>
            <a:ext cx="1179576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800" y="609600"/>
            <a:ext cx="7603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Attention Problems in twin1 and twin2 are correlated (as a function of </a:t>
            </a:r>
            <a:r>
              <a:rPr lang="en-US" dirty="0" err="1" smtClean="0"/>
              <a:t>zygosity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0" y="426720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nl-NL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33600" y="426720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nl-NL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76400" y="5715000"/>
            <a:ext cx="4387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of </a:t>
            </a:r>
            <a:r>
              <a:rPr lang="el-GR" dirty="0" smtClean="0"/>
              <a:t>β</a:t>
            </a:r>
            <a:r>
              <a:rPr lang="nl-NL" dirty="0" smtClean="0"/>
              <a:t> = 0 </a:t>
            </a:r>
            <a:r>
              <a:rPr lang="nl-NL" dirty="0" err="1" smtClean="0"/>
              <a:t>gives</a:t>
            </a:r>
            <a:r>
              <a:rPr lang="nl-NL" dirty="0" smtClean="0"/>
              <a:t> the </a:t>
            </a:r>
            <a:r>
              <a:rPr lang="nl-NL" dirty="0" err="1" smtClean="0"/>
              <a:t>significance</a:t>
            </a:r>
            <a:r>
              <a:rPr lang="nl-NL" dirty="0" smtClean="0"/>
              <a:t> of the SNP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1371600"/>
            <a:ext cx="2971800" cy="175432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Parameters to be estimated:</a:t>
            </a:r>
          </a:p>
          <a:p>
            <a:pPr>
              <a:buFontTx/>
              <a:buChar char="-"/>
            </a:pPr>
            <a:r>
              <a:rPr lang="en-US" dirty="0" smtClean="0"/>
              <a:t>Intercept (T1 = T2)</a:t>
            </a:r>
          </a:p>
          <a:p>
            <a:pPr>
              <a:buFontTx/>
              <a:buChar char="-"/>
            </a:pPr>
            <a:r>
              <a:rPr lang="en-US" dirty="0" smtClean="0"/>
              <a:t>Regression SNP (T1 = T2)</a:t>
            </a:r>
          </a:p>
          <a:p>
            <a:pPr>
              <a:buFontTx/>
              <a:buChar char="-"/>
            </a:pPr>
            <a:r>
              <a:rPr lang="en-US" dirty="0" smtClean="0"/>
              <a:t>Regression Sex (T1=T2)</a:t>
            </a:r>
          </a:p>
          <a:p>
            <a:pPr>
              <a:buFontTx/>
              <a:buChar char="-"/>
            </a:pPr>
            <a:r>
              <a:rPr lang="en-US" dirty="0" smtClean="0"/>
              <a:t>MZ and DZ covariance</a:t>
            </a:r>
          </a:p>
          <a:p>
            <a:pPr>
              <a:buFontTx/>
              <a:buChar char="-"/>
            </a:pPr>
            <a:r>
              <a:rPr lang="en-US" dirty="0" smtClean="0"/>
              <a:t>Variance of AP</a:t>
            </a:r>
            <a:endParaRPr lang="en-US" dirty="0"/>
          </a:p>
        </p:txBody>
      </p:sp>
      <p:sp>
        <p:nvSpPr>
          <p:cNvPr id="19" name="Isosceles Triangle 18"/>
          <p:cNvSpPr/>
          <p:nvPr/>
        </p:nvSpPr>
        <p:spPr>
          <a:xfrm>
            <a:off x="838200" y="3124200"/>
            <a:ext cx="13655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Sex1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9" idx="5"/>
            <a:endCxn id="3" idx="1"/>
          </p:cNvCxnSpPr>
          <p:nvPr/>
        </p:nvCxnSpPr>
        <p:spPr>
          <a:xfrm>
            <a:off x="1862328" y="3581400"/>
            <a:ext cx="7284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Isosceles Triangle 21"/>
          <p:cNvSpPr/>
          <p:nvPr/>
        </p:nvSpPr>
        <p:spPr>
          <a:xfrm>
            <a:off x="5715000" y="3124200"/>
            <a:ext cx="13655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Sex2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22" idx="1"/>
            <a:endCxn id="6" idx="3"/>
          </p:cNvCxnSpPr>
          <p:nvPr/>
        </p:nvCxnSpPr>
        <p:spPr>
          <a:xfrm flipH="1">
            <a:off x="5181600" y="3581400"/>
            <a:ext cx="8747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81200" y="3212068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nl-NL" dirty="0" smtClean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410200" y="320040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nl-NL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7724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Exercise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534400" cy="495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Fit the association model for 1 SNP per run (we consider 5 SNPs, script is for BDNF - SNP).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Try to run for the other 4 SNPs.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Test the significance of the regression coefficients (by comparing constrained and free model).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Univariate</a:t>
            </a:r>
            <a:r>
              <a:rPr lang="en-US" dirty="0" smtClean="0"/>
              <a:t> means modeling practical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9171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Univariate</a:t>
            </a:r>
            <a:r>
              <a:rPr lang="en-US" dirty="0" smtClean="0"/>
              <a:t> mean moderation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Copy the folder </a:t>
            </a:r>
            <a:r>
              <a:rPr lang="en-US" dirty="0" err="1" smtClean="0"/>
              <a:t>univariate</a:t>
            </a:r>
            <a:r>
              <a:rPr lang="en-US" dirty="0" smtClean="0"/>
              <a:t> means moderation to your drive (its in faculty/Michel)</a:t>
            </a:r>
          </a:p>
          <a:p>
            <a:r>
              <a:rPr lang="en-US" dirty="0" smtClean="0"/>
              <a:t>Open the R project in R studio.</a:t>
            </a:r>
          </a:p>
          <a:p>
            <a:r>
              <a:rPr lang="en-US" dirty="0" smtClean="0"/>
              <a:t>It is a five group script. (MZM,DZM,MZF,DZM,DOS)</a:t>
            </a:r>
          </a:p>
          <a:p>
            <a:r>
              <a:rPr lang="en-US" dirty="0" smtClean="0"/>
              <a:t>First we read in the data, run the script till line 20. </a:t>
            </a:r>
          </a:p>
          <a:p>
            <a:r>
              <a:rPr lang="en-US" dirty="0" smtClean="0"/>
              <a:t>Then we run “universal” matrices, these are the same in each group (till line 32)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8861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Univariate</a:t>
            </a:r>
            <a:r>
              <a:rPr lang="en-US" dirty="0" smtClean="0"/>
              <a:t> mean moderation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 line 41,65,91,116 and 142 we rad in the SNP rs4680 for twin 1 and twin 2. 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openMX</a:t>
            </a:r>
            <a:r>
              <a:rPr lang="en-US" dirty="0" smtClean="0"/>
              <a:t> we tell the software to read actual data by adding the prefix ”data.” to the labels.</a:t>
            </a:r>
          </a:p>
          <a:p>
            <a:endParaRPr lang="en-US" dirty="0"/>
          </a:p>
          <a:p>
            <a:r>
              <a:rPr lang="en-US" dirty="0" smtClean="0"/>
              <a:t>Change the </a:t>
            </a:r>
            <a:r>
              <a:rPr lang="en-US" dirty="0" err="1" smtClean="0"/>
              <a:t>snp</a:t>
            </a:r>
            <a:r>
              <a:rPr lang="en-US" dirty="0" smtClean="0"/>
              <a:t> id into one of the following:</a:t>
            </a:r>
          </a:p>
          <a:p>
            <a:r>
              <a:rPr lang="en-US" dirty="0" smtClean="0"/>
              <a:t>rs6265, rs4680, rs6314, rs1007023,                                                                                             rs12231356</a:t>
            </a:r>
          </a:p>
          <a:p>
            <a:r>
              <a:rPr lang="en-US" dirty="0" smtClean="0"/>
              <a:t>Now run the model </a:t>
            </a:r>
            <a:r>
              <a:rPr lang="en-US" dirty="0" err="1" smtClean="0"/>
              <a:t>untill</a:t>
            </a:r>
            <a:r>
              <a:rPr lang="en-US" dirty="0" smtClean="0"/>
              <a:t> the </a:t>
            </a:r>
            <a:r>
              <a:rPr lang="en-US" dirty="0" err="1" smtClean="0"/>
              <a:t>mxRun</a:t>
            </a:r>
            <a:r>
              <a:rPr lang="en-US" dirty="0" smtClean="0"/>
              <a:t> command around line:  172.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6245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SNP=single nucleotide polymorphism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1"/>
          <p:cNvPicPr>
            <a:picLocks noChangeAspect="1" noChangeArrowheads="1"/>
          </p:cNvPicPr>
          <p:nvPr/>
        </p:nvPicPr>
        <p:blipFill>
          <a:blip r:embed="rId3" cstate="print"/>
          <a:srcRect l="6975" t="25555" r="7397" b="10495"/>
          <a:stretch>
            <a:fillRect/>
          </a:stretch>
        </p:blipFill>
        <p:spPr bwMode="auto">
          <a:xfrm>
            <a:off x="914400" y="996950"/>
            <a:ext cx="7129462" cy="49466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" y="6019800"/>
            <a:ext cx="8872365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Test of association between SNP and trait = test of genetic association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Univariate</a:t>
            </a:r>
            <a:r>
              <a:rPr lang="en-US" dirty="0" smtClean="0"/>
              <a:t> mean moderation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Around line 180 you are required to drop the SNP. Reset the starting value. What should this be according to you guys?</a:t>
            </a:r>
          </a:p>
          <a:p>
            <a:endParaRPr lang="en-US" dirty="0" smtClean="0"/>
          </a:p>
          <a:p>
            <a:r>
              <a:rPr lang="en-US" dirty="0" smtClean="0"/>
              <a:t>Also reset the parameter to fixed!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7652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51217570"/>
              </p:ext>
            </p:extLst>
          </p:nvPr>
        </p:nvGraphicFramePr>
        <p:xfrm>
          <a:off x="457200" y="1600200"/>
          <a:ext cx="8229600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rs6265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rs4680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rs6314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rs1007023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rs12231356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40154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 l="26191" t="23619" r="20952" b="44381"/>
          <a:stretch>
            <a:fillRect/>
          </a:stretch>
        </p:blipFill>
        <p:spPr bwMode="auto">
          <a:xfrm>
            <a:off x="228600" y="228600"/>
            <a:ext cx="8458200" cy="2971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600" y="3810000"/>
            <a:ext cx="8458200" cy="233910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-Genotyping was done in twin pairs</a:t>
            </a:r>
            <a:r>
              <a:rPr lang="en-US" sz="3200" dirty="0" smtClean="0">
                <a:solidFill>
                  <a:srgbClr val="FF0000"/>
                </a:solidFill>
              </a:rPr>
              <a:t> (related)</a:t>
            </a:r>
            <a:endParaRPr lang="en-US" sz="3200" dirty="0" smtClean="0"/>
          </a:p>
          <a:p>
            <a:r>
              <a:rPr lang="en-US" sz="3200" dirty="0" smtClean="0"/>
              <a:t>-Phenotypes : ratings by both parents </a:t>
            </a: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</a:rPr>
              <a:t>bivariate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3200" dirty="0" smtClean="0"/>
              <a:t>-Parental ratings at ages 3, 7, 10, 12 </a:t>
            </a:r>
            <a:r>
              <a:rPr lang="en-US" sz="3200" dirty="0" smtClean="0">
                <a:solidFill>
                  <a:srgbClr val="FF0000"/>
                </a:solidFill>
              </a:rPr>
              <a:t>(longitudinal)</a:t>
            </a:r>
          </a:p>
          <a:p>
            <a:r>
              <a:rPr lang="en-US" sz="3200" dirty="0" smtClean="0"/>
              <a:t>-Not all children reached at 12 yet </a:t>
            </a:r>
            <a:r>
              <a:rPr lang="en-US" sz="3200" dirty="0" smtClean="0">
                <a:solidFill>
                  <a:srgbClr val="FF0000"/>
                </a:solidFill>
              </a:rPr>
              <a:t>(missing data)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0" descr="figuur1new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3400" y="914400"/>
            <a:ext cx="8001000" cy="5486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0" y="228600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</a:rPr>
              <a:t>Factorial association model for longitudinal Attention Problems in children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019800"/>
            <a:ext cx="80772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Circle = latent (not observed) individual score; square  / triangle= observed score; </a:t>
            </a:r>
          </a:p>
          <a:p>
            <a:r>
              <a:rPr lang="en-US" b="1" dirty="0" smtClean="0"/>
              <a:t>arrow = regression; double headed  arrow = correlation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7772400" cy="762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Implementation in </a:t>
            </a:r>
            <a:r>
              <a:rPr lang="en-US" b="1" dirty="0" err="1" smtClean="0">
                <a:solidFill>
                  <a:schemeClr val="accent1"/>
                </a:solidFill>
              </a:rPr>
              <a:t>Mx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057400"/>
            <a:ext cx="8686800" cy="4191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Factor loadings and correlations among latent phenotypes  were obtained from running the model in a larger dataset of &gt; 32,000 twins from 16,169 families, who participated at least once: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2,436 MZM, 2,856 DZM,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2,742 MZF, 2,556 DZF, 5,602 (DOS) twin pairs </a:t>
            </a:r>
            <a:endParaRPr lang="nl-N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228600"/>
          <a:ext cx="8153401" cy="6504093"/>
        </p:xfrm>
        <a:graphic>
          <a:graphicData uri="http://schemas.openxmlformats.org/drawingml/2006/table">
            <a:tbl>
              <a:tblPr/>
              <a:tblGrid>
                <a:gridCol w="694175"/>
                <a:gridCol w="1175891"/>
                <a:gridCol w="1873220"/>
                <a:gridCol w="1725973"/>
                <a:gridCol w="1342071"/>
                <a:gridCol w="1342071"/>
              </a:tblGrid>
              <a:tr h="6519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Age</a:t>
                      </a:r>
                      <a:endParaRPr lang="nl-NL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Rater</a:t>
                      </a:r>
                      <a:endParaRPr lang="nl-NL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Factor Loading</a:t>
                      </a:r>
                      <a:endParaRPr lang="nl-NL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</a:rPr>
                        <a:t>Factor loading Residual </a:t>
                      </a:r>
                      <a:endParaRPr lang="nl-NL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latin typeface="+mn-lt"/>
                          <a:ea typeface="Times New Roman"/>
                        </a:rPr>
                        <a:t>rMZ</a:t>
                      </a:r>
                      <a:r>
                        <a:rPr lang="en-US" sz="2000" b="1" dirty="0" smtClean="0">
                          <a:latin typeface="+mn-lt"/>
                          <a:ea typeface="Times New Roman"/>
                        </a:rPr>
                        <a:t> (residual)</a:t>
                      </a:r>
                      <a:endParaRPr lang="nl-NL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latin typeface="+mn-lt"/>
                          <a:ea typeface="Times New Roman"/>
                        </a:rPr>
                        <a:t>rDZ</a:t>
                      </a:r>
                      <a:r>
                        <a:rPr lang="en-US" sz="2000" b="1" dirty="0" smtClean="0">
                          <a:latin typeface="+mn-lt"/>
                          <a:ea typeface="Times New Roman"/>
                        </a:rPr>
                        <a:t> (residual)</a:t>
                      </a:r>
                      <a:endParaRPr lang="nl-NL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193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3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Mother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n-lt"/>
                          <a:ea typeface="Times New Roman"/>
                        </a:rPr>
                        <a:t>1.2337</a:t>
                      </a:r>
                      <a:endParaRPr lang="nl-NL" sz="24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1.7753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0.6465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0.1539</a:t>
                      </a:r>
                      <a:endParaRPr lang="nl-NL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193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Father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n-lt"/>
                          <a:ea typeface="Times New Roman"/>
                        </a:rPr>
                        <a:t>1.2310</a:t>
                      </a:r>
                      <a:endParaRPr lang="nl-NL" sz="24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1.7186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0.6334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0.1807</a:t>
                      </a:r>
                      <a:endParaRPr lang="nl-NL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193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7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Mother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n-lt"/>
                          <a:ea typeface="Times New Roman"/>
                        </a:rPr>
                        <a:t>2.3359</a:t>
                      </a:r>
                      <a:endParaRPr lang="nl-NL" sz="24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1.8036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0.5994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0.3254</a:t>
                      </a:r>
                      <a:endParaRPr lang="nl-NL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193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Father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n-lt"/>
                          <a:ea typeface="Times New Roman"/>
                        </a:rPr>
                        <a:t>2.0936</a:t>
                      </a:r>
                      <a:endParaRPr lang="nl-NL" sz="24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1.7091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0.6365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0.3872</a:t>
                      </a:r>
                      <a:endParaRPr lang="nl-NL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193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10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Mother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n-lt"/>
                          <a:ea typeface="Times New Roman"/>
                        </a:rPr>
                        <a:t>2.5046</a:t>
                      </a:r>
                      <a:endParaRPr lang="nl-NL" sz="24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1.7403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0.5652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0.3108</a:t>
                      </a:r>
                      <a:endParaRPr lang="nl-NL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193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Father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n-lt"/>
                          <a:ea typeface="Times New Roman"/>
                        </a:rPr>
                        <a:t>2.2797</a:t>
                      </a:r>
                      <a:endParaRPr lang="nl-NL" sz="24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1.6928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0.6110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0.3767</a:t>
                      </a:r>
                      <a:endParaRPr lang="nl-NL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193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12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Mother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n-lt"/>
                          <a:ea typeface="Times New Roman"/>
                        </a:rPr>
                        <a:t>2.3230</a:t>
                      </a:r>
                      <a:endParaRPr lang="nl-NL" sz="24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474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1.7810</a:t>
                      </a:r>
                      <a:endParaRPr lang="nl-NL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0.6231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0.3063</a:t>
                      </a:r>
                      <a:endParaRPr lang="nl-NL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193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Father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n-lt"/>
                          <a:ea typeface="Times New Roman"/>
                        </a:rPr>
                        <a:t>2.1039</a:t>
                      </a:r>
                      <a:endParaRPr lang="nl-NL" sz="24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474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1.7563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0.6472</a:t>
                      </a:r>
                      <a:endParaRPr lang="nl-NL" sz="2000" b="1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0.4104</a:t>
                      </a:r>
                      <a:endParaRPr lang="nl-NL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0" descr="figuur1new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3400" y="914400"/>
            <a:ext cx="8001000" cy="5486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0" y="228600"/>
            <a:ext cx="7924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</a:rPr>
              <a:t>Factorial association model : 16 phenotypes (2 twins, 2 raters, 4 time points)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5612" y="6096000"/>
            <a:ext cx="85515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Parameters to be estimated: </a:t>
            </a:r>
            <a:r>
              <a:rPr lang="en-US" sz="2000" b="1" dirty="0" smtClean="0"/>
              <a:t>effect of SNP, </a:t>
            </a:r>
            <a:r>
              <a:rPr lang="en-US" sz="2000" dirty="0" smtClean="0"/>
              <a:t>effect of sex /age /rater, grand mean, </a:t>
            </a:r>
          </a:p>
          <a:p>
            <a:r>
              <a:rPr lang="en-US" sz="2000" dirty="0" smtClean="0"/>
              <a:t>twin correlations (for MZ and DZ twins)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16002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27432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λ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1" y="1524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SNP is 0,1,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7724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Exercise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229600" cy="495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1 Fit the Factorial association model for 1 SNP per run (consider one of the 5 SNPs).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2 Fit the Factorial association model for all 5 SNPs simultaneously.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1066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The factor model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305800" cy="40386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Use multivariate approaches to model all phenotypic data (all time points / all raters / all indicators) and do not force multivariate data into a single sum score.</a:t>
            </a: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accent1"/>
                </a:solidFill>
              </a:rPr>
              <a:t>Advantage:</a:t>
            </a:r>
            <a:r>
              <a:rPr lang="en-US" sz="2800" dirty="0" smtClean="0">
                <a:solidFill>
                  <a:schemeClr val="tx1"/>
                </a:solidFill>
              </a:rPr>
              <a:t> increase in power</a:t>
            </a: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accent1"/>
                </a:solidFill>
              </a:rPr>
              <a:t>Disadvantage: </a:t>
            </a:r>
            <a:r>
              <a:rPr lang="en-US" sz="2800" dirty="0" smtClean="0">
                <a:solidFill>
                  <a:schemeClr val="tx1"/>
                </a:solidFill>
              </a:rPr>
              <a:t>no standard GWAS software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Increase in statistical power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1430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Ferreira MA, Purcell SM.</a:t>
            </a:r>
            <a:r>
              <a:rPr lang="en-US" sz="2000" dirty="0" smtClean="0">
                <a:hlinkClick r:id="rId3" action="ppaction://hlinkfile"/>
              </a:rPr>
              <a:t> A multivariate test of association.</a:t>
            </a:r>
            <a:endParaRPr lang="en-US" sz="2000" dirty="0" smtClean="0"/>
          </a:p>
          <a:p>
            <a:r>
              <a:rPr lang="en-US" sz="2000" i="1" dirty="0" smtClean="0"/>
              <a:t>Bioinformatics.</a:t>
            </a:r>
            <a:r>
              <a:rPr lang="en-US" sz="2000" dirty="0" smtClean="0"/>
              <a:t> 2009, 1;25(1):132-3 (</a:t>
            </a:r>
            <a:r>
              <a:rPr lang="en-US" sz="2000" u="sng" dirty="0" err="1" smtClean="0"/>
              <a:t>intercorrelations</a:t>
            </a:r>
            <a:r>
              <a:rPr lang="en-US" sz="2000" u="sng" dirty="0" smtClean="0"/>
              <a:t> among phenotypes equal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dirty="0" smtClean="0"/>
              <a:t>Medland SE, Neale MC. </a:t>
            </a:r>
            <a:r>
              <a:rPr lang="en-US" sz="2000" dirty="0" smtClean="0">
                <a:hlinkClick r:id="rId4" action="ppaction://hlinkfile"/>
              </a:rPr>
              <a:t>An integrated </a:t>
            </a:r>
            <a:r>
              <a:rPr lang="en-US" sz="2000" dirty="0" err="1" smtClean="0">
                <a:hlinkClick r:id="rId4" action="ppaction://hlinkfile"/>
              </a:rPr>
              <a:t>phenomic</a:t>
            </a:r>
            <a:r>
              <a:rPr lang="en-US" sz="2000" dirty="0" smtClean="0">
                <a:hlinkClick r:id="rId4" action="ppaction://hlinkfile"/>
              </a:rPr>
              <a:t> approach to multivariate allelic association.</a:t>
            </a:r>
            <a:r>
              <a:rPr lang="en-US" sz="2000" dirty="0" smtClean="0"/>
              <a:t> </a:t>
            </a:r>
            <a:r>
              <a:rPr lang="en-US" sz="2000" i="1" dirty="0" err="1" smtClean="0"/>
              <a:t>Eur</a:t>
            </a:r>
            <a:r>
              <a:rPr lang="en-US" sz="2000" i="1" dirty="0" smtClean="0"/>
              <a:t> J Hum Genet</a:t>
            </a:r>
            <a:r>
              <a:rPr lang="en-US" sz="2000" dirty="0" smtClean="0"/>
              <a:t>. 2010  18(2):233-9 (</a:t>
            </a:r>
            <a:r>
              <a:rPr lang="en-US" sz="2000" u="sng" dirty="0" smtClean="0"/>
              <a:t>factor models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nl-NL" sz="2000" dirty="0" smtClean="0"/>
              <a:t>van der Sluis S, Verhage M, Posthuma D, Dolan CV. </a:t>
            </a:r>
            <a:r>
              <a:rPr lang="nl-NL" sz="2000" dirty="0" err="1" smtClean="0">
                <a:hlinkClick r:id="rId5" action="ppaction://hlinkfile"/>
              </a:rPr>
              <a:t>Phenotypic</a:t>
            </a:r>
            <a:r>
              <a:rPr lang="nl-NL" sz="2000" dirty="0" smtClean="0">
                <a:hlinkClick r:id="rId5" action="ppaction://hlinkfile"/>
              </a:rPr>
              <a:t> </a:t>
            </a:r>
            <a:r>
              <a:rPr lang="nl-NL" sz="2000" dirty="0" err="1" smtClean="0">
                <a:hlinkClick r:id="rId5" action="ppaction://hlinkfile"/>
              </a:rPr>
              <a:t>complexity</a:t>
            </a:r>
            <a:r>
              <a:rPr lang="nl-NL" sz="2000" dirty="0" smtClean="0">
                <a:hlinkClick r:id="rId5" action="ppaction://hlinkfile"/>
              </a:rPr>
              <a:t>, </a:t>
            </a:r>
            <a:r>
              <a:rPr lang="nl-NL" sz="2000" dirty="0" err="1" smtClean="0">
                <a:hlinkClick r:id="rId5" action="ppaction://hlinkfile"/>
              </a:rPr>
              <a:t>measurement</a:t>
            </a:r>
            <a:r>
              <a:rPr lang="nl-NL" sz="2000" dirty="0" smtClean="0">
                <a:hlinkClick r:id="rId5" action="ppaction://hlinkfile"/>
              </a:rPr>
              <a:t> bias, and </a:t>
            </a:r>
            <a:r>
              <a:rPr lang="nl-NL" sz="2000" dirty="0" err="1" smtClean="0">
                <a:hlinkClick r:id="rId5" action="ppaction://hlinkfile"/>
              </a:rPr>
              <a:t>poor</a:t>
            </a:r>
            <a:r>
              <a:rPr lang="nl-NL" sz="2000" dirty="0" smtClean="0">
                <a:hlinkClick r:id="rId5" action="ppaction://hlinkfile"/>
              </a:rPr>
              <a:t> </a:t>
            </a:r>
            <a:r>
              <a:rPr lang="nl-NL" sz="2000" dirty="0" err="1" smtClean="0">
                <a:hlinkClick r:id="rId5" action="ppaction://hlinkfile"/>
              </a:rPr>
              <a:t>phenotypic</a:t>
            </a:r>
            <a:r>
              <a:rPr lang="nl-NL" sz="2000" dirty="0" smtClean="0">
                <a:hlinkClick r:id="rId5" action="ppaction://hlinkfile"/>
              </a:rPr>
              <a:t> </a:t>
            </a:r>
            <a:r>
              <a:rPr lang="nl-NL" sz="2000" dirty="0" err="1" smtClean="0">
                <a:hlinkClick r:id="rId5" action="ppaction://hlinkfile"/>
              </a:rPr>
              <a:t>resolution</a:t>
            </a:r>
            <a:r>
              <a:rPr lang="nl-NL" sz="2000" dirty="0" smtClean="0">
                <a:hlinkClick r:id="rId5" action="ppaction://hlinkfile"/>
              </a:rPr>
              <a:t> </a:t>
            </a:r>
            <a:r>
              <a:rPr lang="nl-NL" sz="2000" dirty="0" err="1" smtClean="0">
                <a:hlinkClick r:id="rId5" action="ppaction://hlinkfile"/>
              </a:rPr>
              <a:t>contribute</a:t>
            </a:r>
            <a:r>
              <a:rPr lang="nl-NL" sz="2000" dirty="0" smtClean="0">
                <a:hlinkClick r:id="rId5" action="ppaction://hlinkfile"/>
              </a:rPr>
              <a:t> to the missing </a:t>
            </a:r>
            <a:r>
              <a:rPr lang="nl-NL" sz="2000" dirty="0" err="1" smtClean="0">
                <a:hlinkClick r:id="rId5" action="ppaction://hlinkfile"/>
              </a:rPr>
              <a:t>heritability</a:t>
            </a:r>
            <a:r>
              <a:rPr lang="nl-NL" sz="2000" dirty="0" smtClean="0">
                <a:hlinkClick r:id="rId5" action="ppaction://hlinkfile"/>
              </a:rPr>
              <a:t> </a:t>
            </a:r>
            <a:r>
              <a:rPr lang="nl-NL" sz="2000" dirty="0" err="1" smtClean="0">
                <a:hlinkClick r:id="rId5" action="ppaction://hlinkfile"/>
              </a:rPr>
              <a:t>problem</a:t>
            </a:r>
            <a:r>
              <a:rPr lang="nl-NL" sz="2000" dirty="0" smtClean="0">
                <a:hlinkClick r:id="rId5" action="ppaction://hlinkfile"/>
              </a:rPr>
              <a:t> in </a:t>
            </a:r>
            <a:r>
              <a:rPr lang="nl-NL" sz="2000" dirty="0" err="1" smtClean="0">
                <a:hlinkClick r:id="rId5" action="ppaction://hlinkfile"/>
              </a:rPr>
              <a:t>genetic</a:t>
            </a:r>
            <a:r>
              <a:rPr lang="nl-NL" sz="2000" dirty="0" smtClean="0">
                <a:hlinkClick r:id="rId5" action="ppaction://hlinkfile"/>
              </a:rPr>
              <a:t> </a:t>
            </a:r>
            <a:r>
              <a:rPr lang="nl-NL" sz="2000" dirty="0" err="1" smtClean="0">
                <a:hlinkClick r:id="rId5" action="ppaction://hlinkfile"/>
              </a:rPr>
              <a:t>association</a:t>
            </a:r>
            <a:r>
              <a:rPr lang="nl-NL" sz="2000" dirty="0" smtClean="0">
                <a:hlinkClick r:id="rId5" action="ppaction://hlinkfile"/>
              </a:rPr>
              <a:t> studies.</a:t>
            </a:r>
            <a:r>
              <a:rPr lang="nl-NL" sz="2000" dirty="0" smtClean="0"/>
              <a:t> </a:t>
            </a:r>
            <a:r>
              <a:rPr lang="nl-NL" sz="2000" dirty="0" err="1" smtClean="0"/>
              <a:t>PLoS</a:t>
            </a:r>
            <a:r>
              <a:rPr lang="nl-NL" sz="2000" dirty="0" smtClean="0"/>
              <a:t> </a:t>
            </a:r>
            <a:r>
              <a:rPr lang="nl-NL" sz="2000" dirty="0" err="1" smtClean="0"/>
              <a:t>One</a:t>
            </a:r>
            <a:r>
              <a:rPr lang="nl-NL" sz="2000" dirty="0" smtClean="0"/>
              <a:t>. 2010 ;5(11):e13929 (</a:t>
            </a:r>
            <a:r>
              <a:rPr lang="nl-NL" sz="2000" u="sng" dirty="0" err="1" smtClean="0"/>
              <a:t>measurement</a:t>
            </a:r>
            <a:r>
              <a:rPr lang="nl-NL" sz="2000" u="sng" dirty="0" smtClean="0"/>
              <a:t> </a:t>
            </a:r>
            <a:r>
              <a:rPr lang="nl-NL" sz="2000" u="sng" dirty="0" err="1" smtClean="0"/>
              <a:t>invariance</a:t>
            </a:r>
            <a:r>
              <a:rPr lang="nl-NL" sz="2000" dirty="0" smtClean="0"/>
              <a:t>)</a:t>
            </a:r>
          </a:p>
          <a:p>
            <a:endParaRPr lang="nl-NL" sz="2000" dirty="0" smtClean="0"/>
          </a:p>
          <a:p>
            <a:r>
              <a:rPr lang="nl-NL" sz="2000" dirty="0" smtClean="0"/>
              <a:t>Minica CC, Boomsma DI, van der Sluis S, Dolan CV. </a:t>
            </a:r>
            <a:r>
              <a:rPr lang="nl-NL" sz="2000" dirty="0" err="1" smtClean="0">
                <a:hlinkClick r:id="rId6" action="ppaction://hlinkfile"/>
              </a:rPr>
              <a:t>Genetic</a:t>
            </a:r>
            <a:r>
              <a:rPr lang="nl-NL" sz="2000" dirty="0" smtClean="0">
                <a:hlinkClick r:id="rId6" action="ppaction://hlinkfile"/>
              </a:rPr>
              <a:t> </a:t>
            </a:r>
            <a:r>
              <a:rPr lang="nl-NL" sz="2000" dirty="0" err="1" smtClean="0">
                <a:hlinkClick r:id="rId6" action="ppaction://hlinkfile"/>
              </a:rPr>
              <a:t>association</a:t>
            </a:r>
            <a:r>
              <a:rPr lang="nl-NL" sz="2000" dirty="0" smtClean="0">
                <a:hlinkClick r:id="rId6" action="ppaction://hlinkfile"/>
              </a:rPr>
              <a:t> in </a:t>
            </a:r>
            <a:r>
              <a:rPr lang="nl-NL" sz="2000" dirty="0" err="1" smtClean="0">
                <a:hlinkClick r:id="rId6" action="ppaction://hlinkfile"/>
              </a:rPr>
              <a:t>multivariate</a:t>
            </a:r>
            <a:r>
              <a:rPr lang="nl-NL" sz="2000" dirty="0" smtClean="0">
                <a:hlinkClick r:id="rId6" action="ppaction://hlinkfile"/>
              </a:rPr>
              <a:t> </a:t>
            </a:r>
            <a:r>
              <a:rPr lang="nl-NL" sz="2000" dirty="0" err="1" smtClean="0">
                <a:hlinkClick r:id="rId6" action="ppaction://hlinkfile"/>
              </a:rPr>
              <a:t>phenotypic</a:t>
            </a:r>
            <a:r>
              <a:rPr lang="nl-NL" sz="2000" dirty="0" smtClean="0">
                <a:hlinkClick r:id="rId6" action="ppaction://hlinkfile"/>
              </a:rPr>
              <a:t> data: power in </a:t>
            </a:r>
            <a:r>
              <a:rPr lang="nl-NL" sz="2000" dirty="0" err="1" smtClean="0">
                <a:hlinkClick r:id="rId6" action="ppaction://hlinkfile"/>
              </a:rPr>
              <a:t>five</a:t>
            </a:r>
            <a:r>
              <a:rPr lang="nl-NL" sz="2000" dirty="0" smtClean="0">
                <a:hlinkClick r:id="rId6" action="ppaction://hlinkfile"/>
              </a:rPr>
              <a:t> models.</a:t>
            </a:r>
            <a:r>
              <a:rPr lang="nl-NL" sz="2000" dirty="0" smtClean="0"/>
              <a:t> </a:t>
            </a:r>
            <a:r>
              <a:rPr lang="nl-NL" sz="2000" dirty="0" err="1" smtClean="0"/>
              <a:t>Twin</a:t>
            </a:r>
            <a:r>
              <a:rPr lang="nl-NL" sz="2000" dirty="0" smtClean="0"/>
              <a:t> </a:t>
            </a:r>
            <a:r>
              <a:rPr lang="nl-NL" sz="2000" dirty="0" err="1" smtClean="0"/>
              <a:t>Res</a:t>
            </a:r>
            <a:r>
              <a:rPr lang="nl-NL" sz="2000" dirty="0" smtClean="0"/>
              <a:t> Hum Genet. 2010, 13(6):525-43 (</a:t>
            </a:r>
            <a:r>
              <a:rPr lang="nl-NL" sz="2000" u="sng" dirty="0" err="1" smtClean="0"/>
              <a:t>also</a:t>
            </a:r>
            <a:r>
              <a:rPr lang="nl-NL" sz="2000" u="sng" dirty="0" smtClean="0"/>
              <a:t> </a:t>
            </a:r>
            <a:r>
              <a:rPr lang="nl-NL" sz="2000" u="sng" dirty="0" err="1" smtClean="0"/>
              <a:t>includes</a:t>
            </a:r>
            <a:r>
              <a:rPr lang="nl-NL" sz="2000" u="sng" dirty="0" smtClean="0"/>
              <a:t> </a:t>
            </a:r>
            <a:r>
              <a:rPr lang="nl-NL" sz="2000" u="sng" dirty="0" err="1" smtClean="0"/>
              <a:t>longitudinal</a:t>
            </a:r>
            <a:r>
              <a:rPr lang="nl-NL" sz="2000" u="sng" dirty="0" smtClean="0"/>
              <a:t> simplex models</a:t>
            </a:r>
            <a:r>
              <a:rPr lang="nl-NL" sz="2000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981075"/>
            <a:ext cx="8610600" cy="51149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Simple biometrical system: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One SNP with two alleles (</a:t>
            </a:r>
            <a:r>
              <a:rPr lang="en-US" sz="2800" dirty="0" err="1" smtClean="0"/>
              <a:t>di</a:t>
            </a:r>
            <a:r>
              <a:rPr lang="en-US" sz="2800" dirty="0" smtClean="0"/>
              <a:t>-allelic):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   A and a; with frequencies p and q; (</a:t>
            </a:r>
            <a:r>
              <a:rPr lang="en-US" sz="2800" dirty="0" err="1" smtClean="0"/>
              <a:t>p+q</a:t>
            </a:r>
            <a:r>
              <a:rPr lang="en-US" sz="2800" dirty="0" smtClean="0"/>
              <a:t> = 1).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Three genotypes: AA, Aa, </a:t>
            </a:r>
            <a:r>
              <a:rPr lang="en-US" sz="2800" dirty="0" err="1" smtClean="0"/>
              <a:t>aa</a:t>
            </a:r>
            <a:r>
              <a:rPr lang="en-US" sz="2800" dirty="0" smtClean="0"/>
              <a:t>; </a:t>
            </a:r>
          </a:p>
          <a:p>
            <a:pPr>
              <a:buNone/>
            </a:pPr>
            <a:r>
              <a:rPr lang="en-US" sz="2800" dirty="0" smtClean="0"/>
              <a:t>  with frequencies p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, 2pq and q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; (p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+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2pq + q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= 1).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AA, Aa and </a:t>
            </a:r>
            <a:r>
              <a:rPr lang="en-US" sz="2800" dirty="0" err="1" smtClean="0"/>
              <a:t>aa</a:t>
            </a:r>
            <a:r>
              <a:rPr lang="en-US" sz="2800" dirty="0" smtClean="0"/>
              <a:t> are coded as 0, 1, 2 (N of copies of e.g. a) </a:t>
            </a:r>
            <a:endParaRPr lang="nl-N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67744" y="1052736"/>
            <a:ext cx="432048" cy="50405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Straight Arrow Connector 5"/>
          <p:cNvCxnSpPr>
            <a:stCxn id="4" idx="6"/>
            <a:endCxn id="15" idx="2"/>
          </p:cNvCxnSpPr>
          <p:nvPr/>
        </p:nvCxnSpPr>
        <p:spPr>
          <a:xfrm>
            <a:off x="2699792" y="1304764"/>
            <a:ext cx="12241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923928" y="1052736"/>
            <a:ext cx="432048" cy="50405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l 17"/>
          <p:cNvSpPr/>
          <p:nvPr/>
        </p:nvSpPr>
        <p:spPr>
          <a:xfrm>
            <a:off x="7236296" y="1052736"/>
            <a:ext cx="432048" cy="50405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l 21"/>
          <p:cNvSpPr/>
          <p:nvPr/>
        </p:nvSpPr>
        <p:spPr>
          <a:xfrm>
            <a:off x="5508104" y="1052736"/>
            <a:ext cx="432048" cy="50405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3" name="Straight Arrow Connector 22"/>
          <p:cNvCxnSpPr>
            <a:stCxn id="15" idx="6"/>
            <a:endCxn id="22" idx="2"/>
          </p:cNvCxnSpPr>
          <p:nvPr/>
        </p:nvCxnSpPr>
        <p:spPr>
          <a:xfrm>
            <a:off x="4355976" y="1304764"/>
            <a:ext cx="11521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2" idx="6"/>
            <a:endCxn id="18" idx="2"/>
          </p:cNvCxnSpPr>
          <p:nvPr/>
        </p:nvCxnSpPr>
        <p:spPr>
          <a:xfrm>
            <a:off x="5940152" y="1304764"/>
            <a:ext cx="12961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" idx="4"/>
          </p:cNvCxnSpPr>
          <p:nvPr/>
        </p:nvCxnSpPr>
        <p:spPr>
          <a:xfrm rot="5400000">
            <a:off x="2087724" y="1952836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3744702" y="1952042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5328878" y="1952042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7057070" y="1952042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2267744" y="234888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3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44" name="Oval 43"/>
          <p:cNvSpPr/>
          <p:nvPr/>
        </p:nvSpPr>
        <p:spPr>
          <a:xfrm>
            <a:off x="3923928" y="2348880"/>
            <a:ext cx="432048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7</a:t>
            </a:r>
            <a:endParaRPr lang="nl-NL" sz="1600" dirty="0"/>
          </a:p>
        </p:txBody>
      </p:sp>
      <p:sp>
        <p:nvSpPr>
          <p:cNvPr id="45" name="Oval 44"/>
          <p:cNvSpPr/>
          <p:nvPr/>
        </p:nvSpPr>
        <p:spPr>
          <a:xfrm>
            <a:off x="5436096" y="2348880"/>
            <a:ext cx="576064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1600" dirty="0" smtClean="0"/>
              <a:t>10</a:t>
            </a:r>
            <a:endParaRPr lang="nl-NL" sz="1600" dirty="0"/>
          </a:p>
        </p:txBody>
      </p:sp>
      <p:sp>
        <p:nvSpPr>
          <p:cNvPr id="46" name="Oval 45"/>
          <p:cNvSpPr/>
          <p:nvPr/>
        </p:nvSpPr>
        <p:spPr>
          <a:xfrm>
            <a:off x="7164288" y="2348880"/>
            <a:ext cx="576064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12</a:t>
            </a:r>
            <a:endParaRPr lang="nl-NL" sz="1600" dirty="0"/>
          </a:p>
        </p:txBody>
      </p:sp>
      <p:cxnSp>
        <p:nvCxnSpPr>
          <p:cNvPr id="48" name="Straight Arrow Connector 47"/>
          <p:cNvCxnSpPr>
            <a:stCxn id="43" idx="4"/>
            <a:endCxn id="60" idx="0"/>
          </p:cNvCxnSpPr>
          <p:nvPr/>
        </p:nvCxnSpPr>
        <p:spPr>
          <a:xfrm rot="5400000">
            <a:off x="1907704" y="2996952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3" idx="4"/>
            <a:endCxn id="62" idx="0"/>
          </p:cNvCxnSpPr>
          <p:nvPr/>
        </p:nvCxnSpPr>
        <p:spPr>
          <a:xfrm rot="16200000" flipH="1">
            <a:off x="2339752" y="2996952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3563888" y="2996952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65" idx="0"/>
          </p:cNvCxnSpPr>
          <p:nvPr/>
        </p:nvCxnSpPr>
        <p:spPr>
          <a:xfrm rot="16200000" flipH="1">
            <a:off x="3959932" y="3032956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5148064" y="2996952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6200000" flipH="1">
            <a:off x="5580112" y="2996952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6876256" y="2996952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 flipH="1">
            <a:off x="7308304" y="2996952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1835696" y="3573016"/>
            <a:ext cx="432048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/>
              <a:t>M</a:t>
            </a:r>
            <a:r>
              <a:rPr lang="nl-NL" sz="1400" dirty="0" smtClean="0"/>
              <a:t>o</a:t>
            </a:r>
            <a:endParaRPr lang="nl-NL" sz="1400" dirty="0"/>
          </a:p>
        </p:txBody>
      </p:sp>
      <p:sp>
        <p:nvSpPr>
          <p:cNvPr id="62" name="Rectangle 61"/>
          <p:cNvSpPr/>
          <p:nvPr/>
        </p:nvSpPr>
        <p:spPr>
          <a:xfrm>
            <a:off x="2699792" y="3573016"/>
            <a:ext cx="432048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Fa</a:t>
            </a:r>
            <a:endParaRPr lang="nl-NL" sz="1400" dirty="0"/>
          </a:p>
        </p:txBody>
      </p:sp>
      <p:sp>
        <p:nvSpPr>
          <p:cNvPr id="64" name="Rectangle 63"/>
          <p:cNvSpPr/>
          <p:nvPr/>
        </p:nvSpPr>
        <p:spPr>
          <a:xfrm>
            <a:off x="3491880" y="3573016"/>
            <a:ext cx="432048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Mo</a:t>
            </a:r>
            <a:endParaRPr lang="nl-NL" sz="1400" dirty="0"/>
          </a:p>
        </p:txBody>
      </p:sp>
      <p:sp>
        <p:nvSpPr>
          <p:cNvPr id="65" name="Rectangle 64"/>
          <p:cNvSpPr/>
          <p:nvPr/>
        </p:nvSpPr>
        <p:spPr>
          <a:xfrm>
            <a:off x="4283968" y="3573016"/>
            <a:ext cx="432048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Fa</a:t>
            </a:r>
            <a:endParaRPr lang="nl-NL" sz="1400" dirty="0"/>
          </a:p>
        </p:txBody>
      </p:sp>
      <p:sp>
        <p:nvSpPr>
          <p:cNvPr id="66" name="Rectangle 65"/>
          <p:cNvSpPr/>
          <p:nvPr/>
        </p:nvSpPr>
        <p:spPr>
          <a:xfrm>
            <a:off x="5076056" y="3573016"/>
            <a:ext cx="432048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Mo</a:t>
            </a:r>
            <a:endParaRPr lang="nl-NL" sz="1400" dirty="0"/>
          </a:p>
        </p:txBody>
      </p:sp>
      <p:sp>
        <p:nvSpPr>
          <p:cNvPr id="67" name="Rectangle 66"/>
          <p:cNvSpPr/>
          <p:nvPr/>
        </p:nvSpPr>
        <p:spPr>
          <a:xfrm>
            <a:off x="5940152" y="3573016"/>
            <a:ext cx="432048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Fa</a:t>
            </a:r>
            <a:endParaRPr lang="nl-NL" sz="1400" dirty="0"/>
          </a:p>
        </p:txBody>
      </p:sp>
      <p:sp>
        <p:nvSpPr>
          <p:cNvPr id="68" name="Rectangle 67"/>
          <p:cNvSpPr/>
          <p:nvPr/>
        </p:nvSpPr>
        <p:spPr>
          <a:xfrm>
            <a:off x="6804248" y="3573016"/>
            <a:ext cx="432048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Mo</a:t>
            </a:r>
            <a:endParaRPr lang="nl-NL" sz="1400" dirty="0"/>
          </a:p>
        </p:txBody>
      </p:sp>
      <p:sp>
        <p:nvSpPr>
          <p:cNvPr id="69" name="Rectangle 68"/>
          <p:cNvSpPr/>
          <p:nvPr/>
        </p:nvSpPr>
        <p:spPr>
          <a:xfrm>
            <a:off x="7668344" y="3573016"/>
            <a:ext cx="432048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Fa</a:t>
            </a:r>
            <a:endParaRPr lang="nl-NL" sz="1400" dirty="0"/>
          </a:p>
        </p:txBody>
      </p:sp>
      <p:sp>
        <p:nvSpPr>
          <p:cNvPr id="81" name="Oval 80"/>
          <p:cNvSpPr/>
          <p:nvPr/>
        </p:nvSpPr>
        <p:spPr>
          <a:xfrm>
            <a:off x="2555776" y="476672"/>
            <a:ext cx="288032" cy="28803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</a:t>
            </a:r>
            <a:endParaRPr lang="nl-NL" dirty="0"/>
          </a:p>
        </p:txBody>
      </p:sp>
      <p:cxnSp>
        <p:nvCxnSpPr>
          <p:cNvPr id="85" name="Straight Arrow Connector 84"/>
          <p:cNvCxnSpPr>
            <a:stCxn id="81" idx="4"/>
            <a:endCxn id="4" idx="0"/>
          </p:cNvCxnSpPr>
          <p:nvPr/>
        </p:nvCxnSpPr>
        <p:spPr>
          <a:xfrm rot="5400000">
            <a:off x="2447764" y="800708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4211960" y="476672"/>
            <a:ext cx="288032" cy="28803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</a:t>
            </a:r>
            <a:endParaRPr lang="nl-NL" dirty="0"/>
          </a:p>
        </p:txBody>
      </p:sp>
      <p:cxnSp>
        <p:nvCxnSpPr>
          <p:cNvPr id="88" name="Straight Arrow Connector 87"/>
          <p:cNvCxnSpPr>
            <a:stCxn id="87" idx="4"/>
          </p:cNvCxnSpPr>
          <p:nvPr/>
        </p:nvCxnSpPr>
        <p:spPr>
          <a:xfrm rot="5400000">
            <a:off x="4103948" y="800708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5796136" y="476672"/>
            <a:ext cx="288032" cy="28803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</a:t>
            </a:r>
            <a:endParaRPr lang="nl-NL" dirty="0"/>
          </a:p>
        </p:txBody>
      </p:sp>
      <p:cxnSp>
        <p:nvCxnSpPr>
          <p:cNvPr id="90" name="Straight Arrow Connector 89"/>
          <p:cNvCxnSpPr>
            <a:stCxn id="89" idx="4"/>
          </p:cNvCxnSpPr>
          <p:nvPr/>
        </p:nvCxnSpPr>
        <p:spPr>
          <a:xfrm rot="5400000">
            <a:off x="5688124" y="800708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7524328" y="476672"/>
            <a:ext cx="288032" cy="28803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</a:t>
            </a:r>
            <a:endParaRPr lang="nl-NL" dirty="0"/>
          </a:p>
        </p:txBody>
      </p:sp>
      <p:cxnSp>
        <p:nvCxnSpPr>
          <p:cNvPr id="92" name="Straight Arrow Connector 91"/>
          <p:cNvCxnSpPr>
            <a:stCxn id="91" idx="4"/>
          </p:cNvCxnSpPr>
          <p:nvPr/>
        </p:nvCxnSpPr>
        <p:spPr>
          <a:xfrm rot="5400000">
            <a:off x="7416316" y="800708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Curved Connector 93"/>
          <p:cNvCxnSpPr>
            <a:stCxn id="91" idx="6"/>
            <a:endCxn id="91" idx="0"/>
          </p:cNvCxnSpPr>
          <p:nvPr/>
        </p:nvCxnSpPr>
        <p:spPr>
          <a:xfrm flipH="1" flipV="1">
            <a:off x="7668344" y="476672"/>
            <a:ext cx="144016" cy="144016"/>
          </a:xfrm>
          <a:prstGeom prst="curvedConnector4">
            <a:avLst>
              <a:gd name="adj1" fmla="val -158732"/>
              <a:gd name="adj2" fmla="val 258732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Curved Connector 93"/>
          <p:cNvCxnSpPr/>
          <p:nvPr/>
        </p:nvCxnSpPr>
        <p:spPr>
          <a:xfrm flipH="1" flipV="1">
            <a:off x="5940152" y="476672"/>
            <a:ext cx="144016" cy="144016"/>
          </a:xfrm>
          <a:prstGeom prst="curvedConnector4">
            <a:avLst>
              <a:gd name="adj1" fmla="val -158732"/>
              <a:gd name="adj2" fmla="val 258732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9" name="Curved Connector 93"/>
          <p:cNvCxnSpPr/>
          <p:nvPr/>
        </p:nvCxnSpPr>
        <p:spPr>
          <a:xfrm flipH="1" flipV="1">
            <a:off x="4355976" y="476672"/>
            <a:ext cx="144016" cy="144016"/>
          </a:xfrm>
          <a:prstGeom prst="curvedConnector4">
            <a:avLst>
              <a:gd name="adj1" fmla="val -158732"/>
              <a:gd name="adj2" fmla="val 258732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0" name="Curved Connector 93"/>
          <p:cNvCxnSpPr/>
          <p:nvPr/>
        </p:nvCxnSpPr>
        <p:spPr>
          <a:xfrm flipH="1" flipV="1">
            <a:off x="2699792" y="476672"/>
            <a:ext cx="144016" cy="144016"/>
          </a:xfrm>
          <a:prstGeom prst="curvedConnector4">
            <a:avLst>
              <a:gd name="adj1" fmla="val -158732"/>
              <a:gd name="adj2" fmla="val 258732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1763688" y="6237311"/>
            <a:ext cx="216024" cy="2880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57" name="Straight Arrow Connector 256"/>
          <p:cNvCxnSpPr>
            <a:stCxn id="255" idx="0"/>
            <a:endCxn id="60" idx="2"/>
          </p:cNvCxnSpPr>
          <p:nvPr/>
        </p:nvCxnSpPr>
        <p:spPr>
          <a:xfrm rot="5400000" flipH="1" flipV="1">
            <a:off x="809583" y="4995174"/>
            <a:ext cx="2304255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/>
          <p:cNvCxnSpPr>
            <a:stCxn id="255" idx="0"/>
            <a:endCxn id="64" idx="2"/>
          </p:cNvCxnSpPr>
          <p:nvPr/>
        </p:nvCxnSpPr>
        <p:spPr>
          <a:xfrm rot="5400000" flipH="1" flipV="1">
            <a:off x="1637675" y="4167082"/>
            <a:ext cx="2304255" cy="18362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Arrow Connector 264"/>
          <p:cNvCxnSpPr>
            <a:stCxn id="255" idx="0"/>
            <a:endCxn id="66" idx="2"/>
          </p:cNvCxnSpPr>
          <p:nvPr/>
        </p:nvCxnSpPr>
        <p:spPr>
          <a:xfrm rot="5400000" flipH="1" flipV="1">
            <a:off x="2429763" y="3374994"/>
            <a:ext cx="2304255" cy="3420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Arrow Connector 267"/>
          <p:cNvCxnSpPr>
            <a:stCxn id="255" idx="0"/>
            <a:endCxn id="68" idx="2"/>
          </p:cNvCxnSpPr>
          <p:nvPr/>
        </p:nvCxnSpPr>
        <p:spPr>
          <a:xfrm rot="5400000" flipH="1" flipV="1">
            <a:off x="3293859" y="2510898"/>
            <a:ext cx="2304255" cy="51485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Oval 277"/>
          <p:cNvSpPr/>
          <p:nvPr/>
        </p:nvSpPr>
        <p:spPr>
          <a:xfrm>
            <a:off x="3347864" y="6237311"/>
            <a:ext cx="216024" cy="2880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80" name="Straight Arrow Connector 279"/>
          <p:cNvCxnSpPr>
            <a:stCxn id="278" idx="0"/>
            <a:endCxn id="64" idx="2"/>
          </p:cNvCxnSpPr>
          <p:nvPr/>
        </p:nvCxnSpPr>
        <p:spPr>
          <a:xfrm rot="5400000" flipH="1" flipV="1">
            <a:off x="2429763" y="4959170"/>
            <a:ext cx="2304255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Arrow Connector 282"/>
          <p:cNvCxnSpPr>
            <a:stCxn id="278" idx="0"/>
            <a:endCxn id="66" idx="2"/>
          </p:cNvCxnSpPr>
          <p:nvPr/>
        </p:nvCxnSpPr>
        <p:spPr>
          <a:xfrm rot="5400000" flipH="1" flipV="1">
            <a:off x="3221851" y="4167082"/>
            <a:ext cx="2304255" cy="18362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Arrow Connector 285"/>
          <p:cNvCxnSpPr>
            <a:stCxn id="278" idx="0"/>
            <a:endCxn id="68" idx="2"/>
          </p:cNvCxnSpPr>
          <p:nvPr/>
        </p:nvCxnSpPr>
        <p:spPr>
          <a:xfrm rot="5400000" flipH="1" flipV="1">
            <a:off x="4085947" y="3302986"/>
            <a:ext cx="2304255" cy="3564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Oval 288"/>
          <p:cNvSpPr/>
          <p:nvPr/>
        </p:nvSpPr>
        <p:spPr>
          <a:xfrm>
            <a:off x="5004048" y="6237311"/>
            <a:ext cx="216024" cy="2880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90" name="Straight Arrow Connector 289"/>
          <p:cNvCxnSpPr>
            <a:stCxn id="289" idx="0"/>
            <a:endCxn id="66" idx="2"/>
          </p:cNvCxnSpPr>
          <p:nvPr/>
        </p:nvCxnSpPr>
        <p:spPr>
          <a:xfrm rot="5400000" flipH="1" flipV="1">
            <a:off x="4049943" y="4995174"/>
            <a:ext cx="2304255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Arrow Connector 292"/>
          <p:cNvCxnSpPr>
            <a:stCxn id="289" idx="0"/>
            <a:endCxn id="68" idx="2"/>
          </p:cNvCxnSpPr>
          <p:nvPr/>
        </p:nvCxnSpPr>
        <p:spPr>
          <a:xfrm rot="5400000" flipH="1" flipV="1">
            <a:off x="4914039" y="4131078"/>
            <a:ext cx="2304255" cy="1908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6732240" y="6237311"/>
            <a:ext cx="216024" cy="2880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98" name="Straight Arrow Connector 297"/>
          <p:cNvCxnSpPr>
            <a:stCxn id="296" idx="0"/>
            <a:endCxn id="68" idx="2"/>
          </p:cNvCxnSpPr>
          <p:nvPr/>
        </p:nvCxnSpPr>
        <p:spPr>
          <a:xfrm rot="5400000" flipH="1" flipV="1">
            <a:off x="5778135" y="4995174"/>
            <a:ext cx="2304255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Oval 300"/>
          <p:cNvSpPr/>
          <p:nvPr/>
        </p:nvSpPr>
        <p:spPr>
          <a:xfrm>
            <a:off x="1547664" y="6237311"/>
            <a:ext cx="216024" cy="28803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02" name="Straight Arrow Connector 301"/>
          <p:cNvCxnSpPr>
            <a:stCxn id="301" idx="0"/>
            <a:endCxn id="60" idx="2"/>
          </p:cNvCxnSpPr>
          <p:nvPr/>
        </p:nvCxnSpPr>
        <p:spPr>
          <a:xfrm rot="5400000" flipH="1" flipV="1">
            <a:off x="701571" y="4887162"/>
            <a:ext cx="2304255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3" name="Straight Arrow Connector 302"/>
          <p:cNvCxnSpPr>
            <a:stCxn id="301" idx="0"/>
            <a:endCxn id="64" idx="2"/>
          </p:cNvCxnSpPr>
          <p:nvPr/>
        </p:nvCxnSpPr>
        <p:spPr>
          <a:xfrm rot="5400000" flipH="1" flipV="1">
            <a:off x="1529663" y="4059070"/>
            <a:ext cx="2304255" cy="20522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4" name="Straight Arrow Connector 303"/>
          <p:cNvCxnSpPr>
            <a:endCxn id="66" idx="2"/>
          </p:cNvCxnSpPr>
          <p:nvPr/>
        </p:nvCxnSpPr>
        <p:spPr>
          <a:xfrm flipV="1">
            <a:off x="2051720" y="3933056"/>
            <a:ext cx="3240360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5" name="Straight Arrow Connector 304"/>
          <p:cNvCxnSpPr>
            <a:stCxn id="301" idx="0"/>
            <a:endCxn id="68" idx="2"/>
          </p:cNvCxnSpPr>
          <p:nvPr/>
        </p:nvCxnSpPr>
        <p:spPr>
          <a:xfrm rot="5400000" flipH="1" flipV="1">
            <a:off x="3185847" y="2402886"/>
            <a:ext cx="2304255" cy="5364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6" name="Oval 305"/>
          <p:cNvSpPr/>
          <p:nvPr/>
        </p:nvSpPr>
        <p:spPr>
          <a:xfrm>
            <a:off x="3131840" y="6237311"/>
            <a:ext cx="216024" cy="28803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07" name="Straight Arrow Connector 306"/>
          <p:cNvCxnSpPr>
            <a:stCxn id="306" idx="0"/>
            <a:endCxn id="64" idx="2"/>
          </p:cNvCxnSpPr>
          <p:nvPr/>
        </p:nvCxnSpPr>
        <p:spPr>
          <a:xfrm rot="5400000" flipH="1" flipV="1">
            <a:off x="2321751" y="4851158"/>
            <a:ext cx="2304255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>
            <a:endCxn id="66" idx="2"/>
          </p:cNvCxnSpPr>
          <p:nvPr/>
        </p:nvCxnSpPr>
        <p:spPr>
          <a:xfrm rot="5400000" flipH="1" flipV="1">
            <a:off x="3383868" y="4185084"/>
            <a:ext cx="216024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9" name="Straight Arrow Connector 308"/>
          <p:cNvCxnSpPr>
            <a:stCxn id="306" idx="0"/>
            <a:endCxn id="68" idx="2"/>
          </p:cNvCxnSpPr>
          <p:nvPr/>
        </p:nvCxnSpPr>
        <p:spPr>
          <a:xfrm rot="5400000" flipH="1" flipV="1">
            <a:off x="3977935" y="3194974"/>
            <a:ext cx="2304255" cy="37804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10" name="Oval 309"/>
          <p:cNvSpPr/>
          <p:nvPr/>
        </p:nvSpPr>
        <p:spPr>
          <a:xfrm>
            <a:off x="4788024" y="6237311"/>
            <a:ext cx="216024" cy="28803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11" name="Straight Arrow Connector 310"/>
          <p:cNvCxnSpPr>
            <a:stCxn id="310" idx="0"/>
            <a:endCxn id="66" idx="2"/>
          </p:cNvCxnSpPr>
          <p:nvPr/>
        </p:nvCxnSpPr>
        <p:spPr>
          <a:xfrm rot="5400000" flipH="1" flipV="1">
            <a:off x="3941931" y="4887162"/>
            <a:ext cx="2304255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2" name="Straight Arrow Connector 311"/>
          <p:cNvCxnSpPr>
            <a:stCxn id="310" idx="0"/>
            <a:endCxn id="68" idx="2"/>
          </p:cNvCxnSpPr>
          <p:nvPr/>
        </p:nvCxnSpPr>
        <p:spPr>
          <a:xfrm rot="5400000" flipH="1" flipV="1">
            <a:off x="4806027" y="4023066"/>
            <a:ext cx="2304255" cy="2124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13" name="Oval 312"/>
          <p:cNvSpPr/>
          <p:nvPr/>
        </p:nvSpPr>
        <p:spPr>
          <a:xfrm>
            <a:off x="6516216" y="6237311"/>
            <a:ext cx="216024" cy="28803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14" name="Straight Arrow Connector 313"/>
          <p:cNvCxnSpPr>
            <a:stCxn id="313" idx="0"/>
            <a:endCxn id="68" idx="2"/>
          </p:cNvCxnSpPr>
          <p:nvPr/>
        </p:nvCxnSpPr>
        <p:spPr>
          <a:xfrm rot="5400000" flipH="1" flipV="1">
            <a:off x="5670123" y="4887162"/>
            <a:ext cx="2304255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41" name="Oval 340"/>
          <p:cNvSpPr/>
          <p:nvPr/>
        </p:nvSpPr>
        <p:spPr>
          <a:xfrm>
            <a:off x="1979712" y="6237312"/>
            <a:ext cx="216024" cy="28803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42" name="Straight Arrow Connector 341"/>
          <p:cNvCxnSpPr>
            <a:stCxn id="341" idx="0"/>
            <a:endCxn id="60" idx="2"/>
          </p:cNvCxnSpPr>
          <p:nvPr/>
        </p:nvCxnSpPr>
        <p:spPr>
          <a:xfrm rot="16200000" flipV="1">
            <a:off x="917594" y="5067182"/>
            <a:ext cx="230425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3" name="Straight Arrow Connector 342"/>
          <p:cNvCxnSpPr>
            <a:stCxn id="341" idx="0"/>
            <a:endCxn id="64" idx="2"/>
          </p:cNvCxnSpPr>
          <p:nvPr/>
        </p:nvCxnSpPr>
        <p:spPr>
          <a:xfrm rot="5400000" flipH="1" flipV="1">
            <a:off x="1745686" y="4275094"/>
            <a:ext cx="2304256" cy="1620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4" name="Straight Arrow Connector 343"/>
          <p:cNvCxnSpPr>
            <a:stCxn id="341" idx="0"/>
            <a:endCxn id="66" idx="2"/>
          </p:cNvCxnSpPr>
          <p:nvPr/>
        </p:nvCxnSpPr>
        <p:spPr>
          <a:xfrm rot="5400000" flipH="1" flipV="1">
            <a:off x="2537774" y="3483006"/>
            <a:ext cx="2304256" cy="3204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5" name="Straight Arrow Connector 344"/>
          <p:cNvCxnSpPr>
            <a:stCxn id="341" idx="0"/>
            <a:endCxn id="68" idx="2"/>
          </p:cNvCxnSpPr>
          <p:nvPr/>
        </p:nvCxnSpPr>
        <p:spPr>
          <a:xfrm rot="5400000" flipH="1" flipV="1">
            <a:off x="3401870" y="2618910"/>
            <a:ext cx="2304256" cy="49325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46" name="Oval 345"/>
          <p:cNvSpPr/>
          <p:nvPr/>
        </p:nvSpPr>
        <p:spPr>
          <a:xfrm>
            <a:off x="3563888" y="6237312"/>
            <a:ext cx="216024" cy="28803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47" name="Straight Arrow Connector 346"/>
          <p:cNvCxnSpPr>
            <a:stCxn id="346" idx="0"/>
            <a:endCxn id="64" idx="2"/>
          </p:cNvCxnSpPr>
          <p:nvPr/>
        </p:nvCxnSpPr>
        <p:spPr>
          <a:xfrm rot="5400000" flipH="1" flipV="1">
            <a:off x="2537774" y="5067182"/>
            <a:ext cx="230425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8" name="Straight Arrow Connector 347"/>
          <p:cNvCxnSpPr>
            <a:stCxn id="346" idx="0"/>
            <a:endCxn id="66" idx="2"/>
          </p:cNvCxnSpPr>
          <p:nvPr/>
        </p:nvCxnSpPr>
        <p:spPr>
          <a:xfrm rot="5400000" flipH="1" flipV="1">
            <a:off x="3329862" y="4275094"/>
            <a:ext cx="2304256" cy="1620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9" name="Straight Arrow Connector 348"/>
          <p:cNvCxnSpPr>
            <a:stCxn id="346" idx="0"/>
            <a:endCxn id="68" idx="2"/>
          </p:cNvCxnSpPr>
          <p:nvPr/>
        </p:nvCxnSpPr>
        <p:spPr>
          <a:xfrm rot="5400000" flipH="1" flipV="1">
            <a:off x="4193958" y="3410998"/>
            <a:ext cx="2304256" cy="33483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50" name="Oval 349"/>
          <p:cNvSpPr/>
          <p:nvPr/>
        </p:nvSpPr>
        <p:spPr>
          <a:xfrm>
            <a:off x="5220072" y="6237312"/>
            <a:ext cx="216024" cy="28803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51" name="Straight Arrow Connector 350"/>
          <p:cNvCxnSpPr>
            <a:stCxn id="350" idx="0"/>
            <a:endCxn id="66" idx="2"/>
          </p:cNvCxnSpPr>
          <p:nvPr/>
        </p:nvCxnSpPr>
        <p:spPr>
          <a:xfrm rot="16200000" flipV="1">
            <a:off x="4157954" y="5067182"/>
            <a:ext cx="230425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2" name="Straight Arrow Connector 351"/>
          <p:cNvCxnSpPr>
            <a:stCxn id="350" idx="0"/>
            <a:endCxn id="68" idx="2"/>
          </p:cNvCxnSpPr>
          <p:nvPr/>
        </p:nvCxnSpPr>
        <p:spPr>
          <a:xfrm rot="5400000" flipH="1" flipV="1">
            <a:off x="5022050" y="4239090"/>
            <a:ext cx="2304256" cy="1692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53" name="Oval 352"/>
          <p:cNvSpPr/>
          <p:nvPr/>
        </p:nvSpPr>
        <p:spPr>
          <a:xfrm>
            <a:off x="6948264" y="6237312"/>
            <a:ext cx="216024" cy="28803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54" name="Straight Arrow Connector 353"/>
          <p:cNvCxnSpPr>
            <a:stCxn id="353" idx="0"/>
            <a:endCxn id="68" idx="2"/>
          </p:cNvCxnSpPr>
          <p:nvPr/>
        </p:nvCxnSpPr>
        <p:spPr>
          <a:xfrm rot="16200000" flipV="1">
            <a:off x="5886146" y="5067182"/>
            <a:ext cx="230425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29" name="Oval 428"/>
          <p:cNvSpPr/>
          <p:nvPr/>
        </p:nvSpPr>
        <p:spPr>
          <a:xfrm>
            <a:off x="2627784" y="6237312"/>
            <a:ext cx="216024" cy="2880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30" name="Straight Arrow Connector 429"/>
          <p:cNvCxnSpPr>
            <a:stCxn id="429" idx="0"/>
          </p:cNvCxnSpPr>
          <p:nvPr/>
        </p:nvCxnSpPr>
        <p:spPr>
          <a:xfrm rot="5400000" flipH="1" flipV="1">
            <a:off x="1673679" y="4995175"/>
            <a:ext cx="2304255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Arrow Connector 430"/>
          <p:cNvCxnSpPr>
            <a:stCxn id="429" idx="0"/>
          </p:cNvCxnSpPr>
          <p:nvPr/>
        </p:nvCxnSpPr>
        <p:spPr>
          <a:xfrm rot="5400000" flipH="1" flipV="1">
            <a:off x="2501771" y="4167083"/>
            <a:ext cx="2304255" cy="18362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Arrow Connector 431"/>
          <p:cNvCxnSpPr>
            <a:stCxn id="429" idx="0"/>
          </p:cNvCxnSpPr>
          <p:nvPr/>
        </p:nvCxnSpPr>
        <p:spPr>
          <a:xfrm rot="5400000" flipH="1" flipV="1">
            <a:off x="3293859" y="3374995"/>
            <a:ext cx="2304255" cy="3420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Arrow Connector 432"/>
          <p:cNvCxnSpPr>
            <a:stCxn id="429" idx="0"/>
          </p:cNvCxnSpPr>
          <p:nvPr/>
        </p:nvCxnSpPr>
        <p:spPr>
          <a:xfrm rot="5400000" flipH="1" flipV="1">
            <a:off x="4157955" y="2510899"/>
            <a:ext cx="2304255" cy="51485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4" name="Oval 433"/>
          <p:cNvSpPr/>
          <p:nvPr/>
        </p:nvSpPr>
        <p:spPr>
          <a:xfrm>
            <a:off x="4211960" y="6237312"/>
            <a:ext cx="216024" cy="2880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35" name="Straight Arrow Connector 434"/>
          <p:cNvCxnSpPr>
            <a:stCxn id="434" idx="0"/>
          </p:cNvCxnSpPr>
          <p:nvPr/>
        </p:nvCxnSpPr>
        <p:spPr>
          <a:xfrm rot="5400000" flipH="1" flipV="1">
            <a:off x="3293859" y="4959171"/>
            <a:ext cx="2304255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Arrow Connector 435"/>
          <p:cNvCxnSpPr>
            <a:stCxn id="434" idx="0"/>
          </p:cNvCxnSpPr>
          <p:nvPr/>
        </p:nvCxnSpPr>
        <p:spPr>
          <a:xfrm rot="5400000" flipH="1" flipV="1">
            <a:off x="4085947" y="4167083"/>
            <a:ext cx="2304255" cy="18362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Arrow Connector 436"/>
          <p:cNvCxnSpPr>
            <a:stCxn id="434" idx="0"/>
          </p:cNvCxnSpPr>
          <p:nvPr/>
        </p:nvCxnSpPr>
        <p:spPr>
          <a:xfrm rot="5400000" flipH="1" flipV="1">
            <a:off x="4950043" y="3302987"/>
            <a:ext cx="2304255" cy="3564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Oval 437"/>
          <p:cNvSpPr/>
          <p:nvPr/>
        </p:nvSpPr>
        <p:spPr>
          <a:xfrm>
            <a:off x="5868144" y="6237312"/>
            <a:ext cx="216024" cy="2880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39" name="Straight Arrow Connector 438"/>
          <p:cNvCxnSpPr>
            <a:stCxn id="438" idx="0"/>
          </p:cNvCxnSpPr>
          <p:nvPr/>
        </p:nvCxnSpPr>
        <p:spPr>
          <a:xfrm rot="5400000" flipH="1" flipV="1">
            <a:off x="4914039" y="4995175"/>
            <a:ext cx="2304255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Arrow Connector 439"/>
          <p:cNvCxnSpPr>
            <a:stCxn id="438" idx="0"/>
          </p:cNvCxnSpPr>
          <p:nvPr/>
        </p:nvCxnSpPr>
        <p:spPr>
          <a:xfrm rot="5400000" flipH="1" flipV="1">
            <a:off x="5778135" y="4131079"/>
            <a:ext cx="2304255" cy="1908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1" name="Oval 440"/>
          <p:cNvSpPr/>
          <p:nvPr/>
        </p:nvSpPr>
        <p:spPr>
          <a:xfrm>
            <a:off x="7596336" y="6237312"/>
            <a:ext cx="216024" cy="2880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42" name="Straight Arrow Connector 441"/>
          <p:cNvCxnSpPr>
            <a:stCxn id="441" idx="0"/>
          </p:cNvCxnSpPr>
          <p:nvPr/>
        </p:nvCxnSpPr>
        <p:spPr>
          <a:xfrm rot="5400000" flipH="1" flipV="1">
            <a:off x="6642231" y="4995175"/>
            <a:ext cx="2304255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3" name="Oval 442"/>
          <p:cNvSpPr/>
          <p:nvPr/>
        </p:nvSpPr>
        <p:spPr>
          <a:xfrm>
            <a:off x="2411760" y="6237312"/>
            <a:ext cx="216024" cy="28803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44" name="Straight Arrow Connector 443"/>
          <p:cNvCxnSpPr>
            <a:stCxn id="443" idx="0"/>
          </p:cNvCxnSpPr>
          <p:nvPr/>
        </p:nvCxnSpPr>
        <p:spPr>
          <a:xfrm rot="5400000" flipH="1" flipV="1">
            <a:off x="1565667" y="4887163"/>
            <a:ext cx="2304255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45" name="Straight Arrow Connector 444"/>
          <p:cNvCxnSpPr>
            <a:stCxn id="443" idx="0"/>
          </p:cNvCxnSpPr>
          <p:nvPr/>
        </p:nvCxnSpPr>
        <p:spPr>
          <a:xfrm rot="5400000" flipH="1" flipV="1">
            <a:off x="2393759" y="4059071"/>
            <a:ext cx="2304255" cy="20522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46" name="Straight Arrow Connector 445"/>
          <p:cNvCxnSpPr/>
          <p:nvPr/>
        </p:nvCxnSpPr>
        <p:spPr>
          <a:xfrm flipV="1">
            <a:off x="2915816" y="3933057"/>
            <a:ext cx="3240360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47" name="Straight Arrow Connector 446"/>
          <p:cNvCxnSpPr>
            <a:stCxn id="443" idx="0"/>
          </p:cNvCxnSpPr>
          <p:nvPr/>
        </p:nvCxnSpPr>
        <p:spPr>
          <a:xfrm rot="5400000" flipH="1" flipV="1">
            <a:off x="4049943" y="2402887"/>
            <a:ext cx="2304255" cy="5364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48" name="Oval 447"/>
          <p:cNvSpPr/>
          <p:nvPr/>
        </p:nvSpPr>
        <p:spPr>
          <a:xfrm>
            <a:off x="3995936" y="6237312"/>
            <a:ext cx="216024" cy="28803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49" name="Straight Arrow Connector 448"/>
          <p:cNvCxnSpPr>
            <a:stCxn id="448" idx="0"/>
          </p:cNvCxnSpPr>
          <p:nvPr/>
        </p:nvCxnSpPr>
        <p:spPr>
          <a:xfrm rot="5400000" flipH="1" flipV="1">
            <a:off x="3185847" y="4851159"/>
            <a:ext cx="2304255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0" name="Straight Arrow Connector 449"/>
          <p:cNvCxnSpPr/>
          <p:nvPr/>
        </p:nvCxnSpPr>
        <p:spPr>
          <a:xfrm rot="5400000" flipH="1" flipV="1">
            <a:off x="4247964" y="4185085"/>
            <a:ext cx="216024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1" name="Straight Arrow Connector 450"/>
          <p:cNvCxnSpPr>
            <a:stCxn id="448" idx="0"/>
          </p:cNvCxnSpPr>
          <p:nvPr/>
        </p:nvCxnSpPr>
        <p:spPr>
          <a:xfrm rot="5400000" flipH="1" flipV="1">
            <a:off x="4842031" y="3194975"/>
            <a:ext cx="2304255" cy="37804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52" name="Oval 451"/>
          <p:cNvSpPr/>
          <p:nvPr/>
        </p:nvSpPr>
        <p:spPr>
          <a:xfrm>
            <a:off x="5652120" y="6237312"/>
            <a:ext cx="216024" cy="28803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53" name="Straight Arrow Connector 452"/>
          <p:cNvCxnSpPr>
            <a:stCxn id="452" idx="0"/>
          </p:cNvCxnSpPr>
          <p:nvPr/>
        </p:nvCxnSpPr>
        <p:spPr>
          <a:xfrm rot="5400000" flipH="1" flipV="1">
            <a:off x="4806027" y="4887163"/>
            <a:ext cx="2304255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4" name="Straight Arrow Connector 453"/>
          <p:cNvCxnSpPr>
            <a:stCxn id="452" idx="0"/>
          </p:cNvCxnSpPr>
          <p:nvPr/>
        </p:nvCxnSpPr>
        <p:spPr>
          <a:xfrm rot="5400000" flipH="1" flipV="1">
            <a:off x="5670123" y="4023067"/>
            <a:ext cx="2304255" cy="2124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55" name="Oval 454"/>
          <p:cNvSpPr/>
          <p:nvPr/>
        </p:nvSpPr>
        <p:spPr>
          <a:xfrm>
            <a:off x="7380312" y="6237312"/>
            <a:ext cx="216024" cy="28803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56" name="Straight Arrow Connector 455"/>
          <p:cNvCxnSpPr>
            <a:stCxn id="455" idx="0"/>
          </p:cNvCxnSpPr>
          <p:nvPr/>
        </p:nvCxnSpPr>
        <p:spPr>
          <a:xfrm rot="5400000" flipH="1" flipV="1">
            <a:off x="6534219" y="4887163"/>
            <a:ext cx="2304255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57" name="Oval 456"/>
          <p:cNvSpPr/>
          <p:nvPr/>
        </p:nvSpPr>
        <p:spPr>
          <a:xfrm>
            <a:off x="2843808" y="6237313"/>
            <a:ext cx="216024" cy="28803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58" name="Straight Arrow Connector 457"/>
          <p:cNvCxnSpPr>
            <a:stCxn id="457" idx="0"/>
          </p:cNvCxnSpPr>
          <p:nvPr/>
        </p:nvCxnSpPr>
        <p:spPr>
          <a:xfrm rot="16200000" flipV="1">
            <a:off x="1781690" y="5067183"/>
            <a:ext cx="230425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9" name="Straight Arrow Connector 458"/>
          <p:cNvCxnSpPr>
            <a:stCxn id="457" idx="0"/>
          </p:cNvCxnSpPr>
          <p:nvPr/>
        </p:nvCxnSpPr>
        <p:spPr>
          <a:xfrm rot="5400000" flipH="1" flipV="1">
            <a:off x="2609782" y="4275095"/>
            <a:ext cx="2304256" cy="1620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0" name="Straight Arrow Connector 459"/>
          <p:cNvCxnSpPr>
            <a:stCxn id="457" idx="0"/>
          </p:cNvCxnSpPr>
          <p:nvPr/>
        </p:nvCxnSpPr>
        <p:spPr>
          <a:xfrm rot="5400000" flipH="1" flipV="1">
            <a:off x="3401870" y="3483007"/>
            <a:ext cx="2304256" cy="3204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1" name="Straight Arrow Connector 460"/>
          <p:cNvCxnSpPr>
            <a:stCxn id="457" idx="0"/>
          </p:cNvCxnSpPr>
          <p:nvPr/>
        </p:nvCxnSpPr>
        <p:spPr>
          <a:xfrm rot="5400000" flipH="1" flipV="1">
            <a:off x="4265966" y="2618911"/>
            <a:ext cx="2304256" cy="49325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62" name="Oval 461"/>
          <p:cNvSpPr/>
          <p:nvPr/>
        </p:nvSpPr>
        <p:spPr>
          <a:xfrm>
            <a:off x="4427984" y="6237313"/>
            <a:ext cx="216024" cy="28803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63" name="Straight Arrow Connector 462"/>
          <p:cNvCxnSpPr>
            <a:stCxn id="462" idx="0"/>
          </p:cNvCxnSpPr>
          <p:nvPr/>
        </p:nvCxnSpPr>
        <p:spPr>
          <a:xfrm rot="5400000" flipH="1" flipV="1">
            <a:off x="3401870" y="5067183"/>
            <a:ext cx="230425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4" name="Straight Arrow Connector 463"/>
          <p:cNvCxnSpPr>
            <a:stCxn id="462" idx="0"/>
          </p:cNvCxnSpPr>
          <p:nvPr/>
        </p:nvCxnSpPr>
        <p:spPr>
          <a:xfrm rot="5400000" flipH="1" flipV="1">
            <a:off x="4193958" y="4275095"/>
            <a:ext cx="2304256" cy="1620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5" name="Straight Arrow Connector 464"/>
          <p:cNvCxnSpPr>
            <a:stCxn id="462" idx="0"/>
          </p:cNvCxnSpPr>
          <p:nvPr/>
        </p:nvCxnSpPr>
        <p:spPr>
          <a:xfrm rot="5400000" flipH="1" flipV="1">
            <a:off x="5058054" y="3410999"/>
            <a:ext cx="2304256" cy="33483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66" name="Oval 465"/>
          <p:cNvSpPr/>
          <p:nvPr/>
        </p:nvSpPr>
        <p:spPr>
          <a:xfrm>
            <a:off x="6084168" y="6237313"/>
            <a:ext cx="216024" cy="28803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67" name="Straight Arrow Connector 466"/>
          <p:cNvCxnSpPr>
            <a:stCxn id="466" idx="0"/>
          </p:cNvCxnSpPr>
          <p:nvPr/>
        </p:nvCxnSpPr>
        <p:spPr>
          <a:xfrm rot="16200000" flipV="1">
            <a:off x="5022050" y="5067183"/>
            <a:ext cx="230425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8" name="Straight Arrow Connector 467"/>
          <p:cNvCxnSpPr>
            <a:stCxn id="466" idx="0"/>
          </p:cNvCxnSpPr>
          <p:nvPr/>
        </p:nvCxnSpPr>
        <p:spPr>
          <a:xfrm rot="5400000" flipH="1" flipV="1">
            <a:off x="5886146" y="4239091"/>
            <a:ext cx="2304256" cy="1692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69" name="Oval 468"/>
          <p:cNvSpPr/>
          <p:nvPr/>
        </p:nvSpPr>
        <p:spPr>
          <a:xfrm>
            <a:off x="7812360" y="6237313"/>
            <a:ext cx="216024" cy="28803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70" name="Straight Arrow Connector 469"/>
          <p:cNvCxnSpPr>
            <a:stCxn id="469" idx="0"/>
          </p:cNvCxnSpPr>
          <p:nvPr/>
        </p:nvCxnSpPr>
        <p:spPr>
          <a:xfrm rot="16200000" flipV="1">
            <a:off x="6750242" y="5067183"/>
            <a:ext cx="230425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71" name="Oval 470"/>
          <p:cNvSpPr/>
          <p:nvPr/>
        </p:nvSpPr>
        <p:spPr>
          <a:xfrm>
            <a:off x="2771800" y="1340768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73" name="Straight Arrow Connector 472"/>
          <p:cNvCxnSpPr>
            <a:stCxn id="471" idx="4"/>
            <a:endCxn id="43" idx="0"/>
          </p:cNvCxnSpPr>
          <p:nvPr/>
        </p:nvCxnSpPr>
        <p:spPr>
          <a:xfrm rot="5400000">
            <a:off x="2321750" y="1790818"/>
            <a:ext cx="72008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Straight Arrow Connector 475"/>
          <p:cNvCxnSpPr>
            <a:stCxn id="471" idx="4"/>
            <a:endCxn id="44" idx="0"/>
          </p:cNvCxnSpPr>
          <p:nvPr/>
        </p:nvCxnSpPr>
        <p:spPr>
          <a:xfrm rot="16200000" flipH="1">
            <a:off x="3149842" y="1358770"/>
            <a:ext cx="720080" cy="1260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Arrow Connector 480"/>
          <p:cNvCxnSpPr>
            <a:stCxn id="471" idx="4"/>
            <a:endCxn id="45" idx="0"/>
          </p:cNvCxnSpPr>
          <p:nvPr/>
        </p:nvCxnSpPr>
        <p:spPr>
          <a:xfrm rot="16200000" flipH="1">
            <a:off x="3941930" y="566682"/>
            <a:ext cx="720080" cy="28443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Straight Arrow Connector 482"/>
          <p:cNvCxnSpPr>
            <a:stCxn id="471" idx="4"/>
            <a:endCxn id="46" idx="0"/>
          </p:cNvCxnSpPr>
          <p:nvPr/>
        </p:nvCxnSpPr>
        <p:spPr>
          <a:xfrm rot="16200000" flipH="1">
            <a:off x="4806026" y="-297414"/>
            <a:ext cx="720080" cy="45725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8" name="Oval 487"/>
          <p:cNvSpPr/>
          <p:nvPr/>
        </p:nvSpPr>
        <p:spPr>
          <a:xfrm>
            <a:off x="4427984" y="1340768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90" name="Straight Arrow Connector 489"/>
          <p:cNvCxnSpPr>
            <a:stCxn id="488" idx="4"/>
            <a:endCxn id="44" idx="0"/>
          </p:cNvCxnSpPr>
          <p:nvPr/>
        </p:nvCxnSpPr>
        <p:spPr>
          <a:xfrm rot="5400000">
            <a:off x="3977934" y="1790818"/>
            <a:ext cx="72008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Straight Arrow Connector 492"/>
          <p:cNvCxnSpPr>
            <a:stCxn id="488" idx="4"/>
            <a:endCxn id="45" idx="0"/>
          </p:cNvCxnSpPr>
          <p:nvPr/>
        </p:nvCxnSpPr>
        <p:spPr>
          <a:xfrm rot="16200000" flipH="1">
            <a:off x="4770022" y="1394774"/>
            <a:ext cx="720080" cy="1188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Straight Arrow Connector 495"/>
          <p:cNvCxnSpPr>
            <a:stCxn id="488" idx="4"/>
            <a:endCxn id="46" idx="0"/>
          </p:cNvCxnSpPr>
          <p:nvPr/>
        </p:nvCxnSpPr>
        <p:spPr>
          <a:xfrm rot="16200000" flipH="1">
            <a:off x="5634118" y="530678"/>
            <a:ext cx="720080" cy="2916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7" name="Oval 496"/>
          <p:cNvSpPr/>
          <p:nvPr/>
        </p:nvSpPr>
        <p:spPr>
          <a:xfrm>
            <a:off x="6012160" y="1340768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99" name="Straight Arrow Connector 498"/>
          <p:cNvCxnSpPr>
            <a:stCxn id="497" idx="4"/>
            <a:endCxn id="45" idx="0"/>
          </p:cNvCxnSpPr>
          <p:nvPr/>
        </p:nvCxnSpPr>
        <p:spPr>
          <a:xfrm rot="5400000">
            <a:off x="5562110" y="1790818"/>
            <a:ext cx="72008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Straight Arrow Connector 501"/>
          <p:cNvCxnSpPr>
            <a:stCxn id="497" idx="4"/>
            <a:endCxn id="46" idx="0"/>
          </p:cNvCxnSpPr>
          <p:nvPr/>
        </p:nvCxnSpPr>
        <p:spPr>
          <a:xfrm rot="16200000" flipH="1">
            <a:off x="6426206" y="1322766"/>
            <a:ext cx="720080" cy="1332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" name="Oval 531"/>
          <p:cNvSpPr/>
          <p:nvPr/>
        </p:nvSpPr>
        <p:spPr>
          <a:xfrm>
            <a:off x="7740352" y="1340768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34" name="Straight Arrow Connector 533"/>
          <p:cNvCxnSpPr>
            <a:stCxn id="532" idx="4"/>
            <a:endCxn id="46" idx="0"/>
          </p:cNvCxnSpPr>
          <p:nvPr/>
        </p:nvCxnSpPr>
        <p:spPr>
          <a:xfrm rot="5400000">
            <a:off x="7290302" y="1790818"/>
            <a:ext cx="72008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9" name="Oval 548"/>
          <p:cNvSpPr/>
          <p:nvPr/>
        </p:nvSpPr>
        <p:spPr>
          <a:xfrm>
            <a:off x="3059832" y="1340768"/>
            <a:ext cx="216024" cy="2880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50" name="Straight Arrow Connector 549"/>
          <p:cNvCxnSpPr>
            <a:stCxn id="549" idx="4"/>
            <a:endCxn id="43" idx="0"/>
          </p:cNvCxnSpPr>
          <p:nvPr/>
        </p:nvCxnSpPr>
        <p:spPr>
          <a:xfrm rot="5400000">
            <a:off x="2465766" y="1646802"/>
            <a:ext cx="720080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1" name="Straight Arrow Connector 550"/>
          <p:cNvCxnSpPr>
            <a:stCxn id="549" idx="4"/>
            <a:endCxn id="44" idx="0"/>
          </p:cNvCxnSpPr>
          <p:nvPr/>
        </p:nvCxnSpPr>
        <p:spPr>
          <a:xfrm rot="16200000" flipH="1">
            <a:off x="3293858" y="1502786"/>
            <a:ext cx="720080" cy="972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2" name="Straight Arrow Connector 551"/>
          <p:cNvCxnSpPr>
            <a:stCxn id="549" idx="4"/>
            <a:endCxn id="45" idx="0"/>
          </p:cNvCxnSpPr>
          <p:nvPr/>
        </p:nvCxnSpPr>
        <p:spPr>
          <a:xfrm rot="16200000" flipH="1">
            <a:off x="4085946" y="710698"/>
            <a:ext cx="720080" cy="25562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3" name="Straight Arrow Connector 552"/>
          <p:cNvCxnSpPr>
            <a:stCxn id="549" idx="4"/>
            <a:endCxn id="46" idx="0"/>
          </p:cNvCxnSpPr>
          <p:nvPr/>
        </p:nvCxnSpPr>
        <p:spPr>
          <a:xfrm rot="16200000" flipH="1">
            <a:off x="4950042" y="-153398"/>
            <a:ext cx="720080" cy="42844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54" name="Oval 553"/>
          <p:cNvSpPr/>
          <p:nvPr/>
        </p:nvSpPr>
        <p:spPr>
          <a:xfrm>
            <a:off x="4716016" y="1340768"/>
            <a:ext cx="216024" cy="2880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55" name="Straight Arrow Connector 554"/>
          <p:cNvCxnSpPr>
            <a:stCxn id="554" idx="4"/>
            <a:endCxn id="44" idx="0"/>
          </p:cNvCxnSpPr>
          <p:nvPr/>
        </p:nvCxnSpPr>
        <p:spPr>
          <a:xfrm rot="5400000">
            <a:off x="4121950" y="1646802"/>
            <a:ext cx="720080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6" name="Straight Arrow Connector 555"/>
          <p:cNvCxnSpPr>
            <a:stCxn id="554" idx="4"/>
            <a:endCxn id="45" idx="0"/>
          </p:cNvCxnSpPr>
          <p:nvPr/>
        </p:nvCxnSpPr>
        <p:spPr>
          <a:xfrm rot="16200000" flipH="1">
            <a:off x="4914038" y="1538790"/>
            <a:ext cx="720080" cy="9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7" name="Straight Arrow Connector 556"/>
          <p:cNvCxnSpPr>
            <a:stCxn id="554" idx="4"/>
            <a:endCxn id="46" idx="0"/>
          </p:cNvCxnSpPr>
          <p:nvPr/>
        </p:nvCxnSpPr>
        <p:spPr>
          <a:xfrm rot="16200000" flipH="1">
            <a:off x="5778134" y="674694"/>
            <a:ext cx="720080" cy="2628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58" name="Oval 557"/>
          <p:cNvSpPr/>
          <p:nvPr/>
        </p:nvSpPr>
        <p:spPr>
          <a:xfrm>
            <a:off x="6300192" y="1340768"/>
            <a:ext cx="216024" cy="2880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59" name="Straight Arrow Connector 558"/>
          <p:cNvCxnSpPr>
            <a:stCxn id="558" idx="4"/>
            <a:endCxn id="45" idx="0"/>
          </p:cNvCxnSpPr>
          <p:nvPr/>
        </p:nvCxnSpPr>
        <p:spPr>
          <a:xfrm rot="5400000">
            <a:off x="5706126" y="1646802"/>
            <a:ext cx="720080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60" name="Straight Arrow Connector 559"/>
          <p:cNvCxnSpPr>
            <a:stCxn id="558" idx="4"/>
            <a:endCxn id="46" idx="0"/>
          </p:cNvCxnSpPr>
          <p:nvPr/>
        </p:nvCxnSpPr>
        <p:spPr>
          <a:xfrm rot="16200000" flipH="1">
            <a:off x="6570222" y="1466782"/>
            <a:ext cx="720080" cy="1044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61" name="Oval 560"/>
          <p:cNvSpPr/>
          <p:nvPr/>
        </p:nvSpPr>
        <p:spPr>
          <a:xfrm>
            <a:off x="8028384" y="1340768"/>
            <a:ext cx="216024" cy="2880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62" name="Straight Arrow Connector 561"/>
          <p:cNvCxnSpPr>
            <a:stCxn id="561" idx="4"/>
            <a:endCxn id="46" idx="0"/>
          </p:cNvCxnSpPr>
          <p:nvPr/>
        </p:nvCxnSpPr>
        <p:spPr>
          <a:xfrm rot="5400000">
            <a:off x="7434318" y="1646802"/>
            <a:ext cx="720080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98" name="Rectangle 597"/>
          <p:cNvSpPr/>
          <p:nvPr/>
        </p:nvSpPr>
        <p:spPr>
          <a:xfrm>
            <a:off x="179512" y="260648"/>
            <a:ext cx="2016224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 = </a:t>
            </a:r>
            <a:r>
              <a:rPr lang="nl-NL" dirty="0" err="1" smtClean="0"/>
              <a:t>additive</a:t>
            </a:r>
            <a:r>
              <a:rPr lang="nl-NL" dirty="0" smtClean="0"/>
              <a:t> </a:t>
            </a:r>
            <a:r>
              <a:rPr lang="nl-NL" dirty="0" err="1" smtClean="0"/>
              <a:t>genes</a:t>
            </a:r>
            <a:endParaRPr lang="nl-NL" dirty="0"/>
          </a:p>
        </p:txBody>
      </p:sp>
      <p:sp>
        <p:nvSpPr>
          <p:cNvPr id="599" name="Rectangle 598"/>
          <p:cNvSpPr/>
          <p:nvPr/>
        </p:nvSpPr>
        <p:spPr>
          <a:xfrm>
            <a:off x="179512" y="764704"/>
            <a:ext cx="2016224" cy="5040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C = </a:t>
            </a:r>
            <a:r>
              <a:rPr lang="nl-NL" dirty="0" err="1" smtClean="0"/>
              <a:t>common</a:t>
            </a:r>
            <a:r>
              <a:rPr lang="nl-NL" dirty="0" smtClean="0"/>
              <a:t> environment</a:t>
            </a:r>
            <a:endParaRPr lang="nl-NL" dirty="0"/>
          </a:p>
        </p:txBody>
      </p:sp>
      <p:sp>
        <p:nvSpPr>
          <p:cNvPr id="600" name="Rectangle 599"/>
          <p:cNvSpPr/>
          <p:nvPr/>
        </p:nvSpPr>
        <p:spPr>
          <a:xfrm>
            <a:off x="179512" y="1412776"/>
            <a:ext cx="2016224" cy="5040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 = </a:t>
            </a:r>
            <a:r>
              <a:rPr lang="nl-NL" dirty="0" err="1" smtClean="0"/>
              <a:t>unique</a:t>
            </a:r>
            <a:r>
              <a:rPr lang="nl-NL" dirty="0" smtClean="0"/>
              <a:t> environment</a:t>
            </a:r>
            <a:endParaRPr lang="nl-NL" dirty="0"/>
          </a:p>
        </p:txBody>
      </p:sp>
      <p:sp>
        <p:nvSpPr>
          <p:cNvPr id="601" name="Rectangle 600"/>
          <p:cNvSpPr/>
          <p:nvPr/>
        </p:nvSpPr>
        <p:spPr>
          <a:xfrm>
            <a:off x="179512" y="2060848"/>
            <a:ext cx="201622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 = latent </a:t>
            </a:r>
            <a:r>
              <a:rPr lang="nl-NL" dirty="0" err="1" smtClean="0"/>
              <a:t>phenotype</a:t>
            </a:r>
            <a:endParaRPr lang="nl-NL" dirty="0"/>
          </a:p>
        </p:txBody>
      </p:sp>
      <p:sp>
        <p:nvSpPr>
          <p:cNvPr id="603" name="Rectangle 602"/>
          <p:cNvSpPr/>
          <p:nvPr/>
        </p:nvSpPr>
        <p:spPr>
          <a:xfrm>
            <a:off x="179512" y="3356992"/>
            <a:ext cx="1368152" cy="576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Parameter in red = 1</a:t>
            </a:r>
            <a:endParaRPr lang="nl-NL" dirty="0"/>
          </a:p>
        </p:txBody>
      </p:sp>
      <p:sp>
        <p:nvSpPr>
          <p:cNvPr id="162" name="Rectangle 161"/>
          <p:cNvSpPr/>
          <p:nvPr/>
        </p:nvSpPr>
        <p:spPr>
          <a:xfrm>
            <a:off x="179512" y="2708920"/>
            <a:ext cx="201622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Mo = </a:t>
            </a:r>
            <a:r>
              <a:rPr lang="nl-NL" dirty="0" err="1" smtClean="0"/>
              <a:t>mother</a:t>
            </a:r>
            <a:r>
              <a:rPr lang="nl-NL" dirty="0" smtClean="0"/>
              <a:t> rating Fa = </a:t>
            </a:r>
            <a:r>
              <a:rPr lang="nl-NL" dirty="0" err="1" smtClean="0"/>
              <a:t>mother</a:t>
            </a:r>
            <a:r>
              <a:rPr lang="nl-NL" dirty="0" smtClean="0"/>
              <a:t> rating </a:t>
            </a:r>
            <a:endParaRPr lang="nl-NL" dirty="0"/>
          </a:p>
        </p:txBody>
      </p:sp>
      <p:sp>
        <p:nvSpPr>
          <p:cNvPr id="201" name="TextBox 200"/>
          <p:cNvSpPr txBox="1"/>
          <p:nvPr/>
        </p:nvSpPr>
        <p:spPr>
          <a:xfrm>
            <a:off x="0" y="4293096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Parameters to be estimated:</a:t>
            </a:r>
          </a:p>
          <a:p>
            <a:r>
              <a:rPr lang="en-US" dirty="0" smtClean="0"/>
              <a:t>Loading innovation</a:t>
            </a:r>
          </a:p>
          <a:p>
            <a:r>
              <a:rPr lang="en-US" dirty="0" smtClean="0"/>
              <a:t>Transmission</a:t>
            </a:r>
          </a:p>
          <a:p>
            <a:r>
              <a:rPr lang="en-US" dirty="0" smtClean="0"/>
              <a:t>A,C, E loadings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000" b="1" dirty="0" smtClean="0">
                <a:solidFill>
                  <a:srgbClr val="00B050"/>
                </a:solidFill>
              </a:rPr>
              <a:t>model</a:t>
            </a:r>
          </a:p>
        </p:txBody>
      </p:sp>
      <p:sp>
        <p:nvSpPr>
          <p:cNvPr id="386051" name="Text Box 3"/>
          <p:cNvSpPr txBox="1">
            <a:spLocks noChangeArrowheads="1"/>
          </p:cNvSpPr>
          <p:nvPr/>
        </p:nvSpPr>
        <p:spPr bwMode="auto">
          <a:xfrm>
            <a:off x="1066800" y="2667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 Unicode MS" pitchFamily="34" charset="-128"/>
              </a:rPr>
              <a:t>aa</a:t>
            </a:r>
            <a:endParaRPr lang="nl-NL" sz="2800">
              <a:latin typeface="Arial Unicode MS" pitchFamily="34" charset="-128"/>
            </a:endParaRPr>
          </a:p>
        </p:txBody>
      </p:sp>
      <p:sp>
        <p:nvSpPr>
          <p:cNvPr id="386052" name="Text Box 4"/>
          <p:cNvSpPr txBox="1">
            <a:spLocks noChangeArrowheads="1"/>
          </p:cNvSpPr>
          <p:nvPr/>
        </p:nvSpPr>
        <p:spPr bwMode="auto">
          <a:xfrm>
            <a:off x="7467600" y="26670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 Unicode MS" pitchFamily="34" charset="-128"/>
              </a:rPr>
              <a:t>AA</a:t>
            </a:r>
            <a:endParaRPr lang="nl-NL" sz="2800">
              <a:latin typeface="Arial Unicode MS" pitchFamily="34" charset="-128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48200" y="4038600"/>
            <a:ext cx="2971800" cy="604838"/>
            <a:chOff x="3072" y="2880"/>
            <a:chExt cx="1872" cy="381"/>
          </a:xfrm>
        </p:grpSpPr>
        <p:sp>
          <p:nvSpPr>
            <p:cNvPr id="102426" name="Line 6"/>
            <p:cNvSpPr>
              <a:spLocks noChangeShapeType="1"/>
            </p:cNvSpPr>
            <p:nvPr/>
          </p:nvSpPr>
          <p:spPr bwMode="auto">
            <a:xfrm>
              <a:off x="3072" y="2880"/>
              <a:ext cx="18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27" name="Text Box 7"/>
            <p:cNvSpPr txBox="1">
              <a:spLocks noChangeArrowheads="1"/>
            </p:cNvSpPr>
            <p:nvPr/>
          </p:nvSpPr>
          <p:spPr bwMode="auto">
            <a:xfrm>
              <a:off x="3888" y="2928"/>
              <a:ext cx="336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i="1">
                  <a:latin typeface="Arial Unicode MS" pitchFamily="34" charset="-128"/>
                </a:rPr>
                <a:t>a</a:t>
              </a:r>
              <a:endParaRPr lang="nl-NL" sz="2800" i="1">
                <a:latin typeface="Arial Unicode MS" pitchFamily="34" charset="-128"/>
              </a:endParaRPr>
            </a:p>
          </p:txBody>
        </p:sp>
      </p:grpSp>
      <p:sp>
        <p:nvSpPr>
          <p:cNvPr id="386056" name="Text Box 8"/>
          <p:cNvSpPr txBox="1">
            <a:spLocks noChangeArrowheads="1"/>
          </p:cNvSpPr>
          <p:nvPr/>
        </p:nvSpPr>
        <p:spPr bwMode="auto">
          <a:xfrm>
            <a:off x="2971800" y="2667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 Unicode MS" pitchFamily="34" charset="-128"/>
              </a:rPr>
              <a:t>Aa</a:t>
            </a:r>
            <a:endParaRPr lang="nl-NL" sz="2800">
              <a:latin typeface="Arial Unicode MS" pitchFamily="34" charset="-128"/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429000" y="1916113"/>
            <a:ext cx="1066800" cy="533400"/>
            <a:chOff x="2304" y="1680"/>
            <a:chExt cx="672" cy="336"/>
          </a:xfrm>
        </p:grpSpPr>
        <p:sp>
          <p:nvSpPr>
            <p:cNvPr id="102424" name="Line 10"/>
            <p:cNvSpPr>
              <a:spLocks noChangeShapeType="1"/>
            </p:cNvSpPr>
            <p:nvPr/>
          </p:nvSpPr>
          <p:spPr bwMode="auto">
            <a:xfrm>
              <a:off x="2304" y="201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25" name="Text Box 11"/>
            <p:cNvSpPr txBox="1">
              <a:spLocks noChangeArrowheads="1"/>
            </p:cNvSpPr>
            <p:nvPr/>
          </p:nvSpPr>
          <p:spPr bwMode="auto">
            <a:xfrm>
              <a:off x="2496" y="1680"/>
              <a:ext cx="336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i="1">
                  <a:latin typeface="Arial Unicode MS" pitchFamily="34" charset="-128"/>
                </a:rPr>
                <a:t>d</a:t>
              </a:r>
              <a:endParaRPr lang="nl-NL" sz="2800" i="1">
                <a:latin typeface="Arial Unicode MS" pitchFamily="34" charset="-128"/>
              </a:endParaRP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447800" y="4038600"/>
            <a:ext cx="2971800" cy="604838"/>
            <a:chOff x="1056" y="2880"/>
            <a:chExt cx="1872" cy="381"/>
          </a:xfrm>
        </p:grpSpPr>
        <p:sp>
          <p:nvSpPr>
            <p:cNvPr id="102422" name="Line 13"/>
            <p:cNvSpPr>
              <a:spLocks noChangeShapeType="1"/>
            </p:cNvSpPr>
            <p:nvPr/>
          </p:nvSpPr>
          <p:spPr bwMode="auto">
            <a:xfrm>
              <a:off x="1056" y="2880"/>
              <a:ext cx="18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23" name="Text Box 14"/>
            <p:cNvSpPr txBox="1">
              <a:spLocks noChangeArrowheads="1"/>
            </p:cNvSpPr>
            <p:nvPr/>
          </p:nvSpPr>
          <p:spPr bwMode="auto">
            <a:xfrm>
              <a:off x="1824" y="2928"/>
              <a:ext cx="336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i="1">
                  <a:latin typeface="Arial Unicode MS" pitchFamily="34" charset="-128"/>
                </a:rPr>
                <a:t>-a</a:t>
              </a:r>
              <a:endParaRPr lang="nl-NL" sz="2800" i="1">
                <a:latin typeface="Arial Unicode MS" pitchFamily="34" charset="-128"/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295400" y="2667000"/>
            <a:ext cx="6477000" cy="1066800"/>
            <a:chOff x="960" y="2016"/>
            <a:chExt cx="4080" cy="672"/>
          </a:xfrm>
        </p:grpSpPr>
        <p:sp>
          <p:nvSpPr>
            <p:cNvPr id="102416" name="Line 16"/>
            <p:cNvSpPr>
              <a:spLocks noChangeShapeType="1"/>
            </p:cNvSpPr>
            <p:nvPr/>
          </p:nvSpPr>
          <p:spPr bwMode="auto">
            <a:xfrm>
              <a:off x="960" y="2544"/>
              <a:ext cx="40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17" name="Text Box 17"/>
            <p:cNvSpPr txBox="1">
              <a:spLocks noChangeArrowheads="1"/>
            </p:cNvSpPr>
            <p:nvPr/>
          </p:nvSpPr>
          <p:spPr bwMode="auto">
            <a:xfrm>
              <a:off x="2880" y="2016"/>
              <a:ext cx="432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m</a:t>
              </a:r>
              <a:endParaRPr lang="nl-NL" sz="2800"/>
            </a:p>
          </p:txBody>
        </p:sp>
        <p:sp>
          <p:nvSpPr>
            <p:cNvPr id="102418" name="Line 18"/>
            <p:cNvSpPr>
              <a:spLocks noChangeShapeType="1"/>
            </p:cNvSpPr>
            <p:nvPr/>
          </p:nvSpPr>
          <p:spPr bwMode="auto">
            <a:xfrm>
              <a:off x="960" y="235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19" name="Line 19"/>
            <p:cNvSpPr>
              <a:spLocks noChangeShapeType="1"/>
            </p:cNvSpPr>
            <p:nvPr/>
          </p:nvSpPr>
          <p:spPr bwMode="auto">
            <a:xfrm>
              <a:off x="2208" y="235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20" name="Line 20"/>
            <p:cNvSpPr>
              <a:spLocks noChangeShapeType="1"/>
            </p:cNvSpPr>
            <p:nvPr/>
          </p:nvSpPr>
          <p:spPr bwMode="auto">
            <a:xfrm>
              <a:off x="5040" y="235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21" name="Line 21"/>
            <p:cNvSpPr>
              <a:spLocks noChangeShapeType="1"/>
            </p:cNvSpPr>
            <p:nvPr/>
          </p:nvSpPr>
          <p:spPr bwMode="auto">
            <a:xfrm>
              <a:off x="3024" y="235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533400" y="2362200"/>
            <a:ext cx="8229600" cy="2819400"/>
            <a:chOff x="336" y="1488"/>
            <a:chExt cx="5184" cy="1776"/>
          </a:xfrm>
        </p:grpSpPr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432" y="1488"/>
              <a:ext cx="4608" cy="288"/>
              <a:chOff x="336" y="1689"/>
              <a:chExt cx="4608" cy="288"/>
            </a:xfrm>
          </p:grpSpPr>
          <p:sp>
            <p:nvSpPr>
              <p:cNvPr id="102413" name="Text Box 24"/>
              <p:cNvSpPr txBox="1">
                <a:spLocks noChangeArrowheads="1"/>
              </p:cNvSpPr>
              <p:nvPr/>
            </p:nvSpPr>
            <p:spPr bwMode="auto">
              <a:xfrm>
                <a:off x="336" y="1689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GB" b="1">
                  <a:solidFill>
                    <a:srgbClr val="FF9900"/>
                  </a:solidFill>
                </a:endParaRPr>
              </a:p>
            </p:txBody>
          </p:sp>
          <p:sp>
            <p:nvSpPr>
              <p:cNvPr id="102414" name="Text Box 25"/>
              <p:cNvSpPr txBox="1">
                <a:spLocks noChangeArrowheads="1"/>
              </p:cNvSpPr>
              <p:nvPr/>
            </p:nvSpPr>
            <p:spPr bwMode="auto">
              <a:xfrm>
                <a:off x="4368" y="1689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GB" b="1">
                  <a:solidFill>
                    <a:srgbClr val="FF9900"/>
                  </a:solidFill>
                </a:endParaRPr>
              </a:p>
            </p:txBody>
          </p:sp>
          <p:sp>
            <p:nvSpPr>
              <p:cNvPr id="102415" name="Text Box 26"/>
              <p:cNvSpPr txBox="1">
                <a:spLocks noChangeArrowheads="1"/>
              </p:cNvSpPr>
              <p:nvPr/>
            </p:nvSpPr>
            <p:spPr bwMode="auto">
              <a:xfrm>
                <a:off x="1536" y="1689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GB" b="1">
                  <a:solidFill>
                    <a:srgbClr val="FF9900"/>
                  </a:solidFill>
                </a:endParaRPr>
              </a:p>
            </p:txBody>
          </p:sp>
        </p:grpSp>
        <p:sp>
          <p:nvSpPr>
            <p:cNvPr id="102412" name="Text Box 27"/>
            <p:cNvSpPr txBox="1">
              <a:spLocks noChangeArrowheads="1"/>
            </p:cNvSpPr>
            <p:nvPr/>
          </p:nvSpPr>
          <p:spPr bwMode="auto">
            <a:xfrm>
              <a:off x="336" y="2976"/>
              <a:ext cx="51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GB" dirty="0">
                <a:solidFill>
                  <a:srgbClr val="FF9900"/>
                </a:solidFill>
                <a:latin typeface="Arial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514600" y="6248400"/>
            <a:ext cx="4250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the 0,1,2 coding we assume that d = 0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7086600" y="4953000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086600" y="66294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62800" y="6477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0           1            2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7162800" y="5410200"/>
            <a:ext cx="1600200" cy="990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477000" y="5486400"/>
            <a:ext cx="577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53" name="Text Box 29"/>
          <p:cNvSpPr txBox="1">
            <a:spLocks noChangeArrowheads="1"/>
          </p:cNvSpPr>
          <p:nvPr/>
        </p:nvSpPr>
        <p:spPr bwMode="auto">
          <a:xfrm>
            <a:off x="762000" y="685800"/>
            <a:ext cx="76962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 </a:t>
            </a:r>
            <a:endParaRPr lang="en-US" sz="2800" baseline="30000" dirty="0"/>
          </a:p>
          <a:p>
            <a:pPr>
              <a:spcBef>
                <a:spcPct val="50000"/>
              </a:spcBef>
            </a:pPr>
            <a:r>
              <a:rPr lang="en-US" sz="2800" dirty="0" smtClean="0"/>
              <a:t>Y = intercept + </a:t>
            </a:r>
            <a:r>
              <a:rPr lang="el-GR" sz="2800" dirty="0" smtClean="0"/>
              <a:t>β</a:t>
            </a:r>
            <a:r>
              <a:rPr lang="nl-NL" sz="2800" dirty="0" smtClean="0"/>
              <a:t>1*SNP + </a:t>
            </a:r>
            <a:r>
              <a:rPr lang="en-US" sz="2800" dirty="0" smtClean="0"/>
              <a:t> </a:t>
            </a:r>
            <a:r>
              <a:rPr lang="el-GR" sz="2800" dirty="0" smtClean="0"/>
              <a:t>β</a:t>
            </a:r>
            <a:r>
              <a:rPr lang="nl-NL" sz="2800" dirty="0" smtClean="0"/>
              <a:t>2*</a:t>
            </a:r>
            <a:r>
              <a:rPr lang="nl-NL" sz="2800" dirty="0" err="1" smtClean="0"/>
              <a:t>Sex</a:t>
            </a:r>
            <a:r>
              <a:rPr lang="nl-NL" sz="2800" dirty="0" smtClean="0"/>
              <a:t> + </a:t>
            </a:r>
            <a:r>
              <a:rPr lang="nl-NL" sz="2800" dirty="0" err="1" smtClean="0"/>
              <a:t>residual</a:t>
            </a:r>
            <a:r>
              <a:rPr lang="nl-NL" sz="2800" dirty="0" smtClean="0"/>
              <a:t> </a:t>
            </a:r>
          </a:p>
          <a:p>
            <a:pPr>
              <a:spcBef>
                <a:spcPct val="50000"/>
              </a:spcBef>
            </a:pPr>
            <a:endParaRPr lang="nl-NL" sz="2800" dirty="0" smtClean="0"/>
          </a:p>
          <a:p>
            <a:pPr>
              <a:spcBef>
                <a:spcPct val="50000"/>
              </a:spcBef>
            </a:pPr>
            <a:r>
              <a:rPr lang="nl-NL" sz="2800" dirty="0" smtClean="0"/>
              <a:t>ADHD score = </a:t>
            </a:r>
            <a:r>
              <a:rPr lang="el-GR" sz="2800" dirty="0" smtClean="0"/>
              <a:t>μ</a:t>
            </a:r>
            <a:r>
              <a:rPr lang="nl-NL" sz="2800" dirty="0" smtClean="0"/>
              <a:t> + </a:t>
            </a:r>
            <a:r>
              <a:rPr lang="el-GR" sz="2800" dirty="0" smtClean="0"/>
              <a:t>β</a:t>
            </a:r>
            <a:r>
              <a:rPr lang="nl-NL" sz="2800" dirty="0" smtClean="0"/>
              <a:t>1*SNP +</a:t>
            </a:r>
            <a:r>
              <a:rPr lang="en-US" sz="2800" dirty="0" smtClean="0"/>
              <a:t> </a:t>
            </a:r>
            <a:r>
              <a:rPr lang="el-GR" sz="2800" dirty="0" smtClean="0"/>
              <a:t>β</a:t>
            </a:r>
            <a:r>
              <a:rPr lang="nl-NL" sz="2800" dirty="0" smtClean="0"/>
              <a:t>2*</a:t>
            </a:r>
            <a:r>
              <a:rPr lang="nl-NL" sz="2800" dirty="0" err="1" smtClean="0"/>
              <a:t>Sex</a:t>
            </a:r>
            <a:r>
              <a:rPr lang="nl-NL" sz="2800" dirty="0" smtClean="0"/>
              <a:t> + </a:t>
            </a:r>
            <a:r>
              <a:rPr lang="el-GR" sz="2800" dirty="0" smtClean="0"/>
              <a:t>ε</a:t>
            </a:r>
            <a:endParaRPr lang="nl-NL" sz="2800" dirty="0" smtClean="0"/>
          </a:p>
          <a:p>
            <a:pPr>
              <a:spcBef>
                <a:spcPct val="50000"/>
              </a:spcBef>
            </a:pPr>
            <a:endParaRPr lang="nl-NL" sz="2800" baseline="30000" dirty="0" smtClean="0"/>
          </a:p>
          <a:p>
            <a:pPr>
              <a:spcBef>
                <a:spcPct val="50000"/>
              </a:spcBef>
            </a:pPr>
            <a:endParaRPr lang="nl-NL" sz="2800" baseline="30000" dirty="0" smtClean="0"/>
          </a:p>
          <a:p>
            <a:pPr>
              <a:spcBef>
                <a:spcPct val="50000"/>
              </a:spcBef>
            </a:pPr>
            <a:endParaRPr lang="nl-NL" sz="2800" baseline="300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038600" y="3048000"/>
            <a:ext cx="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334000" y="2971800"/>
            <a:ext cx="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8600" y="4953000"/>
            <a:ext cx="868680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SNP and Sex are observed and are treated as ‘definition variables’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We do not model their covariance structure, but only their effect on phenotypes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990600" y="4572000"/>
            <a:ext cx="13655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SNP1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0800" y="3124200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dirty="0" smtClean="0">
                <a:solidFill>
                  <a:schemeClr val="tx1"/>
                </a:solidFill>
              </a:rPr>
              <a:t>AP1</a:t>
            </a:r>
            <a:endParaRPr lang="en-US" dirty="0"/>
          </a:p>
        </p:txBody>
      </p:sp>
      <p:cxnSp>
        <p:nvCxnSpPr>
          <p:cNvPr id="5" name="Straight Arrow Connector 4"/>
          <p:cNvCxnSpPr>
            <a:stCxn id="2" idx="5"/>
            <a:endCxn id="3" idx="2"/>
          </p:cNvCxnSpPr>
          <p:nvPr/>
        </p:nvCxnSpPr>
        <p:spPr>
          <a:xfrm flipV="1">
            <a:off x="2014728" y="4038600"/>
            <a:ext cx="1033272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33600" y="42672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743200" y="4572000"/>
            <a:ext cx="525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of </a:t>
            </a:r>
            <a:r>
              <a:rPr lang="el-GR" dirty="0" smtClean="0"/>
              <a:t>β</a:t>
            </a:r>
            <a:r>
              <a:rPr lang="nl-NL" dirty="0" smtClean="0"/>
              <a:t> = 0 </a:t>
            </a:r>
            <a:r>
              <a:rPr lang="nl-NL" dirty="0" err="1" smtClean="0"/>
              <a:t>gives</a:t>
            </a:r>
            <a:r>
              <a:rPr lang="nl-NL" dirty="0" smtClean="0"/>
              <a:t>  a test of the </a:t>
            </a:r>
            <a:r>
              <a:rPr lang="nl-NL" dirty="0" err="1" smtClean="0"/>
              <a:t>significance</a:t>
            </a:r>
            <a:r>
              <a:rPr lang="nl-NL" dirty="0" smtClean="0"/>
              <a:t> of the SNP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1371600"/>
            <a:ext cx="7830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Are Attention Problems influenced by measured genotypes?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0600" y="59436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value of the SNP (0,1,2) MUST be present in the data file for each subject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990600" y="4572000"/>
            <a:ext cx="13655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SNP1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0800" y="3124200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dirty="0" smtClean="0">
                <a:solidFill>
                  <a:schemeClr val="tx1"/>
                </a:solidFill>
              </a:rPr>
              <a:t>AP1</a:t>
            </a:r>
            <a:endParaRPr lang="en-US" dirty="0"/>
          </a:p>
        </p:txBody>
      </p:sp>
      <p:cxnSp>
        <p:nvCxnSpPr>
          <p:cNvPr id="5" name="Straight Arrow Connector 4"/>
          <p:cNvCxnSpPr>
            <a:stCxn id="2" idx="5"/>
            <a:endCxn id="3" idx="2"/>
          </p:cNvCxnSpPr>
          <p:nvPr/>
        </p:nvCxnSpPr>
        <p:spPr>
          <a:xfrm flipV="1">
            <a:off x="2014728" y="4038600"/>
            <a:ext cx="1033272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267200" y="3124200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dirty="0" smtClean="0">
                <a:solidFill>
                  <a:schemeClr val="tx1"/>
                </a:solidFill>
              </a:rPr>
              <a:t>AP2</a:t>
            </a:r>
            <a:endParaRPr lang="en-US" dirty="0"/>
          </a:p>
        </p:txBody>
      </p:sp>
      <p:cxnSp>
        <p:nvCxnSpPr>
          <p:cNvPr id="8" name="Curved Connector 7"/>
          <p:cNvCxnSpPr>
            <a:stCxn id="3" idx="0"/>
            <a:endCxn id="6" idx="0"/>
          </p:cNvCxnSpPr>
          <p:nvPr/>
        </p:nvCxnSpPr>
        <p:spPr>
          <a:xfrm rot="5400000" flipH="1" flipV="1">
            <a:off x="3886200" y="2286000"/>
            <a:ext cx="12700" cy="1676400"/>
          </a:xfrm>
          <a:prstGeom prst="curvedConnector3">
            <a:avLst>
              <a:gd name="adj1" fmla="val 10934334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>
          <a:xfrm>
            <a:off x="5562600" y="4648200"/>
            <a:ext cx="13655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SNP2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11" idx="1"/>
            <a:endCxn id="6" idx="2"/>
          </p:cNvCxnSpPr>
          <p:nvPr/>
        </p:nvCxnSpPr>
        <p:spPr>
          <a:xfrm flipH="1" flipV="1">
            <a:off x="4724400" y="4038600"/>
            <a:ext cx="1179576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34000" y="426720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nl-NL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33600" y="426720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nl-NL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" y="914400"/>
            <a:ext cx="7603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Attention Problems in twin1 and twin2 are correlated (as a function of </a:t>
            </a:r>
            <a:r>
              <a:rPr lang="en-US" dirty="0" err="1" smtClean="0"/>
              <a:t>zygosity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5943600" y="3200400"/>
            <a:ext cx="13655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Sex2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4" idx="1"/>
          </p:cNvCxnSpPr>
          <p:nvPr/>
        </p:nvCxnSpPr>
        <p:spPr>
          <a:xfrm flipH="1">
            <a:off x="5105400" y="3657600"/>
            <a:ext cx="11795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10200" y="327660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nl-NL" dirty="0" smtClean="0"/>
              <a:t>2</a:t>
            </a:r>
            <a:endParaRPr lang="en-US" dirty="0"/>
          </a:p>
        </p:txBody>
      </p:sp>
      <p:sp>
        <p:nvSpPr>
          <p:cNvPr id="22" name="Isosceles Triangle 21"/>
          <p:cNvSpPr/>
          <p:nvPr/>
        </p:nvSpPr>
        <p:spPr>
          <a:xfrm>
            <a:off x="381000" y="3124200"/>
            <a:ext cx="1365504" cy="914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Sex1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22" idx="5"/>
            <a:endCxn id="3" idx="1"/>
          </p:cNvCxnSpPr>
          <p:nvPr/>
        </p:nvCxnSpPr>
        <p:spPr>
          <a:xfrm>
            <a:off x="1405128" y="3581400"/>
            <a:ext cx="11856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76400" y="320040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nl-NL" dirty="0" smtClean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733800" y="182880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0"/>
            <a:ext cx="9144000" cy="2239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Note:</a:t>
            </a:r>
            <a:br>
              <a:rPr lang="en-US" dirty="0" smtClean="0"/>
            </a:br>
            <a:r>
              <a:rPr lang="en-US" dirty="0" smtClean="0"/>
              <a:t>- missing values for phenotypes are “.”</a:t>
            </a:r>
          </a:p>
          <a:p>
            <a:pPr>
              <a:buNone/>
            </a:pPr>
            <a:r>
              <a:rPr lang="en-US" dirty="0" smtClean="0"/>
              <a:t>    - missing values for definition variables are -9</a:t>
            </a:r>
          </a:p>
          <a:p>
            <a:pPr>
              <a:buNone/>
            </a:pPr>
            <a:r>
              <a:rPr lang="en-US" sz="2000" dirty="0" smtClean="0"/>
              <a:t>(!! Take care that Ss with missing definition variables also have missing phenotypes)</a:t>
            </a:r>
            <a:endParaRPr lang="en-US" sz="2000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 t="9000" r="22500" b="52000"/>
          <a:stretch>
            <a:fillRect/>
          </a:stretch>
        </p:blipFill>
        <p:spPr bwMode="auto">
          <a:xfrm>
            <a:off x="228600" y="1219200"/>
            <a:ext cx="9448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609600"/>
            <a:ext cx="8839200" cy="5638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Genotyping  in 4 candidate genes: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*mono-</a:t>
            </a:r>
            <a:r>
              <a:rPr lang="en-US" dirty="0" err="1" smtClean="0"/>
              <a:t>aminergic</a:t>
            </a:r>
            <a:r>
              <a:rPr lang="en-US" dirty="0" smtClean="0"/>
              <a:t> system: </a:t>
            </a:r>
            <a:br>
              <a:rPr lang="en-US" dirty="0" smtClean="0"/>
            </a:br>
            <a:r>
              <a:rPr lang="en-US" dirty="0" smtClean="0"/>
              <a:t>-serotonin receptors (HTR) 2A </a:t>
            </a:r>
            <a:r>
              <a:rPr lang="en-US" b="1" dirty="0" smtClean="0"/>
              <a:t>(</a:t>
            </a:r>
            <a:r>
              <a:rPr lang="en-US" b="1" dirty="0" smtClean="0">
                <a:ea typeface="Times New Roman"/>
                <a:cs typeface="Times New Roman"/>
              </a:rPr>
              <a:t>HTR2A)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-</a:t>
            </a:r>
            <a:r>
              <a:rPr lang="en-US" dirty="0" err="1" smtClean="0"/>
              <a:t>catechol</a:t>
            </a:r>
            <a:r>
              <a:rPr lang="en-US" dirty="0" smtClean="0"/>
              <a:t>-O-</a:t>
            </a:r>
            <a:r>
              <a:rPr lang="en-US" dirty="0" err="1" smtClean="0"/>
              <a:t>methyltransferase</a:t>
            </a:r>
            <a:r>
              <a:rPr lang="en-US" dirty="0" smtClean="0"/>
              <a:t> </a:t>
            </a:r>
            <a:r>
              <a:rPr lang="en-US" b="1" dirty="0" smtClean="0"/>
              <a:t>(COMT)</a:t>
            </a:r>
            <a:br>
              <a:rPr lang="en-US" b="1" dirty="0" smtClean="0"/>
            </a:br>
            <a:r>
              <a:rPr lang="en-US" dirty="0" smtClean="0"/>
              <a:t>-</a:t>
            </a:r>
            <a:r>
              <a:rPr lang="en-US" dirty="0" err="1" smtClean="0"/>
              <a:t>tryptophane</a:t>
            </a:r>
            <a:r>
              <a:rPr lang="en-US" dirty="0" smtClean="0"/>
              <a:t> </a:t>
            </a:r>
            <a:r>
              <a:rPr lang="en-US" dirty="0" err="1" smtClean="0"/>
              <a:t>hydroxylase</a:t>
            </a:r>
            <a:r>
              <a:rPr lang="en-US" dirty="0" smtClean="0"/>
              <a:t> type 2 </a:t>
            </a:r>
            <a:r>
              <a:rPr lang="en-US" b="1" dirty="0" smtClean="0"/>
              <a:t>(</a:t>
            </a:r>
            <a:r>
              <a:rPr lang="nl-NL" b="1" dirty="0" smtClean="0">
                <a:ea typeface="Times New Roman"/>
                <a:cs typeface="Times New Roman"/>
              </a:rPr>
              <a:t>TPH2)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*</a:t>
            </a:r>
            <a:r>
              <a:rPr lang="en-US" dirty="0" err="1" smtClean="0"/>
              <a:t>neurogenesis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-brain derived </a:t>
            </a:r>
            <a:r>
              <a:rPr lang="en-US" dirty="0" err="1" smtClean="0"/>
              <a:t>neurotrophic</a:t>
            </a:r>
            <a:r>
              <a:rPr lang="en-US" dirty="0" smtClean="0"/>
              <a:t> factor </a:t>
            </a:r>
            <a:r>
              <a:rPr lang="en-US" b="1" dirty="0" smtClean="0"/>
              <a:t>(BDNF)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1341</Words>
  <Application>Microsoft Office PowerPoint</Application>
  <PresentationFormat>On-screen Show (4:3)</PresentationFormat>
  <Paragraphs>373</Paragraphs>
  <Slides>30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Image</vt:lpstr>
      <vt:lpstr> Attention Problems –  SNP association</vt:lpstr>
      <vt:lpstr>SNP=single nucleotide polymorphism </vt:lpstr>
      <vt:lpstr>Slide 3</vt:lpstr>
      <vt:lpstr>model</vt:lpstr>
      <vt:lpstr>Slide 5</vt:lpstr>
      <vt:lpstr>Slide 6</vt:lpstr>
      <vt:lpstr>Slide 7</vt:lpstr>
      <vt:lpstr>Data file</vt:lpstr>
      <vt:lpstr>Genotyping  in 4 candidate genes:  *mono-aminergic system:  -serotonin receptors (HTR) 2A (HTR2A) -catechol-O-methyltransferase (COMT) -tryptophane hydroxylase type 2 (TPH2)  *neurogenesis: -brain derived neurotrophic factor (BDNF)</vt:lpstr>
      <vt:lpstr>Slide 10</vt:lpstr>
      <vt:lpstr>COMT: Catechol-O-methyltransferase</vt:lpstr>
      <vt:lpstr>Slide 12</vt:lpstr>
      <vt:lpstr>Slide 13</vt:lpstr>
      <vt:lpstr>LD plot of TPH2 indicating D’ between the SNPs </vt:lpstr>
      <vt:lpstr>Slide 15</vt:lpstr>
      <vt:lpstr>Exercise</vt:lpstr>
      <vt:lpstr>Univariate means modeling practical</vt:lpstr>
      <vt:lpstr>Univariate mean moderation</vt:lpstr>
      <vt:lpstr>Univariate mean moderation</vt:lpstr>
      <vt:lpstr>Univariate mean moderation</vt:lpstr>
      <vt:lpstr>Results</vt:lpstr>
      <vt:lpstr>Slide 22</vt:lpstr>
      <vt:lpstr>Slide 23</vt:lpstr>
      <vt:lpstr>Implementation in Mx</vt:lpstr>
      <vt:lpstr>Slide 25</vt:lpstr>
      <vt:lpstr>Slide 26</vt:lpstr>
      <vt:lpstr>Exercise</vt:lpstr>
      <vt:lpstr>The factor model</vt:lpstr>
      <vt:lpstr>Slide 29</vt:lpstr>
      <vt:lpstr>Slide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 plot of TPH2 indicating D’ between the SNPs </dc:title>
  <dc:creator/>
  <cp:lastModifiedBy>DI.Boomsma</cp:lastModifiedBy>
  <cp:revision>42</cp:revision>
  <dcterms:created xsi:type="dcterms:W3CDTF">2006-08-16T00:00:00Z</dcterms:created>
  <dcterms:modified xsi:type="dcterms:W3CDTF">2012-03-08T15:26:44Z</dcterms:modified>
</cp:coreProperties>
</file>