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08" r:id="rId3"/>
    <p:sldId id="335" r:id="rId4"/>
    <p:sldId id="336" r:id="rId5"/>
    <p:sldId id="339" r:id="rId6"/>
    <p:sldId id="363" r:id="rId7"/>
    <p:sldId id="343" r:id="rId8"/>
    <p:sldId id="349" r:id="rId9"/>
    <p:sldId id="350" r:id="rId10"/>
    <p:sldId id="351" r:id="rId11"/>
    <p:sldId id="352" r:id="rId12"/>
    <p:sldId id="353" r:id="rId13"/>
    <p:sldId id="354" r:id="rId14"/>
    <p:sldId id="355" r:id="rId15"/>
    <p:sldId id="356" r:id="rId16"/>
    <p:sldId id="357" r:id="rId17"/>
    <p:sldId id="359" r:id="rId18"/>
    <p:sldId id="361" r:id="rId19"/>
    <p:sldId id="358" r:id="rId20"/>
    <p:sldId id="364" r:id="rId21"/>
    <p:sldId id="337" r:id="rId22"/>
    <p:sldId id="338" r:id="rId23"/>
    <p:sldId id="289" r:id="rId24"/>
    <p:sldId id="290" r:id="rId25"/>
    <p:sldId id="291" r:id="rId26"/>
    <p:sldId id="292" r:id="rId27"/>
    <p:sldId id="259" r:id="rId28"/>
    <p:sldId id="270" r:id="rId29"/>
    <p:sldId id="294" r:id="rId30"/>
    <p:sldId id="295" r:id="rId31"/>
    <p:sldId id="296" r:id="rId32"/>
    <p:sldId id="297" r:id="rId33"/>
    <p:sldId id="302" r:id="rId34"/>
    <p:sldId id="305" r:id="rId35"/>
    <p:sldId id="303" r:id="rId36"/>
    <p:sldId id="306" r:id="rId37"/>
    <p:sldId id="304" r:id="rId38"/>
    <p:sldId id="345" r:id="rId39"/>
    <p:sldId id="344" r:id="rId40"/>
    <p:sldId id="307" r:id="rId41"/>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Times New Roman" pitchFamily="18" charset="0"/>
        <a:ea typeface="+mn-ea"/>
        <a:cs typeface="+mn-cs"/>
      </a:defRPr>
    </a:lvl1pPr>
    <a:lvl2pPr marL="457200" algn="l" rtl="0" fontAlgn="base">
      <a:spcBef>
        <a:spcPct val="0"/>
      </a:spcBef>
      <a:spcAft>
        <a:spcPct val="0"/>
      </a:spcAft>
      <a:defRPr sz="3600" kern="1200">
        <a:solidFill>
          <a:schemeClr val="tx1"/>
        </a:solidFill>
        <a:latin typeface="Times New Roman" pitchFamily="18" charset="0"/>
        <a:ea typeface="+mn-ea"/>
        <a:cs typeface="+mn-cs"/>
      </a:defRPr>
    </a:lvl2pPr>
    <a:lvl3pPr marL="914400" algn="l" rtl="0" fontAlgn="base">
      <a:spcBef>
        <a:spcPct val="0"/>
      </a:spcBef>
      <a:spcAft>
        <a:spcPct val="0"/>
      </a:spcAft>
      <a:defRPr sz="3600" kern="1200">
        <a:solidFill>
          <a:schemeClr val="tx1"/>
        </a:solidFill>
        <a:latin typeface="Times New Roman" pitchFamily="18" charset="0"/>
        <a:ea typeface="+mn-ea"/>
        <a:cs typeface="+mn-cs"/>
      </a:defRPr>
    </a:lvl3pPr>
    <a:lvl4pPr marL="1371600" algn="l" rtl="0" fontAlgn="base">
      <a:spcBef>
        <a:spcPct val="0"/>
      </a:spcBef>
      <a:spcAft>
        <a:spcPct val="0"/>
      </a:spcAft>
      <a:defRPr sz="3600" kern="1200">
        <a:solidFill>
          <a:schemeClr val="tx1"/>
        </a:solidFill>
        <a:latin typeface="Times New Roman" pitchFamily="18" charset="0"/>
        <a:ea typeface="+mn-ea"/>
        <a:cs typeface="+mn-cs"/>
      </a:defRPr>
    </a:lvl4pPr>
    <a:lvl5pPr marL="1828800" algn="l" rtl="0" fontAlgn="base">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FF0000"/>
    <a:srgbClr val="666699"/>
    <a:srgbClr val="003300"/>
    <a:srgbClr val="CCECFF"/>
    <a:srgbClr val="003399"/>
    <a:srgbClr val="333300"/>
    <a:srgbClr val="336600"/>
    <a:srgbClr val="660033"/>
    <a:srgbClr val="3399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13" autoAdjust="0"/>
    <p:restoredTop sz="74250" autoAdjust="0"/>
  </p:normalViewPr>
  <p:slideViewPr>
    <p:cSldViewPr showGuides="1">
      <p:cViewPr>
        <p:scale>
          <a:sx n="50" d="100"/>
          <a:sy n="50" d="100"/>
        </p:scale>
        <p:origin x="-93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1044437-FE3A-49EF-92D6-3990EF1B2E7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p:txBody>
      </p:sp>
      <p:sp>
        <p:nvSpPr>
          <p:cNvPr id="4" name="Slide Number Placeholder 3"/>
          <p:cNvSpPr>
            <a:spLocks noGrp="1"/>
          </p:cNvSpPr>
          <p:nvPr>
            <p:ph type="sldNum" sz="quarter" idx="10"/>
          </p:nvPr>
        </p:nvSpPr>
        <p:spPr/>
        <p:txBody>
          <a:bodyPr/>
          <a:lstStyle/>
          <a:p>
            <a:fld id="{E1044437-FE3A-49EF-92D6-3990EF1B2E7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p:txBody>
      </p:sp>
      <p:sp>
        <p:nvSpPr>
          <p:cNvPr id="4" name="Slide Number Placeholder 3"/>
          <p:cNvSpPr>
            <a:spLocks noGrp="1"/>
          </p:cNvSpPr>
          <p:nvPr>
            <p:ph type="sldNum" sz="quarter" idx="10"/>
          </p:nvPr>
        </p:nvSpPr>
        <p:spPr/>
        <p:txBody>
          <a:bodyPr/>
          <a:lstStyle/>
          <a:p>
            <a:fld id="{E1044437-FE3A-49EF-92D6-3990EF1B2E7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p:txBody>
      </p:sp>
      <p:sp>
        <p:nvSpPr>
          <p:cNvPr id="4" name="Slide Number Placeholder 3"/>
          <p:cNvSpPr>
            <a:spLocks noGrp="1"/>
          </p:cNvSpPr>
          <p:nvPr>
            <p:ph type="sldNum" sz="quarter" idx="10"/>
          </p:nvPr>
        </p:nvSpPr>
        <p:spPr/>
        <p:txBody>
          <a:bodyPr/>
          <a:lstStyle/>
          <a:p>
            <a:fld id="{E1044437-FE3A-49EF-92D6-3990EF1B2E7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p:txBody>
      </p:sp>
      <p:sp>
        <p:nvSpPr>
          <p:cNvPr id="4" name="Slide Number Placeholder 3"/>
          <p:cNvSpPr>
            <a:spLocks noGrp="1"/>
          </p:cNvSpPr>
          <p:nvPr>
            <p:ph type="sldNum" sz="quarter" idx="10"/>
          </p:nvPr>
        </p:nvSpPr>
        <p:spPr/>
        <p:txBody>
          <a:bodyPr/>
          <a:lstStyle/>
          <a:p>
            <a:fld id="{E1044437-FE3A-49EF-92D6-3990EF1B2E7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p:txBody>
      </p:sp>
      <p:sp>
        <p:nvSpPr>
          <p:cNvPr id="4" name="Slide Number Placeholder 3"/>
          <p:cNvSpPr>
            <a:spLocks noGrp="1"/>
          </p:cNvSpPr>
          <p:nvPr>
            <p:ph type="sldNum" sz="quarter" idx="10"/>
          </p:nvPr>
        </p:nvSpPr>
        <p:spPr/>
        <p:txBody>
          <a:bodyPr/>
          <a:lstStyle/>
          <a:p>
            <a:fld id="{E1044437-FE3A-49EF-92D6-3990EF1B2E7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p:txBody>
      </p:sp>
      <p:sp>
        <p:nvSpPr>
          <p:cNvPr id="4" name="Slide Number Placeholder 3"/>
          <p:cNvSpPr>
            <a:spLocks noGrp="1"/>
          </p:cNvSpPr>
          <p:nvPr>
            <p:ph type="sldNum" sz="quarter" idx="10"/>
          </p:nvPr>
        </p:nvSpPr>
        <p:spPr/>
        <p:txBody>
          <a:bodyPr/>
          <a:lstStyle/>
          <a:p>
            <a:fld id="{E1044437-FE3A-49EF-92D6-3990EF1B2E7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nl-NL" dirty="0"/>
          </a:p>
        </p:txBody>
      </p:sp>
      <p:sp>
        <p:nvSpPr>
          <p:cNvPr id="4" name="Slide Number Placeholder 3"/>
          <p:cNvSpPr>
            <a:spLocks noGrp="1"/>
          </p:cNvSpPr>
          <p:nvPr>
            <p:ph type="sldNum" sz="quarter" idx="10"/>
          </p:nvPr>
        </p:nvSpPr>
        <p:spPr/>
        <p:txBody>
          <a:bodyPr/>
          <a:lstStyle/>
          <a:p>
            <a:fld id="{E1044437-FE3A-49EF-92D6-3990EF1B2E7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sz="3600"/>
            </a:lvl1pPr>
          </a:lstStyle>
          <a:p>
            <a:r>
              <a:rPr lang="nl-NL" dirty="0" smtClean="0"/>
              <a:t>Klik om de stijl te bewerken</a:t>
            </a:r>
            <a:endParaRPr lang="en-US" dirty="0"/>
          </a:p>
        </p:txBody>
      </p:sp>
      <p:sp>
        <p:nvSpPr>
          <p:cNvPr id="3" name="Ondertitel 2"/>
          <p:cNvSpPr>
            <a:spLocks noGrp="1"/>
          </p:cNvSpPr>
          <p:nvPr>
            <p:ph type="subTitle" idx="1"/>
          </p:nvPr>
        </p:nvSpPr>
        <p:spPr>
          <a:xfrm>
            <a:off x="1371600" y="3886200"/>
            <a:ext cx="6400800" cy="1752600"/>
          </a:xfrm>
        </p:spPr>
        <p:txBody>
          <a:bodyPr/>
          <a:lstStyle>
            <a:lvl1pPr marL="0" indent="0" algn="ctr">
              <a:buNone/>
              <a:defRPr sz="2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smtClean="0"/>
              <a:t>Klik om het opmaakprofiel van de modelondertitel te bewerken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15100" y="152400"/>
            <a:ext cx="1943100" cy="6400800"/>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685800" y="152400"/>
            <a:ext cx="5676900" cy="64008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el, tekst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685800" y="152400"/>
            <a:ext cx="7772400" cy="1143000"/>
          </a:xfrm>
        </p:spPr>
        <p:txBody>
          <a:bodyPr/>
          <a:lstStyle/>
          <a:p>
            <a:r>
              <a:rPr lang="nl-NL" smtClean="0"/>
              <a:t>Klik om de stijl te bewerken</a:t>
            </a:r>
            <a:endParaRPr lang="en-US"/>
          </a:p>
        </p:txBody>
      </p:sp>
      <p:sp>
        <p:nvSpPr>
          <p:cNvPr id="3" name="Tijdelijke aanduiding voor tekst 2"/>
          <p:cNvSpPr>
            <a:spLocks noGrp="1"/>
          </p:cNvSpPr>
          <p:nvPr>
            <p:ph type="body" sz="half" idx="1"/>
          </p:nvPr>
        </p:nvSpPr>
        <p:spPr>
          <a:xfrm>
            <a:off x="685800" y="1447800"/>
            <a:ext cx="3810000" cy="51054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quarter" idx="2"/>
          </p:nvPr>
        </p:nvSpPr>
        <p:spPr>
          <a:xfrm>
            <a:off x="4648200" y="1447800"/>
            <a:ext cx="3810000" cy="24765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inhoud 4"/>
          <p:cNvSpPr>
            <a:spLocks noGrp="1"/>
          </p:cNvSpPr>
          <p:nvPr>
            <p:ph sz="quarter" idx="3"/>
          </p:nvPr>
        </p:nvSpPr>
        <p:spPr>
          <a:xfrm>
            <a:off x="4648200" y="4076700"/>
            <a:ext cx="3810000" cy="24765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685800" y="152400"/>
            <a:ext cx="7772400" cy="1143000"/>
          </a:xfrm>
        </p:spPr>
        <p:txBody>
          <a:bodyPr/>
          <a:lstStyle/>
          <a:p>
            <a:r>
              <a:rPr lang="nl-NL" smtClean="0"/>
              <a:t>Klik om de stijl te bewerken</a:t>
            </a:r>
            <a:endParaRPr lang="en-US"/>
          </a:p>
        </p:txBody>
      </p:sp>
      <p:sp>
        <p:nvSpPr>
          <p:cNvPr id="3" name="Tijdelijke aanduiding voor tabel 2"/>
          <p:cNvSpPr>
            <a:spLocks noGrp="1"/>
          </p:cNvSpPr>
          <p:nvPr>
            <p:ph type="tbl" idx="1"/>
          </p:nvPr>
        </p:nvSpPr>
        <p:spPr>
          <a:xfrm>
            <a:off x="685800" y="1447800"/>
            <a:ext cx="7772400" cy="51054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600"/>
            </a:lvl1pPr>
          </a:lstStyle>
          <a:p>
            <a:r>
              <a:rPr lang="nl-NL" dirty="0" smtClean="0"/>
              <a:t>Klik om de stijl te bewerken</a:t>
            </a:r>
            <a:endParaRPr lang="en-US" dirty="0"/>
          </a:p>
        </p:txBody>
      </p:sp>
      <p:sp>
        <p:nvSpPr>
          <p:cNvPr id="3" name="Tijdelijke aanduiding voor inhoud 2"/>
          <p:cNvSpPr>
            <a:spLocks noGrp="1"/>
          </p:cNvSpPr>
          <p:nvPr>
            <p:ph idx="1"/>
          </p:nvPr>
        </p:nvSpPr>
        <p:spPr/>
        <p:txBody>
          <a:bodyPr/>
          <a:lstStyle>
            <a:lvl1pPr>
              <a:defRPr sz="2800"/>
            </a:lvl1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3600" b="0" cap="all"/>
            </a:lvl1pPr>
          </a:lstStyle>
          <a:p>
            <a:r>
              <a:rPr lang="nl-NL" dirty="0" smtClean="0"/>
              <a:t>Klik om de stijl te bewerken</a:t>
            </a:r>
            <a:endParaRPr lang="en-US"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600"/>
            </a:lvl1pPr>
          </a:lstStyle>
          <a:p>
            <a:r>
              <a:rPr lang="nl-NL" dirty="0" smtClean="0"/>
              <a:t>Klik om de stijl te bewerken</a:t>
            </a:r>
            <a:endParaRPr lang="en-US" dirty="0"/>
          </a:p>
        </p:txBody>
      </p:sp>
      <p:sp>
        <p:nvSpPr>
          <p:cNvPr id="3" name="Tijdelijke aanduiding voor inhoud 2"/>
          <p:cNvSpPr>
            <a:spLocks noGrp="1"/>
          </p:cNvSpPr>
          <p:nvPr>
            <p:ph sz="half" idx="1"/>
          </p:nvPr>
        </p:nvSpPr>
        <p:spPr>
          <a:xfrm>
            <a:off x="685800" y="14478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en-US" dirty="0"/>
          </a:p>
        </p:txBody>
      </p:sp>
      <p:sp>
        <p:nvSpPr>
          <p:cNvPr id="4" name="Tijdelijke aanduiding voor inhoud 3"/>
          <p:cNvSpPr>
            <a:spLocks noGrp="1"/>
          </p:cNvSpPr>
          <p:nvPr>
            <p:ph sz="half" idx="2"/>
          </p:nvPr>
        </p:nvSpPr>
        <p:spPr>
          <a:xfrm>
            <a:off x="4648200" y="14478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sz="3600"/>
            </a:lvl1pPr>
          </a:lstStyle>
          <a:p>
            <a:r>
              <a:rPr lang="nl-NL" dirty="0" smtClean="0"/>
              <a:t>Klik om de stijl te bewerken</a:t>
            </a:r>
            <a:endParaRPr lang="en-US"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en-US" dirty="0"/>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600"/>
            </a:lvl1pPr>
          </a:lstStyle>
          <a:p>
            <a:r>
              <a:rPr lang="nl-NL" dirty="0" smtClean="0"/>
              <a:t>Klik om de stijl te bewerken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US"/>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US"/>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447800"/>
            <a:ext cx="7772400"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rgbClr val="003399"/>
          </a:solidFill>
          <a:latin typeface="+mj-lt"/>
          <a:ea typeface="+mj-ea"/>
          <a:cs typeface="+mj-cs"/>
        </a:defRPr>
      </a:lvl1pPr>
      <a:lvl2pPr algn="ctr" rtl="0" fontAlgn="base">
        <a:spcBef>
          <a:spcPct val="0"/>
        </a:spcBef>
        <a:spcAft>
          <a:spcPct val="0"/>
        </a:spcAft>
        <a:defRPr sz="4400">
          <a:solidFill>
            <a:srgbClr val="003399"/>
          </a:solidFill>
          <a:latin typeface="Times New Roman" pitchFamily="18" charset="0"/>
        </a:defRPr>
      </a:lvl2pPr>
      <a:lvl3pPr algn="ctr" rtl="0" fontAlgn="base">
        <a:spcBef>
          <a:spcPct val="0"/>
        </a:spcBef>
        <a:spcAft>
          <a:spcPct val="0"/>
        </a:spcAft>
        <a:defRPr sz="4400">
          <a:solidFill>
            <a:srgbClr val="003399"/>
          </a:solidFill>
          <a:latin typeface="Times New Roman" pitchFamily="18" charset="0"/>
        </a:defRPr>
      </a:lvl3pPr>
      <a:lvl4pPr algn="ctr" rtl="0" fontAlgn="base">
        <a:spcBef>
          <a:spcPct val="0"/>
        </a:spcBef>
        <a:spcAft>
          <a:spcPct val="0"/>
        </a:spcAft>
        <a:defRPr sz="4400">
          <a:solidFill>
            <a:srgbClr val="003399"/>
          </a:solidFill>
          <a:latin typeface="Times New Roman" pitchFamily="18" charset="0"/>
        </a:defRPr>
      </a:lvl4pPr>
      <a:lvl5pPr algn="ctr" rtl="0" fontAlgn="base">
        <a:spcBef>
          <a:spcPct val="0"/>
        </a:spcBef>
        <a:spcAft>
          <a:spcPct val="0"/>
        </a:spcAft>
        <a:defRPr sz="4400">
          <a:solidFill>
            <a:srgbClr val="003399"/>
          </a:solidFill>
          <a:latin typeface="Times New Roman" pitchFamily="18" charset="0"/>
        </a:defRPr>
      </a:lvl5pPr>
      <a:lvl6pPr marL="457200" algn="ctr" rtl="0" fontAlgn="base">
        <a:spcBef>
          <a:spcPct val="0"/>
        </a:spcBef>
        <a:spcAft>
          <a:spcPct val="0"/>
        </a:spcAft>
        <a:defRPr sz="4400">
          <a:solidFill>
            <a:srgbClr val="003399"/>
          </a:solidFill>
          <a:latin typeface="Times New Roman" pitchFamily="18" charset="0"/>
        </a:defRPr>
      </a:lvl6pPr>
      <a:lvl7pPr marL="914400" algn="ctr" rtl="0" fontAlgn="base">
        <a:spcBef>
          <a:spcPct val="0"/>
        </a:spcBef>
        <a:spcAft>
          <a:spcPct val="0"/>
        </a:spcAft>
        <a:defRPr sz="4400">
          <a:solidFill>
            <a:srgbClr val="003399"/>
          </a:solidFill>
          <a:latin typeface="Times New Roman" pitchFamily="18" charset="0"/>
        </a:defRPr>
      </a:lvl7pPr>
      <a:lvl8pPr marL="1371600" algn="ctr" rtl="0" fontAlgn="base">
        <a:spcBef>
          <a:spcPct val="0"/>
        </a:spcBef>
        <a:spcAft>
          <a:spcPct val="0"/>
        </a:spcAft>
        <a:defRPr sz="4400">
          <a:solidFill>
            <a:srgbClr val="003399"/>
          </a:solidFill>
          <a:latin typeface="Times New Roman" pitchFamily="18" charset="0"/>
        </a:defRPr>
      </a:lvl8pPr>
      <a:lvl9pPr marL="1828800" algn="ctr" rtl="0" fontAlgn="base">
        <a:spcBef>
          <a:spcPct val="0"/>
        </a:spcBef>
        <a:spcAft>
          <a:spcPct val="0"/>
        </a:spcAft>
        <a:defRPr sz="4400">
          <a:solidFill>
            <a:srgbClr val="003399"/>
          </a:solidFill>
          <a:latin typeface="Times New Roman" pitchFamily="18" charset="0"/>
        </a:defRPr>
      </a:lvl9pPr>
    </p:titleStyle>
    <p:bodyStyle>
      <a:lvl1pPr marL="342900" indent="-342900" algn="l" rtl="0" fontAlgn="base">
        <a:spcBef>
          <a:spcPct val="20000"/>
        </a:spcBef>
        <a:spcAft>
          <a:spcPct val="0"/>
        </a:spcAft>
        <a:buClr>
          <a:srgbClr val="FF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FF0000"/>
        </a:buClr>
        <a:buChar char="–"/>
        <a:defRPr sz="2800">
          <a:solidFill>
            <a:schemeClr val="tx1"/>
          </a:solidFill>
          <a:latin typeface="+mn-lt"/>
        </a:defRPr>
      </a:lvl2pPr>
      <a:lvl3pPr marL="1143000" indent="-228600" algn="l" rtl="0" fontAlgn="base">
        <a:spcBef>
          <a:spcPct val="20000"/>
        </a:spcBef>
        <a:spcAft>
          <a:spcPct val="0"/>
        </a:spcAft>
        <a:buClr>
          <a:srgbClr val="FF0000"/>
        </a:buClr>
        <a:buChar char="•"/>
        <a:defRPr sz="2400">
          <a:solidFill>
            <a:schemeClr val="tx1"/>
          </a:solidFill>
          <a:latin typeface="+mn-lt"/>
        </a:defRPr>
      </a:lvl3pPr>
      <a:lvl4pPr marL="1600200" indent="-228600" algn="l" rtl="0" fontAlgn="base">
        <a:spcBef>
          <a:spcPct val="20000"/>
        </a:spcBef>
        <a:spcAft>
          <a:spcPct val="0"/>
        </a:spcAft>
        <a:buClr>
          <a:srgbClr val="FF0000"/>
        </a:buClr>
        <a:buChar char="–"/>
        <a:defRPr sz="2000">
          <a:solidFill>
            <a:schemeClr val="tx1"/>
          </a:solidFill>
          <a:latin typeface="+mn-lt"/>
        </a:defRPr>
      </a:lvl4pPr>
      <a:lvl5pPr marL="2057400" indent="-228600" algn="l" rtl="0" fontAlgn="base">
        <a:spcBef>
          <a:spcPct val="20000"/>
        </a:spcBef>
        <a:spcAft>
          <a:spcPct val="0"/>
        </a:spcAft>
        <a:buClr>
          <a:srgbClr val="FF0000"/>
        </a:buClr>
        <a:buChar char="»"/>
        <a:defRPr sz="2000">
          <a:solidFill>
            <a:schemeClr val="tx1"/>
          </a:solidFill>
          <a:latin typeface="+mn-lt"/>
        </a:defRPr>
      </a:lvl5pPr>
      <a:lvl6pPr marL="2514600" indent="-228600" algn="l" rtl="0" fontAlgn="base">
        <a:spcBef>
          <a:spcPct val="20000"/>
        </a:spcBef>
        <a:spcAft>
          <a:spcPct val="0"/>
        </a:spcAft>
        <a:buClr>
          <a:srgbClr val="FF0000"/>
        </a:buClr>
        <a:buChar char="»"/>
        <a:defRPr sz="2000">
          <a:solidFill>
            <a:schemeClr val="tx1"/>
          </a:solidFill>
          <a:latin typeface="+mn-lt"/>
        </a:defRPr>
      </a:lvl6pPr>
      <a:lvl7pPr marL="2971800" indent="-228600" algn="l" rtl="0" fontAlgn="base">
        <a:spcBef>
          <a:spcPct val="20000"/>
        </a:spcBef>
        <a:spcAft>
          <a:spcPct val="0"/>
        </a:spcAft>
        <a:buClr>
          <a:srgbClr val="FF0000"/>
        </a:buClr>
        <a:buChar char="»"/>
        <a:defRPr sz="2000">
          <a:solidFill>
            <a:schemeClr val="tx1"/>
          </a:solidFill>
          <a:latin typeface="+mn-lt"/>
        </a:defRPr>
      </a:lvl7pPr>
      <a:lvl8pPr marL="3429000" indent="-228600" algn="l" rtl="0" fontAlgn="base">
        <a:spcBef>
          <a:spcPct val="20000"/>
        </a:spcBef>
        <a:spcAft>
          <a:spcPct val="0"/>
        </a:spcAft>
        <a:buClr>
          <a:srgbClr val="FF0000"/>
        </a:buClr>
        <a:buChar char="»"/>
        <a:defRPr sz="2000">
          <a:solidFill>
            <a:schemeClr val="tx1"/>
          </a:solidFill>
          <a:latin typeface="+mn-lt"/>
        </a:defRPr>
      </a:lvl8pPr>
      <a:lvl9pPr marL="3886200" indent="-228600" algn="l" rtl="0" fontAlgn="base">
        <a:spcBef>
          <a:spcPct val="20000"/>
        </a:spcBef>
        <a:spcAft>
          <a:spcPct val="0"/>
        </a:spcAft>
        <a:buClr>
          <a:srgbClr val="FF00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992868"/>
            <a:ext cx="8534400" cy="830997"/>
          </a:xfrm>
          <a:prstGeom prst="rect">
            <a:avLst/>
          </a:prstGeom>
          <a:noFill/>
        </p:spPr>
        <p:txBody>
          <a:bodyPr wrap="square" rtlCol="0">
            <a:spAutoFit/>
          </a:bodyPr>
          <a:lstStyle/>
          <a:p>
            <a:pPr algn="ctr"/>
            <a:r>
              <a:rPr lang="en-US" sz="2400" dirty="0" smtClean="0">
                <a:latin typeface="Tahoma" pitchFamily="34" charset="0"/>
                <a:ea typeface="Tahoma" pitchFamily="34" charset="0"/>
                <a:cs typeface="Tahoma" pitchFamily="34" charset="0"/>
              </a:rPr>
              <a:t>Measurement invariance</a:t>
            </a:r>
          </a:p>
          <a:p>
            <a:pPr algn="ctr"/>
            <a:r>
              <a:rPr lang="en-US" sz="2400" dirty="0" smtClean="0">
                <a:latin typeface="Tahoma" pitchFamily="34" charset="0"/>
                <a:ea typeface="Tahoma" pitchFamily="34" charset="0"/>
                <a:cs typeface="Tahoma" pitchFamily="34" charset="0"/>
              </a:rPr>
              <a:t>in the linear factor model: practical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1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30" name="TextBox 29"/>
          <p:cNvSpPr txBox="1"/>
          <p:nvPr/>
        </p:nvSpPr>
        <p:spPr>
          <a:xfrm>
            <a:off x="762000" y="1399401"/>
            <a:ext cx="1524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el-GR" sz="1200" b="1" dirty="0" smtClean="0">
                <a:solidFill>
                  <a:srgbClr val="800080"/>
                </a:solidFill>
                <a:latin typeface="Tahoma" pitchFamily="34" charset="0"/>
                <a:cs typeface="Tahoma" pitchFamily="34" charset="0"/>
              </a:rPr>
              <a:t>Ψ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30" name="TextBox 29"/>
          <p:cNvSpPr txBox="1"/>
          <p:nvPr/>
        </p:nvSpPr>
        <p:spPr>
          <a:xfrm>
            <a:off x="762000" y="1399401"/>
            <a:ext cx="1524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el-GR" sz="1200" b="1" dirty="0" smtClean="0">
                <a:solidFill>
                  <a:srgbClr val="800080"/>
                </a:solidFill>
                <a:latin typeface="Tahoma" pitchFamily="34" charset="0"/>
                <a:cs typeface="Tahoma" pitchFamily="34" charset="0"/>
              </a:rPr>
              <a:t>Ψ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30" name="TextBox 29"/>
          <p:cNvSpPr txBox="1"/>
          <p:nvPr/>
        </p:nvSpPr>
        <p:spPr>
          <a:xfrm>
            <a:off x="762000" y="1399401"/>
            <a:ext cx="1524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el-GR" sz="1200" b="1" dirty="0" smtClean="0">
                <a:solidFill>
                  <a:srgbClr val="800080"/>
                </a:solidFill>
                <a:latin typeface="Tahoma" pitchFamily="34" charset="0"/>
                <a:cs typeface="Tahoma" pitchFamily="34" charset="0"/>
              </a:rPr>
              <a:t>Ψ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30" name="TextBox 29"/>
          <p:cNvSpPr txBox="1"/>
          <p:nvPr/>
        </p:nvSpPr>
        <p:spPr>
          <a:xfrm>
            <a:off x="762000" y="1399401"/>
            <a:ext cx="1524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
        <p:nvSpPr>
          <p:cNvPr id="30" name="TextBox 29"/>
          <p:cNvSpPr txBox="1"/>
          <p:nvPr/>
        </p:nvSpPr>
        <p:spPr>
          <a:xfrm>
            <a:off x="2590800" y="1400400"/>
            <a:ext cx="20574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E [y|</a:t>
            </a:r>
            <a:r>
              <a:rPr lang="el-GR" sz="1200" b="1" dirty="0" smtClean="0">
                <a:solidFill>
                  <a:srgbClr val="800080"/>
                </a:solidFill>
                <a:latin typeface="Tahoma" pitchFamily="34" charset="0"/>
                <a:cs typeface="Tahoma" pitchFamily="34" charset="0"/>
              </a:rPr>
              <a:t>η </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Τ</a:t>
            </a:r>
            <a:r>
              <a:rPr lang="nl-NL" sz="1200" b="1" dirty="0" smtClean="0">
                <a:solidFill>
                  <a:srgbClr val="800080"/>
                </a:solidFill>
                <a:latin typeface="Tahoma" pitchFamily="34" charset="0"/>
                <a:cs typeface="Tahoma" pitchFamily="34" charset="0"/>
              </a:rPr>
              <a:t> + Λ </a:t>
            </a:r>
            <a:r>
              <a:rPr lang="el-GR" sz="1200" b="1" dirty="0" smtClean="0">
                <a:solidFill>
                  <a:srgbClr val="800080"/>
                </a:solidFill>
                <a:latin typeface="Tahoma" pitchFamily="34" charset="0"/>
                <a:cs typeface="Tahoma" pitchFamily="34" charset="0"/>
              </a:rPr>
              <a:t>η</a:t>
            </a:r>
            <a:r>
              <a:rPr lang="nl-NL" sz="1200" b="1" baseline="30000" dirty="0" smtClean="0">
                <a:solidFill>
                  <a:srgbClr val="800080"/>
                </a:solidFill>
                <a:latin typeface="Tahoma" pitchFamily="34" charset="0"/>
                <a:cs typeface="Tahoma" pitchFamily="34" charset="0"/>
              </a:rPr>
              <a:t>*</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2308324"/>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
        <p:nvSpPr>
          <p:cNvPr id="30" name="TextBox 29"/>
          <p:cNvSpPr txBox="1"/>
          <p:nvPr/>
        </p:nvSpPr>
        <p:spPr>
          <a:xfrm>
            <a:off x="2590800" y="1400400"/>
            <a:ext cx="20574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E [y|</a:t>
            </a:r>
            <a:r>
              <a:rPr lang="el-GR" sz="1200" b="1" dirty="0" smtClean="0">
                <a:solidFill>
                  <a:srgbClr val="800080"/>
                </a:solidFill>
                <a:latin typeface="Tahoma" pitchFamily="34" charset="0"/>
                <a:cs typeface="Tahoma" pitchFamily="34" charset="0"/>
              </a:rPr>
              <a:t>η </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Τ</a:t>
            </a:r>
            <a:r>
              <a:rPr lang="nl-NL" sz="1200" b="1" dirty="0" smtClean="0">
                <a:solidFill>
                  <a:srgbClr val="800080"/>
                </a:solidFill>
                <a:latin typeface="Tahoma" pitchFamily="34" charset="0"/>
                <a:cs typeface="Tahoma" pitchFamily="34" charset="0"/>
              </a:rPr>
              <a:t> + Λ </a:t>
            </a:r>
            <a:r>
              <a:rPr lang="el-GR" sz="1200" b="1" dirty="0" smtClean="0">
                <a:solidFill>
                  <a:srgbClr val="800080"/>
                </a:solidFill>
                <a:latin typeface="Tahoma" pitchFamily="34" charset="0"/>
                <a:cs typeface="Tahoma" pitchFamily="34" charset="0"/>
              </a:rPr>
              <a:t>η</a:t>
            </a:r>
            <a:r>
              <a:rPr lang="nl-NL" sz="1200" b="1" baseline="30000" dirty="0" smtClean="0">
                <a:solidFill>
                  <a:srgbClr val="800080"/>
                </a:solidFill>
                <a:latin typeface="Tahoma" pitchFamily="34" charset="0"/>
                <a:cs typeface="Tahoma" pitchFamily="34" charset="0"/>
              </a:rPr>
              <a:t>*</a:t>
            </a:r>
            <a:endParaRPr lang="nl-NL" sz="1200" b="1" dirty="0" smtClean="0">
              <a:solidFill>
                <a:srgbClr val="800080"/>
              </a:solidFill>
              <a:latin typeface="Tahoma" pitchFamily="34" charset="0"/>
              <a:cs typeface="Tahoma" pitchFamily="34" charset="0"/>
            </a:endParaRPr>
          </a:p>
        </p:txBody>
      </p:sp>
      <p:cxnSp>
        <p:nvCxnSpPr>
          <p:cNvPr id="47" name="Straight Arrow Connector 46"/>
          <p:cNvCxnSpPr/>
          <p:nvPr/>
        </p:nvCxnSpPr>
        <p:spPr>
          <a:xfrm rot="2148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2148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2148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2148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55" name="TextBox 5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56" name="TextBox 5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57" name="TextBox 5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cxnSp>
        <p:nvCxnSpPr>
          <p:cNvPr id="58" name="Straight Arrow Connector 57"/>
          <p:cNvCxnSpPr>
            <a:stCxn id="59" idx="0"/>
          </p:cNvCxnSpPr>
          <p:nvPr/>
        </p:nvCxnSpPr>
        <p:spPr>
          <a:xfrm flipH="1" flipV="1">
            <a:off x="1842300" y="4800600"/>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Isosceles Triangle 58"/>
          <p:cNvSpPr/>
          <p:nvPr/>
        </p:nvSpPr>
        <p:spPr>
          <a:xfrm>
            <a:off x="2514600" y="6096000"/>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0" name="Straight Arrow Connector 59"/>
          <p:cNvCxnSpPr>
            <a:stCxn id="59" idx="0"/>
          </p:cNvCxnSpPr>
          <p:nvPr/>
        </p:nvCxnSpPr>
        <p:spPr>
          <a:xfrm flipV="1">
            <a:off x="2781300" y="4800600"/>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33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2" name="TextBox 61"/>
          <p:cNvSpPr txBox="1"/>
          <p:nvPr/>
        </p:nvSpPr>
        <p:spPr>
          <a:xfrm>
            <a:off x="24384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63" name="TextBox 62"/>
          <p:cNvSpPr txBox="1"/>
          <p:nvPr/>
        </p:nvSpPr>
        <p:spPr>
          <a:xfrm>
            <a:off x="26670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64" name="TextBox 63"/>
          <p:cNvSpPr txBox="1"/>
          <p:nvPr/>
        </p:nvSpPr>
        <p:spPr>
          <a:xfrm>
            <a:off x="2895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65" name="Straight Arrow Connector 64"/>
          <p:cNvCxnSpPr>
            <a:stCxn id="59" idx="0"/>
          </p:cNvCxnSpPr>
          <p:nvPr/>
        </p:nvCxnSpPr>
        <p:spPr>
          <a:xfrm flipV="1">
            <a:off x="2781300" y="4800600"/>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9" idx="0"/>
          </p:cNvCxnSpPr>
          <p:nvPr/>
        </p:nvCxnSpPr>
        <p:spPr>
          <a:xfrm flipH="1" flipV="1">
            <a:off x="2451900" y="4800600"/>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2308324"/>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
        <p:nvSpPr>
          <p:cNvPr id="30" name="TextBox 29"/>
          <p:cNvSpPr txBox="1"/>
          <p:nvPr/>
        </p:nvSpPr>
        <p:spPr>
          <a:xfrm>
            <a:off x="2590800" y="1400400"/>
            <a:ext cx="20574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E [y|</a:t>
            </a:r>
            <a:r>
              <a:rPr lang="el-GR" sz="1200" b="1" dirty="0" smtClean="0">
                <a:solidFill>
                  <a:srgbClr val="800080"/>
                </a:solidFill>
                <a:latin typeface="Tahoma" pitchFamily="34" charset="0"/>
                <a:cs typeface="Tahoma" pitchFamily="34" charset="0"/>
              </a:rPr>
              <a:t>η </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Τ</a:t>
            </a:r>
            <a:r>
              <a:rPr lang="nl-NL" sz="1200" b="1" dirty="0" smtClean="0">
                <a:solidFill>
                  <a:srgbClr val="800080"/>
                </a:solidFill>
                <a:latin typeface="Tahoma" pitchFamily="34" charset="0"/>
                <a:cs typeface="Tahoma" pitchFamily="34" charset="0"/>
              </a:rPr>
              <a:t> + Λ </a:t>
            </a:r>
            <a:r>
              <a:rPr lang="el-GR" sz="1200" b="1" dirty="0" smtClean="0">
                <a:solidFill>
                  <a:srgbClr val="800080"/>
                </a:solidFill>
                <a:latin typeface="Tahoma" pitchFamily="34" charset="0"/>
                <a:cs typeface="Tahoma" pitchFamily="34" charset="0"/>
              </a:rPr>
              <a:t>η</a:t>
            </a:r>
            <a:r>
              <a:rPr lang="nl-NL" sz="1200" b="1" baseline="30000" dirty="0" smtClean="0">
                <a:solidFill>
                  <a:srgbClr val="800080"/>
                </a:solidFill>
                <a:latin typeface="Tahoma" pitchFamily="34" charset="0"/>
                <a:cs typeface="Tahoma" pitchFamily="34" charset="0"/>
              </a:rPr>
              <a:t>*</a:t>
            </a:r>
            <a:endParaRPr lang="nl-NL" sz="1200" b="1" dirty="0" smtClean="0">
              <a:solidFill>
                <a:srgbClr val="800080"/>
              </a:solidFill>
              <a:latin typeface="Tahoma" pitchFamily="34" charset="0"/>
              <a:cs typeface="Tahoma" pitchFamily="34" charset="0"/>
            </a:endParaRPr>
          </a:p>
        </p:txBody>
      </p:sp>
      <p:cxnSp>
        <p:nvCxnSpPr>
          <p:cNvPr id="47" name="Straight Arrow Connector 46"/>
          <p:cNvCxnSpPr/>
          <p:nvPr/>
        </p:nvCxnSpPr>
        <p:spPr>
          <a:xfrm rot="2148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2148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2148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2148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55" name="TextBox 5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56" name="TextBox 5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57" name="TextBox 5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cxnSp>
        <p:nvCxnSpPr>
          <p:cNvPr id="58" name="Straight Arrow Connector 57"/>
          <p:cNvCxnSpPr>
            <a:stCxn id="59" idx="0"/>
          </p:cNvCxnSpPr>
          <p:nvPr/>
        </p:nvCxnSpPr>
        <p:spPr>
          <a:xfrm flipH="1" flipV="1">
            <a:off x="1842300" y="4800600"/>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Isosceles Triangle 58"/>
          <p:cNvSpPr/>
          <p:nvPr/>
        </p:nvSpPr>
        <p:spPr>
          <a:xfrm>
            <a:off x="2514600" y="6096000"/>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0" name="Straight Arrow Connector 59"/>
          <p:cNvCxnSpPr>
            <a:stCxn id="59" idx="0"/>
          </p:cNvCxnSpPr>
          <p:nvPr/>
        </p:nvCxnSpPr>
        <p:spPr>
          <a:xfrm flipV="1">
            <a:off x="2781300" y="4800600"/>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33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2" name="TextBox 61"/>
          <p:cNvSpPr txBox="1"/>
          <p:nvPr/>
        </p:nvSpPr>
        <p:spPr>
          <a:xfrm>
            <a:off x="24384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63" name="TextBox 62"/>
          <p:cNvSpPr txBox="1"/>
          <p:nvPr/>
        </p:nvSpPr>
        <p:spPr>
          <a:xfrm>
            <a:off x="26670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64" name="TextBox 63"/>
          <p:cNvSpPr txBox="1"/>
          <p:nvPr/>
        </p:nvSpPr>
        <p:spPr>
          <a:xfrm>
            <a:off x="2895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65" name="Straight Arrow Connector 64"/>
          <p:cNvCxnSpPr>
            <a:stCxn id="59" idx="0"/>
          </p:cNvCxnSpPr>
          <p:nvPr/>
        </p:nvCxnSpPr>
        <p:spPr>
          <a:xfrm flipV="1">
            <a:off x="2781300" y="4800600"/>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9" idx="0"/>
          </p:cNvCxnSpPr>
          <p:nvPr/>
        </p:nvCxnSpPr>
        <p:spPr>
          <a:xfrm flipH="1" flipV="1">
            <a:off x="2451900" y="4800600"/>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7543800" y="1676400"/>
            <a:ext cx="9144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2308324"/>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
        <p:nvSpPr>
          <p:cNvPr id="30" name="TextBox 29"/>
          <p:cNvSpPr txBox="1"/>
          <p:nvPr/>
        </p:nvSpPr>
        <p:spPr>
          <a:xfrm>
            <a:off x="2590800" y="1400400"/>
            <a:ext cx="20574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E [y|</a:t>
            </a:r>
            <a:r>
              <a:rPr lang="el-GR" sz="1200" b="1" dirty="0" smtClean="0">
                <a:solidFill>
                  <a:srgbClr val="800080"/>
                </a:solidFill>
                <a:latin typeface="Tahoma" pitchFamily="34" charset="0"/>
                <a:cs typeface="Tahoma" pitchFamily="34" charset="0"/>
              </a:rPr>
              <a:t>η </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Τ</a:t>
            </a:r>
            <a:r>
              <a:rPr lang="nl-NL" sz="1200" b="1" dirty="0" smtClean="0">
                <a:solidFill>
                  <a:srgbClr val="800080"/>
                </a:solidFill>
                <a:latin typeface="Tahoma" pitchFamily="34" charset="0"/>
                <a:cs typeface="Tahoma" pitchFamily="34" charset="0"/>
              </a:rPr>
              <a:t> + Λ </a:t>
            </a:r>
            <a:r>
              <a:rPr lang="el-GR" sz="1200" b="1" dirty="0" smtClean="0">
                <a:solidFill>
                  <a:srgbClr val="800080"/>
                </a:solidFill>
                <a:latin typeface="Tahoma" pitchFamily="34" charset="0"/>
                <a:cs typeface="Tahoma" pitchFamily="34" charset="0"/>
              </a:rPr>
              <a:t>η</a:t>
            </a:r>
            <a:r>
              <a:rPr lang="nl-NL" sz="1200" b="1" baseline="30000" dirty="0" smtClean="0">
                <a:solidFill>
                  <a:srgbClr val="800080"/>
                </a:solidFill>
                <a:latin typeface="Tahoma" pitchFamily="34" charset="0"/>
                <a:cs typeface="Tahoma" pitchFamily="34" charset="0"/>
              </a:rPr>
              <a:t>*</a:t>
            </a:r>
            <a:endParaRPr lang="nl-NL" sz="1200" b="1" dirty="0" smtClean="0">
              <a:solidFill>
                <a:srgbClr val="800080"/>
              </a:solidFill>
              <a:latin typeface="Tahoma" pitchFamily="34" charset="0"/>
              <a:cs typeface="Tahoma" pitchFamily="34" charset="0"/>
            </a:endParaRPr>
          </a:p>
        </p:txBody>
      </p:sp>
      <p:cxnSp>
        <p:nvCxnSpPr>
          <p:cNvPr id="47" name="Straight Arrow Connector 46"/>
          <p:cNvCxnSpPr/>
          <p:nvPr/>
        </p:nvCxnSpPr>
        <p:spPr>
          <a:xfrm rot="2148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2148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2148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2148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55" name="TextBox 5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56" name="TextBox 5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57" name="TextBox 5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cxnSp>
        <p:nvCxnSpPr>
          <p:cNvPr id="58" name="Straight Arrow Connector 57"/>
          <p:cNvCxnSpPr>
            <a:stCxn id="59" idx="0"/>
          </p:cNvCxnSpPr>
          <p:nvPr/>
        </p:nvCxnSpPr>
        <p:spPr>
          <a:xfrm flipH="1" flipV="1">
            <a:off x="1842300" y="4800600"/>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Isosceles Triangle 58"/>
          <p:cNvSpPr/>
          <p:nvPr/>
        </p:nvSpPr>
        <p:spPr>
          <a:xfrm>
            <a:off x="2514600" y="6096000"/>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0" name="Straight Arrow Connector 59"/>
          <p:cNvCxnSpPr>
            <a:stCxn id="59" idx="0"/>
          </p:cNvCxnSpPr>
          <p:nvPr/>
        </p:nvCxnSpPr>
        <p:spPr>
          <a:xfrm flipV="1">
            <a:off x="2781300" y="4800600"/>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33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2" name="TextBox 61"/>
          <p:cNvSpPr txBox="1"/>
          <p:nvPr/>
        </p:nvSpPr>
        <p:spPr>
          <a:xfrm>
            <a:off x="24384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63" name="TextBox 62"/>
          <p:cNvSpPr txBox="1"/>
          <p:nvPr/>
        </p:nvSpPr>
        <p:spPr>
          <a:xfrm>
            <a:off x="26670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64" name="TextBox 63"/>
          <p:cNvSpPr txBox="1"/>
          <p:nvPr/>
        </p:nvSpPr>
        <p:spPr>
          <a:xfrm>
            <a:off x="2895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65" name="Straight Arrow Connector 64"/>
          <p:cNvCxnSpPr>
            <a:stCxn id="59" idx="0"/>
          </p:cNvCxnSpPr>
          <p:nvPr/>
        </p:nvCxnSpPr>
        <p:spPr>
          <a:xfrm flipV="1">
            <a:off x="2781300" y="4800600"/>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9" idx="0"/>
          </p:cNvCxnSpPr>
          <p:nvPr/>
        </p:nvCxnSpPr>
        <p:spPr>
          <a:xfrm flipH="1" flipV="1">
            <a:off x="2451900" y="4800600"/>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7543800" y="1676400"/>
            <a:ext cx="9144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7543800" y="1981200"/>
            <a:ext cx="9144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3231654"/>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This is the case if and only if:</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 =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 </a:t>
            </a:r>
            <a:r>
              <a:rPr lang="nl-NL" sz="1200" dirty="0" smtClean="0">
                <a:latin typeface="Tahoma" pitchFamily="34" charset="0"/>
                <a:cs typeface="Tahoma" pitchFamily="34" charset="0"/>
              </a:rPr>
              <a:t>= Λ</a:t>
            </a:r>
            <a:r>
              <a:rPr lang="nl-NL" sz="1200" baseline="-25000" dirty="0" smtClean="0">
                <a:latin typeface="Tahoma" pitchFamily="34" charset="0"/>
                <a:cs typeface="Tahoma" pitchFamily="34" charset="0"/>
              </a:rPr>
              <a:t>2</a:t>
            </a:r>
            <a:endParaRPr lang="nl-NL" sz="1200" dirty="0" smtClean="0">
              <a:latin typeface="Tahoma" pitchFamily="34" charset="0"/>
              <a:cs typeface="Tahoma" pitchFamily="34" charset="0"/>
            </a:endParaRPr>
          </a:p>
          <a:p>
            <a:endParaRPr lang="nl-NL" sz="1200" dirty="0" smtClean="0">
              <a:latin typeface="Tahoma" pitchFamily="34" charset="0"/>
              <a:cs typeface="Tahoma" pitchFamily="34" charset="0"/>
            </a:endParaRPr>
          </a:p>
          <a:p>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 </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endParaRPr lang="nl-NL" sz="1200" dirty="0" smtClean="0">
              <a:latin typeface="Tahoma" pitchFamily="34" charset="0"/>
              <a:cs typeface="Tahoma" pitchFamily="34" charset="0"/>
            </a:endParaRPr>
          </a:p>
          <a:p>
            <a:endParaRPr lang="nl-NL" sz="1200" dirty="0" smtClean="0">
              <a:latin typeface="Tahoma" pitchFamily="34" charset="0"/>
              <a:cs typeface="Tahoma" pitchFamily="34" charset="0"/>
            </a:endParaRP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
        <p:nvSpPr>
          <p:cNvPr id="30" name="TextBox 29"/>
          <p:cNvSpPr txBox="1"/>
          <p:nvPr/>
        </p:nvSpPr>
        <p:spPr>
          <a:xfrm>
            <a:off x="2590800" y="1400400"/>
            <a:ext cx="20574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E [y|</a:t>
            </a:r>
            <a:r>
              <a:rPr lang="el-GR" sz="1200" b="1" dirty="0" smtClean="0">
                <a:solidFill>
                  <a:srgbClr val="800080"/>
                </a:solidFill>
                <a:latin typeface="Tahoma" pitchFamily="34" charset="0"/>
                <a:cs typeface="Tahoma" pitchFamily="34" charset="0"/>
              </a:rPr>
              <a:t>η </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Τ</a:t>
            </a:r>
            <a:r>
              <a:rPr lang="nl-NL" sz="1200" b="1" dirty="0" smtClean="0">
                <a:solidFill>
                  <a:srgbClr val="800080"/>
                </a:solidFill>
                <a:latin typeface="Tahoma" pitchFamily="34" charset="0"/>
                <a:cs typeface="Tahoma" pitchFamily="34" charset="0"/>
              </a:rPr>
              <a:t> + Λ </a:t>
            </a:r>
            <a:r>
              <a:rPr lang="el-GR" sz="1200" b="1" dirty="0" smtClean="0">
                <a:solidFill>
                  <a:srgbClr val="800080"/>
                </a:solidFill>
                <a:latin typeface="Tahoma" pitchFamily="34" charset="0"/>
                <a:cs typeface="Tahoma" pitchFamily="34" charset="0"/>
              </a:rPr>
              <a:t>η</a:t>
            </a:r>
            <a:r>
              <a:rPr lang="nl-NL" sz="1200" b="1" baseline="30000" dirty="0" smtClean="0">
                <a:solidFill>
                  <a:srgbClr val="800080"/>
                </a:solidFill>
                <a:latin typeface="Tahoma" pitchFamily="34" charset="0"/>
                <a:cs typeface="Tahoma" pitchFamily="34" charset="0"/>
              </a:rPr>
              <a:t>*</a:t>
            </a:r>
            <a:endParaRPr lang="nl-NL" sz="1200" b="1" dirty="0" smtClean="0">
              <a:solidFill>
                <a:srgbClr val="800080"/>
              </a:solidFill>
              <a:latin typeface="Tahoma" pitchFamily="34" charset="0"/>
              <a:cs typeface="Tahoma" pitchFamily="34" charset="0"/>
            </a:endParaRPr>
          </a:p>
        </p:txBody>
      </p:sp>
      <p:cxnSp>
        <p:nvCxnSpPr>
          <p:cNvPr id="47" name="Straight Arrow Connector 46"/>
          <p:cNvCxnSpPr/>
          <p:nvPr/>
        </p:nvCxnSpPr>
        <p:spPr>
          <a:xfrm rot="2148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2148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2148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2148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55" name="TextBox 5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56" name="TextBox 5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57" name="TextBox 5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cxnSp>
        <p:nvCxnSpPr>
          <p:cNvPr id="58" name="Straight Arrow Connector 57"/>
          <p:cNvCxnSpPr>
            <a:stCxn id="59" idx="0"/>
          </p:cNvCxnSpPr>
          <p:nvPr/>
        </p:nvCxnSpPr>
        <p:spPr>
          <a:xfrm flipH="1" flipV="1">
            <a:off x="1842300" y="4800600"/>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Isosceles Triangle 58"/>
          <p:cNvSpPr/>
          <p:nvPr/>
        </p:nvSpPr>
        <p:spPr>
          <a:xfrm>
            <a:off x="2514600" y="6096000"/>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0" name="Straight Arrow Connector 59"/>
          <p:cNvCxnSpPr>
            <a:stCxn id="59" idx="0"/>
          </p:cNvCxnSpPr>
          <p:nvPr/>
        </p:nvCxnSpPr>
        <p:spPr>
          <a:xfrm flipV="1">
            <a:off x="2781300" y="4800600"/>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33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2" name="TextBox 61"/>
          <p:cNvSpPr txBox="1"/>
          <p:nvPr/>
        </p:nvSpPr>
        <p:spPr>
          <a:xfrm>
            <a:off x="24384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63" name="TextBox 62"/>
          <p:cNvSpPr txBox="1"/>
          <p:nvPr/>
        </p:nvSpPr>
        <p:spPr>
          <a:xfrm>
            <a:off x="26670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64" name="TextBox 63"/>
          <p:cNvSpPr txBox="1"/>
          <p:nvPr/>
        </p:nvSpPr>
        <p:spPr>
          <a:xfrm>
            <a:off x="2895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65" name="Straight Arrow Connector 64"/>
          <p:cNvCxnSpPr>
            <a:stCxn id="59" idx="0"/>
          </p:cNvCxnSpPr>
          <p:nvPr/>
        </p:nvCxnSpPr>
        <p:spPr>
          <a:xfrm flipV="1">
            <a:off x="2781300" y="4800600"/>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9" idx="0"/>
          </p:cNvCxnSpPr>
          <p:nvPr/>
        </p:nvCxnSpPr>
        <p:spPr>
          <a:xfrm flipH="1" flipV="1">
            <a:off x="2451900" y="4800600"/>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992868"/>
            <a:ext cx="8534400" cy="1938992"/>
          </a:xfrm>
          <a:prstGeom prst="rect">
            <a:avLst/>
          </a:prstGeom>
          <a:noFill/>
        </p:spPr>
        <p:txBody>
          <a:bodyPr wrap="square" rtlCol="0">
            <a:spAutoFit/>
          </a:bodyPr>
          <a:lstStyle/>
          <a:p>
            <a:pPr algn="ctr"/>
            <a:r>
              <a:rPr lang="en-US" sz="2400" dirty="0" smtClean="0">
                <a:latin typeface="Tahoma" pitchFamily="34" charset="0"/>
                <a:ea typeface="Tahoma" pitchFamily="34" charset="0"/>
                <a:cs typeface="Tahoma" pitchFamily="34" charset="0"/>
              </a:rPr>
              <a:t>Measurement invariance</a:t>
            </a:r>
          </a:p>
          <a:p>
            <a:pPr algn="ctr"/>
            <a:r>
              <a:rPr lang="en-US" sz="2400" dirty="0" smtClean="0">
                <a:latin typeface="Tahoma" pitchFamily="34" charset="0"/>
                <a:ea typeface="Tahoma" pitchFamily="34" charset="0"/>
                <a:cs typeface="Tahoma" pitchFamily="34" charset="0"/>
              </a:rPr>
              <a:t>in the </a:t>
            </a:r>
            <a:r>
              <a:rPr lang="en-US" sz="2400" u="sng" dirty="0" smtClean="0">
                <a:effectLst>
                  <a:outerShdw blurRad="50800" dist="38100" dir="2700000" algn="tl" rotWithShape="0">
                    <a:prstClr val="black">
                      <a:alpha val="40000"/>
                    </a:prstClr>
                  </a:outerShdw>
                </a:effectLst>
                <a:latin typeface="Tahoma" pitchFamily="34" charset="0"/>
                <a:ea typeface="Tahoma" pitchFamily="34" charset="0"/>
                <a:cs typeface="Tahoma" pitchFamily="34" charset="0"/>
              </a:rPr>
              <a:t>linear factor model</a:t>
            </a:r>
            <a:r>
              <a:rPr lang="en-US" sz="2400" dirty="0" smtClean="0">
                <a:latin typeface="Tahoma" pitchFamily="34" charset="0"/>
                <a:ea typeface="Tahoma" pitchFamily="34" charset="0"/>
                <a:cs typeface="Tahoma" pitchFamily="34" charset="0"/>
              </a:rPr>
              <a:t>: practical</a:t>
            </a:r>
          </a:p>
          <a:p>
            <a:pPr algn="ctr"/>
            <a:endParaRPr lang="en-US" sz="2400" dirty="0" smtClean="0">
              <a:latin typeface="Tahoma" pitchFamily="34" charset="0"/>
              <a:ea typeface="Tahoma" pitchFamily="34" charset="0"/>
              <a:cs typeface="Tahoma" pitchFamily="34" charset="0"/>
            </a:endParaRPr>
          </a:p>
          <a:p>
            <a:pPr algn="ctr"/>
            <a:endParaRPr lang="en-US" sz="1200" dirty="0" smtClean="0">
              <a:latin typeface="Tahoma" pitchFamily="34" charset="0"/>
              <a:ea typeface="Tahoma" pitchFamily="34" charset="0"/>
              <a:cs typeface="Tahoma" pitchFamily="34" charset="0"/>
            </a:endParaRPr>
          </a:p>
          <a:p>
            <a:pPr algn="ctr"/>
            <a:endParaRPr lang="en-US" sz="1200" dirty="0" smtClean="0">
              <a:latin typeface="Tahoma" pitchFamily="34" charset="0"/>
              <a:ea typeface="Tahoma" pitchFamily="34" charset="0"/>
              <a:cs typeface="Tahoma" pitchFamily="34" charset="0"/>
            </a:endParaRPr>
          </a:p>
          <a:p>
            <a:pPr algn="ctr"/>
            <a:endParaRPr lang="en-US" sz="1200" dirty="0" smtClean="0">
              <a:latin typeface="Tahoma" pitchFamily="34" charset="0"/>
              <a:ea typeface="Tahoma" pitchFamily="34" charset="0"/>
              <a:cs typeface="Tahoma" pitchFamily="34" charset="0"/>
            </a:endParaRPr>
          </a:p>
          <a:p>
            <a:pPr algn="ctr"/>
            <a:r>
              <a:rPr lang="en-US" sz="1200" dirty="0" smtClean="0">
                <a:latin typeface="Tahoma" pitchFamily="34" charset="0"/>
                <a:ea typeface="Tahoma" pitchFamily="34" charset="0"/>
                <a:cs typeface="Tahoma" pitchFamily="34" charset="0"/>
              </a:rPr>
              <a:t>model that relates a continuous latent variable to continuous indicators</a:t>
            </a:r>
          </a:p>
        </p:txBody>
      </p:sp>
      <p:cxnSp>
        <p:nvCxnSpPr>
          <p:cNvPr id="5" name="Straight Arrow Connector 4"/>
          <p:cNvCxnSpPr/>
          <p:nvPr/>
        </p:nvCxnSpPr>
        <p:spPr>
          <a:xfrm>
            <a:off x="4572000" y="2895600"/>
            <a:ext cx="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5078313"/>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a:t>
            </a:r>
            <a:r>
              <a:rPr lang="nl-NL" sz="1200" b="1" dirty="0" smtClean="0">
                <a:solidFill>
                  <a:schemeClr val="accent1">
                    <a:lumMod val="50000"/>
                  </a:schemeClr>
                </a:solidFill>
                <a:latin typeface="Tahoma" pitchFamily="34" charset="0"/>
                <a:cs typeface="Tahoma" pitchFamily="34" charset="0"/>
              </a:rPr>
              <a:t>~ N </a:t>
            </a:r>
            <a:r>
              <a:rPr lang="nl-NL" sz="1200" dirty="0" smtClean="0">
                <a:latin typeface="Tahoma" pitchFamily="34" charset="0"/>
                <a:cs typeface="Tahoma" pitchFamily="34" charset="0"/>
              </a:rPr>
              <a:t>(</a:t>
            </a:r>
            <a:r>
              <a:rPr lang="el-GR" sz="1200" b="1" dirty="0" smtClean="0">
                <a:solidFill>
                  <a:schemeClr val="accent2">
                    <a:lumMod val="75000"/>
                  </a:schemeClr>
                </a:solidFill>
                <a:latin typeface="Tahoma" pitchFamily="34" charset="0"/>
                <a:cs typeface="Tahoma" pitchFamily="34" charset="0"/>
              </a:rPr>
              <a:t>Τ</a:t>
            </a:r>
            <a:r>
              <a:rPr lang="nl-NL" sz="1200" b="1" baseline="-25000" dirty="0" smtClean="0">
                <a:solidFill>
                  <a:schemeClr val="accent2">
                    <a:lumMod val="75000"/>
                  </a:schemeClr>
                </a:solidFill>
                <a:latin typeface="Tahoma" pitchFamily="34" charset="0"/>
                <a:cs typeface="Tahoma" pitchFamily="34" charset="0"/>
              </a:rPr>
              <a:t>1</a:t>
            </a:r>
            <a:r>
              <a:rPr lang="nl-NL" sz="1200" b="1" dirty="0" smtClean="0">
                <a:solidFill>
                  <a:schemeClr val="accent2">
                    <a:lumMod val="75000"/>
                  </a:schemeClr>
                </a:solidFill>
                <a:latin typeface="Tahoma" pitchFamily="34" charset="0"/>
                <a:cs typeface="Tahoma" pitchFamily="34" charset="0"/>
              </a:rPr>
              <a:t> + Λ</a:t>
            </a:r>
            <a:r>
              <a:rPr lang="nl-NL" sz="1200" b="1" baseline="-25000" dirty="0" smtClean="0">
                <a:solidFill>
                  <a:schemeClr val="accent2">
                    <a:lumMod val="75000"/>
                  </a:schemeClr>
                </a:solidFill>
                <a:latin typeface="Tahoma" pitchFamily="34" charset="0"/>
                <a:cs typeface="Tahoma" pitchFamily="34" charset="0"/>
              </a:rPr>
              <a:t>1 </a:t>
            </a:r>
            <a:r>
              <a:rPr lang="el-GR" sz="1200" b="1" dirty="0" smtClean="0">
                <a:solidFill>
                  <a:schemeClr val="accent2">
                    <a:lumMod val="75000"/>
                  </a:schemeClr>
                </a:solidFill>
                <a:latin typeface="Tahoma" pitchFamily="34" charset="0"/>
                <a:cs typeface="Tahoma" pitchFamily="34" charset="0"/>
              </a:rPr>
              <a:t>η</a:t>
            </a:r>
            <a:r>
              <a:rPr lang="nl-NL" sz="1200" b="1" baseline="30000" dirty="0" smtClean="0">
                <a:solidFill>
                  <a:schemeClr val="accent2">
                    <a:lumMod val="75000"/>
                  </a:schemeClr>
                </a:solidFill>
                <a:latin typeface="Tahoma" pitchFamily="34" charset="0"/>
                <a:cs typeface="Tahoma" pitchFamily="34" charset="0"/>
              </a:rPr>
              <a:t>*</a:t>
            </a:r>
            <a:r>
              <a:rPr lang="nl-NL" sz="1200" dirty="0" smtClean="0">
                <a:latin typeface="Tahoma" pitchFamily="34" charset="0"/>
                <a:cs typeface="Tahoma" pitchFamily="34" charset="0"/>
              </a:rPr>
              <a:t>, </a:t>
            </a:r>
            <a:r>
              <a:rPr lang="el-GR" sz="1200" b="1" dirty="0" smtClean="0">
                <a:solidFill>
                  <a:srgbClr val="7030A0"/>
                </a:solidFill>
                <a:latin typeface="Tahoma" pitchFamily="34" charset="0"/>
                <a:cs typeface="Tahoma" pitchFamily="34" charset="0"/>
              </a:rPr>
              <a:t>Θ</a:t>
            </a:r>
            <a:r>
              <a:rPr lang="nl-NL" sz="1200" b="1" baseline="-25000" dirty="0" smtClean="0">
                <a:solidFill>
                  <a:srgbClr val="7030A0"/>
                </a:solidFill>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This is the case if and only if:</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 =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 </a:t>
            </a:r>
            <a:r>
              <a:rPr lang="nl-NL" sz="1200" dirty="0" smtClean="0">
                <a:latin typeface="Tahoma" pitchFamily="34" charset="0"/>
                <a:cs typeface="Tahoma" pitchFamily="34" charset="0"/>
              </a:rPr>
              <a:t>= Λ</a:t>
            </a:r>
            <a:r>
              <a:rPr lang="nl-NL" sz="1200" baseline="-25000" dirty="0" smtClean="0">
                <a:latin typeface="Tahoma" pitchFamily="34" charset="0"/>
                <a:cs typeface="Tahoma" pitchFamily="34" charset="0"/>
              </a:rPr>
              <a:t>2</a:t>
            </a:r>
            <a:endParaRPr lang="nl-NL" sz="1200" dirty="0" smtClean="0">
              <a:latin typeface="Tahoma" pitchFamily="34" charset="0"/>
              <a:cs typeface="Tahoma" pitchFamily="34" charset="0"/>
            </a:endParaRPr>
          </a:p>
          <a:p>
            <a:endParaRPr lang="nl-NL" sz="1200" dirty="0" smtClean="0">
              <a:latin typeface="Tahoma" pitchFamily="34" charset="0"/>
              <a:cs typeface="Tahoma" pitchFamily="34" charset="0"/>
            </a:endParaRPr>
          </a:p>
          <a:p>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 </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endParaRPr lang="nl-NL" sz="1200" dirty="0" smtClean="0">
              <a:latin typeface="Tahoma" pitchFamily="34" charset="0"/>
              <a:cs typeface="Tahoma" pitchFamily="34" charset="0"/>
            </a:endParaRPr>
          </a:p>
          <a:p>
            <a:endParaRPr lang="nl-NL" sz="1200" dirty="0" smtClean="0">
              <a:latin typeface="Tahoma" pitchFamily="34" charset="0"/>
              <a:cs typeface="Tahoma" pitchFamily="34" charset="0"/>
            </a:endParaRPr>
          </a:p>
          <a:p>
            <a:endParaRPr lang="nl-NL" sz="1200" dirty="0" smtClean="0">
              <a:latin typeface="Tahoma" pitchFamily="34" charset="0"/>
              <a:cs typeface="Tahoma" pitchFamily="34" charset="0"/>
            </a:endParaRPr>
          </a:p>
          <a:p>
            <a:r>
              <a:rPr lang="nl-NL" sz="1200" dirty="0" smtClean="0">
                <a:latin typeface="CourierNewPSMT"/>
              </a:rPr>
              <a:t>The test is MI </a:t>
            </a:r>
            <a:r>
              <a:rPr lang="en-US" sz="1200" dirty="0" smtClean="0">
                <a:latin typeface="CourierNewPSMT"/>
              </a:rPr>
              <a:t>with respect to group if the observed group differences in summary statistics (means and covariance matrix) are attributable to differences in the means and variance of the latent trait or common factor (</a:t>
            </a:r>
            <a:r>
              <a:rPr lang="el-GR" sz="1200" dirty="0" smtClean="0">
                <a:latin typeface="CourierNewPSMT"/>
              </a:rPr>
              <a:t>Ψ</a:t>
            </a:r>
            <a:r>
              <a:rPr lang="en-US" sz="800" dirty="0" smtClean="0">
                <a:latin typeface="CourierNewPSMT"/>
              </a:rPr>
              <a:t>k </a:t>
            </a:r>
            <a:r>
              <a:rPr lang="en-US" sz="1200" dirty="0" smtClean="0">
                <a:latin typeface="CourierNewPSMT"/>
              </a:rPr>
              <a:t>and </a:t>
            </a:r>
            <a:r>
              <a:rPr lang="el-GR" sz="1200" dirty="0" smtClean="0">
                <a:latin typeface="Tahoma" pitchFamily="34" charset="0"/>
                <a:cs typeface="Tahoma" pitchFamily="34" charset="0"/>
              </a:rPr>
              <a:t>α</a:t>
            </a:r>
            <a:r>
              <a:rPr lang="en-US" sz="800" dirty="0" smtClean="0">
                <a:latin typeface="CourierNewPSMT"/>
              </a:rPr>
              <a:t>k</a:t>
            </a:r>
            <a:r>
              <a:rPr lang="en-US" sz="1200" dirty="0" smtClean="0">
                <a:latin typeface="CourierNewPSMT"/>
              </a:rPr>
              <a:t>).</a:t>
            </a:r>
          </a:p>
          <a:p>
            <a:endParaRPr lang="en-US" sz="1200" dirty="0" smtClean="0">
              <a:latin typeface="CourierNewPSMT"/>
            </a:endParaRPr>
          </a:p>
          <a:p>
            <a:r>
              <a:rPr lang="nl-NL" sz="1200" dirty="0" smtClean="0">
                <a:latin typeface="CourierNewPSMT"/>
              </a:rPr>
              <a:t>-&gt;</a:t>
            </a:r>
            <a:r>
              <a:rPr lang="en-US" sz="1200" dirty="0" smtClean="0">
                <a:latin typeface="CourierNewPSMT"/>
              </a:rPr>
              <a:t> if the test measures the same latent variable in the two groups, then that latent variable should be the only source of differences between </a:t>
            </a:r>
            <a:r>
              <a:rPr lang="nl-NL" sz="1200" dirty="0" smtClean="0">
                <a:latin typeface="CourierNewPSMT"/>
              </a:rPr>
              <a:t>the groups.</a:t>
            </a:r>
            <a:endParaRPr lang="nl-NL" sz="1200" dirty="0" smtClean="0">
              <a:latin typeface="Tahoma" pitchFamily="34" charset="0"/>
              <a:cs typeface="Tahoma" pitchFamily="34" charset="0"/>
            </a:endParaRPr>
          </a:p>
        </p:txBody>
      </p:sp>
      <p:sp>
        <p:nvSpPr>
          <p:cNvPr id="29" name="TextBox 28"/>
          <p:cNvSpPr txBox="1"/>
          <p:nvPr/>
        </p:nvSpPr>
        <p:spPr>
          <a:xfrm>
            <a:off x="762000" y="1399401"/>
            <a:ext cx="1524000" cy="461665"/>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nl-NL" sz="1200" b="1" dirty="0" smtClean="0">
                <a:solidFill>
                  <a:srgbClr val="FF0000"/>
                </a:solidFill>
                <a:latin typeface="Tahoma" pitchFamily="34" charset="0"/>
                <a:cs typeface="Tahoma" pitchFamily="34" charset="0"/>
              </a:rPr>
              <a:t>0</a:t>
            </a:r>
            <a:r>
              <a:rPr lang="el-GR" sz="1200" b="1" dirty="0" smtClean="0">
                <a:solidFill>
                  <a:srgbClr val="800080"/>
                </a:solidFill>
                <a:latin typeface="Tahoma" pitchFamily="34" charset="0"/>
                <a:cs typeface="Tahoma" pitchFamily="34" charset="0"/>
              </a:rPr>
              <a:t>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a:p>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
        <p:nvSpPr>
          <p:cNvPr id="30" name="TextBox 29"/>
          <p:cNvSpPr txBox="1"/>
          <p:nvPr/>
        </p:nvSpPr>
        <p:spPr>
          <a:xfrm>
            <a:off x="2590800" y="1400400"/>
            <a:ext cx="20574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E [y|</a:t>
            </a:r>
            <a:r>
              <a:rPr lang="el-GR" sz="1200" b="1" dirty="0" smtClean="0">
                <a:solidFill>
                  <a:srgbClr val="800080"/>
                </a:solidFill>
                <a:latin typeface="Tahoma" pitchFamily="34" charset="0"/>
                <a:cs typeface="Tahoma" pitchFamily="34" charset="0"/>
              </a:rPr>
              <a:t>η </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Τ</a:t>
            </a:r>
            <a:r>
              <a:rPr lang="nl-NL" sz="1200" b="1" dirty="0" smtClean="0">
                <a:solidFill>
                  <a:srgbClr val="800080"/>
                </a:solidFill>
                <a:latin typeface="Tahoma" pitchFamily="34" charset="0"/>
                <a:cs typeface="Tahoma" pitchFamily="34" charset="0"/>
              </a:rPr>
              <a:t> + Λ </a:t>
            </a:r>
            <a:r>
              <a:rPr lang="el-GR" sz="1200" b="1" dirty="0" smtClean="0">
                <a:solidFill>
                  <a:srgbClr val="800080"/>
                </a:solidFill>
                <a:latin typeface="Tahoma" pitchFamily="34" charset="0"/>
                <a:cs typeface="Tahoma" pitchFamily="34" charset="0"/>
              </a:rPr>
              <a:t>η</a:t>
            </a:r>
            <a:r>
              <a:rPr lang="nl-NL" sz="1200" b="1" baseline="30000" dirty="0" smtClean="0">
                <a:solidFill>
                  <a:srgbClr val="800080"/>
                </a:solidFill>
                <a:latin typeface="Tahoma" pitchFamily="34" charset="0"/>
                <a:cs typeface="Tahoma" pitchFamily="34" charset="0"/>
              </a:rPr>
              <a:t>*</a:t>
            </a:r>
            <a:endParaRPr lang="nl-NL" sz="1200" b="1" dirty="0" smtClean="0">
              <a:solidFill>
                <a:srgbClr val="800080"/>
              </a:solidFill>
              <a:latin typeface="Tahoma" pitchFamily="34" charset="0"/>
              <a:cs typeface="Tahoma" pitchFamily="34" charset="0"/>
            </a:endParaRPr>
          </a:p>
        </p:txBody>
      </p:sp>
      <p:cxnSp>
        <p:nvCxnSpPr>
          <p:cNvPr id="47" name="Straight Arrow Connector 46"/>
          <p:cNvCxnSpPr/>
          <p:nvPr/>
        </p:nvCxnSpPr>
        <p:spPr>
          <a:xfrm rot="2148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2148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2148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2148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55" name="TextBox 5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56" name="TextBox 5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57" name="TextBox 5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cxnSp>
        <p:nvCxnSpPr>
          <p:cNvPr id="58" name="Straight Arrow Connector 57"/>
          <p:cNvCxnSpPr>
            <a:stCxn id="59" idx="0"/>
          </p:cNvCxnSpPr>
          <p:nvPr/>
        </p:nvCxnSpPr>
        <p:spPr>
          <a:xfrm flipH="1" flipV="1">
            <a:off x="1842300" y="4800600"/>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Isosceles Triangle 58"/>
          <p:cNvSpPr/>
          <p:nvPr/>
        </p:nvSpPr>
        <p:spPr>
          <a:xfrm>
            <a:off x="2514600" y="6096000"/>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0" name="Straight Arrow Connector 59"/>
          <p:cNvCxnSpPr>
            <a:stCxn id="59" idx="0"/>
          </p:cNvCxnSpPr>
          <p:nvPr/>
        </p:nvCxnSpPr>
        <p:spPr>
          <a:xfrm flipV="1">
            <a:off x="2781300" y="4800600"/>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133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2" name="TextBox 61"/>
          <p:cNvSpPr txBox="1"/>
          <p:nvPr/>
        </p:nvSpPr>
        <p:spPr>
          <a:xfrm>
            <a:off x="24384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63" name="TextBox 62"/>
          <p:cNvSpPr txBox="1"/>
          <p:nvPr/>
        </p:nvSpPr>
        <p:spPr>
          <a:xfrm>
            <a:off x="26670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64" name="TextBox 63"/>
          <p:cNvSpPr txBox="1"/>
          <p:nvPr/>
        </p:nvSpPr>
        <p:spPr>
          <a:xfrm>
            <a:off x="2895600" y="5486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65" name="Straight Arrow Connector 64"/>
          <p:cNvCxnSpPr>
            <a:stCxn id="59" idx="0"/>
          </p:cNvCxnSpPr>
          <p:nvPr/>
        </p:nvCxnSpPr>
        <p:spPr>
          <a:xfrm flipV="1">
            <a:off x="2781300" y="4800600"/>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59" idx="0"/>
          </p:cNvCxnSpPr>
          <p:nvPr/>
        </p:nvCxnSpPr>
        <p:spPr>
          <a:xfrm flipH="1" flipV="1">
            <a:off x="2451900" y="4800600"/>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8" name="Rectangle 27"/>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a:t>
            </a:r>
            <a:endParaRPr lang="nl-NL" sz="1200" baseline="-25000" dirty="0">
              <a:latin typeface="Tahoma" pitchFamily="34" charset="0"/>
              <a:ea typeface="Tahoma" pitchFamily="34" charset="0"/>
              <a:cs typeface="Tahoma" pitchFamily="34" charset="0"/>
            </a:endParaRPr>
          </a:p>
        </p:txBody>
      </p:sp>
      <p:sp>
        <p:nvSpPr>
          <p:cNvPr id="29" name="Oval 28"/>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0" name="Straight Arrow Connector 29"/>
          <p:cNvCxnSpPr>
            <a:stCxn id="29" idx="4"/>
            <a:endCxn id="28"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3</a:t>
            </a:r>
            <a:endParaRPr lang="nl-NL" sz="1200" baseline="-25000" dirty="0">
              <a:latin typeface="Tahoma" pitchFamily="34" charset="0"/>
              <a:ea typeface="Tahoma" pitchFamily="34" charset="0"/>
              <a:cs typeface="Tahoma" pitchFamily="34" charset="0"/>
            </a:endParaRPr>
          </a:p>
        </p:txBody>
      </p:sp>
      <p:cxnSp>
        <p:nvCxnSpPr>
          <p:cNvPr id="33" name="Straight Arrow Connector 32"/>
          <p:cNvCxnSpPr>
            <a:stCxn id="29" idx="4"/>
            <a:endCxn id="32"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4</a:t>
            </a:r>
            <a:endParaRPr lang="nl-NL" sz="1200" baseline="-25000" dirty="0">
              <a:latin typeface="Tahoma" pitchFamily="34" charset="0"/>
              <a:ea typeface="Tahoma" pitchFamily="34" charset="0"/>
              <a:cs typeface="Tahoma" pitchFamily="34" charset="0"/>
            </a:endParaRPr>
          </a:p>
        </p:txBody>
      </p:sp>
      <p:cxnSp>
        <p:nvCxnSpPr>
          <p:cNvPr id="35" name="Straight Arrow Connector 34"/>
          <p:cNvCxnSpPr>
            <a:stCxn id="29" idx="4"/>
            <a:endCxn id="34"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a:t>
            </a:r>
            <a:endParaRPr lang="nl-NL" sz="1200" baseline="-25000" dirty="0">
              <a:latin typeface="Tahoma" pitchFamily="34" charset="0"/>
              <a:ea typeface="Tahoma" pitchFamily="34" charset="0"/>
              <a:cs typeface="Tahoma" pitchFamily="34" charset="0"/>
            </a:endParaRPr>
          </a:p>
        </p:txBody>
      </p:sp>
      <p:cxnSp>
        <p:nvCxnSpPr>
          <p:cNvPr id="37" name="Straight Arrow Connector 36"/>
          <p:cNvCxnSpPr>
            <a:stCxn id="29" idx="4"/>
            <a:endCxn id="36"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43" name="TextBox 42"/>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47" name="TextBox 46"/>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48" name="TextBox 47"/>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cxnSp>
        <p:nvCxnSpPr>
          <p:cNvPr id="49" name="Straight Arrow Connector 48"/>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58" name="TextBox 57"/>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59" name="TextBox 58"/>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60" name="TextBox 59"/>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68" name="Rectangle 67"/>
          <p:cNvSpPr/>
          <p:nvPr/>
        </p:nvSpPr>
        <p:spPr>
          <a:xfrm>
            <a:off x="1447800" y="1219200"/>
            <a:ext cx="8382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gender</a:t>
            </a:r>
            <a:endParaRPr lang="nl-NL" sz="1200" baseline="-25000" dirty="0">
              <a:latin typeface="Tahoma" pitchFamily="34" charset="0"/>
              <a:ea typeface="Tahoma" pitchFamily="34" charset="0"/>
              <a:cs typeface="Tahoma" pitchFamily="34" charset="0"/>
            </a:endParaRPr>
          </a:p>
        </p:txBody>
      </p:sp>
      <p:cxnSp>
        <p:nvCxnSpPr>
          <p:cNvPr id="70" name="Straight Arrow Connector 69"/>
          <p:cNvCxnSpPr>
            <a:stCxn id="68" idx="2"/>
            <a:endCxn id="29" idx="0"/>
          </p:cNvCxnSpPr>
          <p:nvPr/>
        </p:nvCxnSpPr>
        <p:spPr>
          <a:xfrm>
            <a:off x="1866900" y="1676400"/>
            <a:ext cx="876300" cy="990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648200" y="1730514"/>
            <a:ext cx="2133600" cy="707886"/>
          </a:xfrm>
          <a:prstGeom prst="rect">
            <a:avLst/>
          </a:prstGeom>
          <a:noFill/>
        </p:spPr>
        <p:txBody>
          <a:bodyPr wrap="square" rtlCol="0">
            <a:spAutoFit/>
          </a:bodyPr>
          <a:lstStyle/>
          <a:p>
            <a:pPr algn="ctr"/>
            <a:r>
              <a:rPr lang="en-US" sz="2000" dirty="0" smtClean="0">
                <a:latin typeface="Tahoma" pitchFamily="34" charset="0"/>
                <a:ea typeface="Tahoma" pitchFamily="34" charset="0"/>
                <a:cs typeface="Tahoma" pitchFamily="34" charset="0"/>
              </a:rPr>
              <a:t>Measurement invariance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8" name="Rectangle 27"/>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a:t>
            </a:r>
            <a:endParaRPr lang="nl-NL" sz="1200" baseline="-25000" dirty="0">
              <a:latin typeface="Tahoma" pitchFamily="34" charset="0"/>
              <a:ea typeface="Tahoma" pitchFamily="34" charset="0"/>
              <a:cs typeface="Tahoma" pitchFamily="34" charset="0"/>
            </a:endParaRPr>
          </a:p>
        </p:txBody>
      </p:sp>
      <p:sp>
        <p:nvSpPr>
          <p:cNvPr id="29" name="Oval 28"/>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0" name="Straight Arrow Connector 29"/>
          <p:cNvCxnSpPr>
            <a:stCxn id="29" idx="4"/>
            <a:endCxn id="28"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3</a:t>
            </a:r>
            <a:endParaRPr lang="nl-NL" sz="1200" baseline="-25000" dirty="0">
              <a:latin typeface="Tahoma" pitchFamily="34" charset="0"/>
              <a:ea typeface="Tahoma" pitchFamily="34" charset="0"/>
              <a:cs typeface="Tahoma" pitchFamily="34" charset="0"/>
            </a:endParaRPr>
          </a:p>
        </p:txBody>
      </p:sp>
      <p:cxnSp>
        <p:nvCxnSpPr>
          <p:cNvPr id="33" name="Straight Arrow Connector 32"/>
          <p:cNvCxnSpPr>
            <a:stCxn id="29" idx="4"/>
            <a:endCxn id="32"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4</a:t>
            </a:r>
            <a:endParaRPr lang="nl-NL" sz="1200" baseline="-25000" dirty="0">
              <a:latin typeface="Tahoma" pitchFamily="34" charset="0"/>
              <a:ea typeface="Tahoma" pitchFamily="34" charset="0"/>
              <a:cs typeface="Tahoma" pitchFamily="34" charset="0"/>
            </a:endParaRPr>
          </a:p>
        </p:txBody>
      </p:sp>
      <p:cxnSp>
        <p:nvCxnSpPr>
          <p:cNvPr id="35" name="Straight Arrow Connector 34"/>
          <p:cNvCxnSpPr>
            <a:stCxn id="29" idx="4"/>
            <a:endCxn id="34"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a:t>
            </a:r>
            <a:endParaRPr lang="nl-NL" sz="1200" baseline="-25000" dirty="0">
              <a:latin typeface="Tahoma" pitchFamily="34" charset="0"/>
              <a:ea typeface="Tahoma" pitchFamily="34" charset="0"/>
              <a:cs typeface="Tahoma" pitchFamily="34" charset="0"/>
            </a:endParaRPr>
          </a:p>
        </p:txBody>
      </p:sp>
      <p:cxnSp>
        <p:nvCxnSpPr>
          <p:cNvPr id="37" name="Straight Arrow Connector 36"/>
          <p:cNvCxnSpPr>
            <a:stCxn id="29" idx="4"/>
            <a:endCxn id="36"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43" name="TextBox 42"/>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47" name="TextBox 46"/>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48" name="TextBox 47"/>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cxnSp>
        <p:nvCxnSpPr>
          <p:cNvPr id="49" name="Straight Arrow Connector 48"/>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58" name="TextBox 57"/>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59" name="TextBox 58"/>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60" name="TextBox 59"/>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68" name="Rectangle 67"/>
          <p:cNvSpPr/>
          <p:nvPr/>
        </p:nvSpPr>
        <p:spPr>
          <a:xfrm>
            <a:off x="1447800" y="1219200"/>
            <a:ext cx="8382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gender</a:t>
            </a:r>
            <a:endParaRPr lang="nl-NL" sz="1200" baseline="-25000" dirty="0">
              <a:latin typeface="Tahoma" pitchFamily="34" charset="0"/>
              <a:ea typeface="Tahoma" pitchFamily="34" charset="0"/>
              <a:cs typeface="Tahoma" pitchFamily="34" charset="0"/>
            </a:endParaRPr>
          </a:p>
        </p:txBody>
      </p:sp>
      <p:cxnSp>
        <p:nvCxnSpPr>
          <p:cNvPr id="70" name="Straight Arrow Connector 69"/>
          <p:cNvCxnSpPr>
            <a:stCxn id="68" idx="2"/>
            <a:endCxn id="29" idx="0"/>
          </p:cNvCxnSpPr>
          <p:nvPr/>
        </p:nvCxnSpPr>
        <p:spPr>
          <a:xfrm>
            <a:off x="1866900" y="1676400"/>
            <a:ext cx="876300" cy="990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68" idx="2"/>
            <a:endCxn id="36" idx="0"/>
          </p:cNvCxnSpPr>
          <p:nvPr/>
        </p:nvCxnSpPr>
        <p:spPr>
          <a:xfrm flipH="1">
            <a:off x="1842300" y="1676400"/>
            <a:ext cx="24600" cy="266700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2"/>
            <a:endCxn id="28" idx="0"/>
          </p:cNvCxnSpPr>
          <p:nvPr/>
        </p:nvCxnSpPr>
        <p:spPr>
          <a:xfrm>
            <a:off x="1866900" y="1676400"/>
            <a:ext cx="585000" cy="266700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8200" y="1422737"/>
            <a:ext cx="2133600" cy="1015663"/>
          </a:xfrm>
          <a:prstGeom prst="rect">
            <a:avLst/>
          </a:prstGeom>
          <a:noFill/>
        </p:spPr>
        <p:txBody>
          <a:bodyPr wrap="square" rtlCol="0">
            <a:spAutoFit/>
          </a:bodyPr>
          <a:lstStyle/>
          <a:p>
            <a:pPr algn="ctr"/>
            <a:r>
              <a:rPr lang="en-US" sz="2000" dirty="0" smtClean="0">
                <a:latin typeface="Tahoma" pitchFamily="34" charset="0"/>
                <a:ea typeface="Tahoma" pitchFamily="34" charset="0"/>
                <a:cs typeface="Tahoma" pitchFamily="34" charset="0"/>
              </a:rPr>
              <a:t>Lack of measurement invariance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304800" y="304800"/>
            <a:ext cx="8534400" cy="1015663"/>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Establishing MI: testing a number of increasingly restrictive models</a:t>
            </a:r>
            <a:br>
              <a:rPr lang="en-US" sz="1200" dirty="0" smtClean="0">
                <a:latin typeface="Tahoma" pitchFamily="34" charset="0"/>
                <a:ea typeface="Tahoma" pitchFamily="34" charset="0"/>
                <a:cs typeface="Tahoma" pitchFamily="34" charset="0"/>
              </a:rPr>
            </a:br>
            <a:r>
              <a:rPr lang="en-US" sz="1200" dirty="0" smtClean="0">
                <a:latin typeface="Tahoma" pitchFamily="34" charset="0"/>
                <a:ea typeface="Tahoma" pitchFamily="34" charset="0"/>
                <a:cs typeface="Tahoma" pitchFamily="34" charset="0"/>
              </a:rPr>
              <a:t/>
            </a:r>
            <a:br>
              <a:rPr lang="en-US" sz="1200" dirty="0" smtClean="0">
                <a:latin typeface="Tahoma" pitchFamily="34" charset="0"/>
                <a:ea typeface="Tahoma" pitchFamily="34" charset="0"/>
                <a:cs typeface="Tahoma" pitchFamily="34" charset="0"/>
              </a:rPr>
            </a:br>
            <a:endParaRPr lang="en-US" sz="1200" dirty="0" smtClean="0">
              <a:latin typeface="Tahoma" pitchFamily="34" charset="0"/>
              <a:ea typeface="Tahoma" pitchFamily="34" charset="0"/>
              <a:cs typeface="Tahoma" pitchFamily="34" charset="0"/>
            </a:endParaRPr>
          </a:p>
          <a:p>
            <a:r>
              <a:rPr lang="en-US" sz="1200" dirty="0" smtClean="0">
                <a:latin typeface="Tahoma" pitchFamily="34" charset="0"/>
                <a:ea typeface="Tahoma" pitchFamily="34" charset="0"/>
                <a:cs typeface="Tahoma" pitchFamily="34" charset="0"/>
              </a:rPr>
              <a:t>MODEL 1: Configural invariance -&gt; in the 2 groups the same indicators load on the same factors</a:t>
            </a:r>
          </a:p>
          <a:p>
            <a:r>
              <a:rPr lang="en-US" sz="1200" dirty="0" smtClean="0">
                <a:latin typeface="Tahoma" pitchFamily="34" charset="0"/>
                <a:ea typeface="Tahoma" pitchFamily="34" charset="0"/>
                <a:cs typeface="Tahoma" pitchFamily="34" charset="0"/>
              </a:rPr>
              <a:t>		             (i.e., the pattern or configuration of  </a:t>
            </a:r>
            <a:r>
              <a:rPr lang="el-GR" sz="1200" dirty="0" smtClean="0">
                <a:latin typeface="Tahoma" pitchFamily="34" charset="0"/>
                <a:ea typeface="Tahoma" pitchFamily="34" charset="0"/>
                <a:cs typeface="Tahoma" pitchFamily="34" charset="0"/>
              </a:rPr>
              <a:t>Λ</a:t>
            </a:r>
            <a:r>
              <a:rPr lang="nl-NL" sz="1200" dirty="0" smtClean="0">
                <a:latin typeface="Tahoma" pitchFamily="34" charset="0"/>
                <a:ea typeface="Tahoma" pitchFamily="34" charset="0"/>
                <a:cs typeface="Tahoma" pitchFamily="34" charset="0"/>
              </a:rPr>
              <a:t> and </a:t>
            </a:r>
            <a:r>
              <a:rPr lang="el-GR" sz="1200" dirty="0" smtClean="0">
                <a:latin typeface="Tahoma" pitchFamily="34" charset="0"/>
                <a:ea typeface="Tahoma" pitchFamily="34" charset="0"/>
                <a:cs typeface="Tahoma" pitchFamily="34" charset="0"/>
              </a:rPr>
              <a:t>Θ</a:t>
            </a:r>
            <a:r>
              <a:rPr lang="en-US" sz="1200" dirty="0" smtClean="0">
                <a:latin typeface="Tahoma" pitchFamily="34" charset="0"/>
                <a:ea typeface="Tahoma" pitchFamily="34" charset="0"/>
                <a:cs typeface="Tahoma" pitchFamily="34" charset="0"/>
              </a:rPr>
              <a:t> are the same over groups)</a:t>
            </a:r>
          </a:p>
        </p:txBody>
      </p:sp>
      <p:sp>
        <p:nvSpPr>
          <p:cNvPr id="40" name="Rectangle 39"/>
          <p:cNvSpPr/>
          <p:nvPr/>
        </p:nvSpPr>
        <p:spPr>
          <a:xfrm>
            <a:off x="2185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12</a:t>
            </a:r>
            <a:endParaRPr lang="nl-NL" sz="1200" baseline="-25000" dirty="0">
              <a:latin typeface="Tahoma" pitchFamily="34" charset="0"/>
              <a:ea typeface="Tahoma" pitchFamily="34" charset="0"/>
              <a:cs typeface="Tahoma" pitchFamily="34" charset="0"/>
            </a:endParaRPr>
          </a:p>
        </p:txBody>
      </p:sp>
      <p:sp>
        <p:nvSpPr>
          <p:cNvPr id="43" name="Oval 42"/>
          <p:cNvSpPr/>
          <p:nvPr/>
        </p:nvSpPr>
        <p:spPr>
          <a:xfrm>
            <a:off x="25146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47" name="Straight Arrow Connector 46"/>
          <p:cNvCxnSpPr>
            <a:stCxn id="43" idx="4"/>
            <a:endCxn id="40" idx="0"/>
          </p:cNvCxnSpPr>
          <p:nvPr/>
        </p:nvCxnSpPr>
        <p:spPr>
          <a:xfrm flipH="1">
            <a:off x="24519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2794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13</a:t>
            </a:r>
            <a:endParaRPr lang="nl-NL" sz="1200" baseline="-25000" dirty="0">
              <a:latin typeface="Tahoma" pitchFamily="34" charset="0"/>
              <a:ea typeface="Tahoma" pitchFamily="34" charset="0"/>
              <a:cs typeface="Tahoma" pitchFamily="34" charset="0"/>
            </a:endParaRPr>
          </a:p>
        </p:txBody>
      </p:sp>
      <p:cxnSp>
        <p:nvCxnSpPr>
          <p:cNvPr id="51" name="Straight Arrow Connector 50"/>
          <p:cNvCxnSpPr>
            <a:stCxn id="43" idx="4"/>
            <a:endCxn id="50" idx="0"/>
          </p:cNvCxnSpPr>
          <p:nvPr/>
        </p:nvCxnSpPr>
        <p:spPr>
          <a:xfrm>
            <a:off x="27432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34044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14</a:t>
            </a:r>
            <a:endParaRPr lang="nl-NL" sz="1200" baseline="-25000" dirty="0">
              <a:latin typeface="Tahoma" pitchFamily="34" charset="0"/>
              <a:ea typeface="Tahoma" pitchFamily="34" charset="0"/>
              <a:cs typeface="Tahoma" pitchFamily="34" charset="0"/>
            </a:endParaRPr>
          </a:p>
        </p:txBody>
      </p:sp>
      <p:cxnSp>
        <p:nvCxnSpPr>
          <p:cNvPr id="57" name="Straight Arrow Connector 56"/>
          <p:cNvCxnSpPr>
            <a:stCxn id="43" idx="4"/>
            <a:endCxn id="56" idx="0"/>
          </p:cNvCxnSpPr>
          <p:nvPr/>
        </p:nvCxnSpPr>
        <p:spPr>
          <a:xfrm>
            <a:off x="27432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75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11</a:t>
            </a:r>
            <a:endParaRPr lang="nl-NL" sz="1200" baseline="-25000" dirty="0">
              <a:latin typeface="Tahoma" pitchFamily="34" charset="0"/>
              <a:ea typeface="Tahoma" pitchFamily="34" charset="0"/>
              <a:cs typeface="Tahoma" pitchFamily="34" charset="0"/>
            </a:endParaRPr>
          </a:p>
        </p:txBody>
      </p:sp>
      <p:cxnSp>
        <p:nvCxnSpPr>
          <p:cNvPr id="59" name="Straight Arrow Connector 58"/>
          <p:cNvCxnSpPr>
            <a:stCxn id="43" idx="4"/>
            <a:endCxn id="58" idx="0"/>
          </p:cNvCxnSpPr>
          <p:nvPr/>
        </p:nvCxnSpPr>
        <p:spPr>
          <a:xfrm flipH="1">
            <a:off x="18423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057400" y="30964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11</a:t>
            </a:r>
          </a:p>
        </p:txBody>
      </p:sp>
      <p:sp>
        <p:nvSpPr>
          <p:cNvPr id="68" name="TextBox 67"/>
          <p:cNvSpPr txBox="1"/>
          <p:nvPr/>
        </p:nvSpPr>
        <p:spPr>
          <a:xfrm>
            <a:off x="2362200" y="3096399"/>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12</a:t>
            </a:r>
          </a:p>
        </p:txBody>
      </p:sp>
      <p:sp>
        <p:nvSpPr>
          <p:cNvPr id="70" name="TextBox 69"/>
          <p:cNvSpPr txBox="1"/>
          <p:nvPr/>
        </p:nvSpPr>
        <p:spPr>
          <a:xfrm>
            <a:off x="2667000" y="3096399"/>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13</a:t>
            </a:r>
          </a:p>
        </p:txBody>
      </p:sp>
      <p:sp>
        <p:nvSpPr>
          <p:cNvPr id="72" name="TextBox 71"/>
          <p:cNvSpPr txBox="1"/>
          <p:nvPr/>
        </p:nvSpPr>
        <p:spPr>
          <a:xfrm>
            <a:off x="2895600" y="3096399"/>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14</a:t>
            </a:r>
          </a:p>
        </p:txBody>
      </p:sp>
      <p:cxnSp>
        <p:nvCxnSpPr>
          <p:cNvPr id="74" name="Straight Arrow Connector 73"/>
          <p:cNvCxnSpPr/>
          <p:nvPr/>
        </p:nvCxnSpPr>
        <p:spPr>
          <a:xfrm rot="21480000" flipV="1">
            <a:off x="1828800" y="4391799"/>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21480000" flipV="1">
            <a:off x="24437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21480000" flipV="1">
            <a:off x="302918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21480000" flipV="1">
            <a:off x="36629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764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81" name="TextBox 80"/>
          <p:cNvSpPr txBox="1"/>
          <p:nvPr/>
        </p:nvSpPr>
        <p:spPr>
          <a:xfrm>
            <a:off x="22860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82" name="TextBox 81"/>
          <p:cNvSpPr txBox="1"/>
          <p:nvPr/>
        </p:nvSpPr>
        <p:spPr>
          <a:xfrm>
            <a:off x="28956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89" name="TextBox 88"/>
          <p:cNvSpPr txBox="1"/>
          <p:nvPr/>
        </p:nvSpPr>
        <p:spPr>
          <a:xfrm>
            <a:off x="35052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sp>
        <p:nvSpPr>
          <p:cNvPr id="28" name="Rectangle 27"/>
          <p:cNvSpPr/>
          <p:nvPr/>
        </p:nvSpPr>
        <p:spPr>
          <a:xfrm>
            <a:off x="5562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22</a:t>
            </a:r>
            <a:endParaRPr lang="nl-NL" sz="1200" baseline="-25000" dirty="0">
              <a:latin typeface="Tahoma" pitchFamily="34" charset="0"/>
              <a:ea typeface="Tahoma" pitchFamily="34" charset="0"/>
              <a:cs typeface="Tahoma" pitchFamily="34" charset="0"/>
            </a:endParaRPr>
          </a:p>
        </p:txBody>
      </p:sp>
      <p:sp>
        <p:nvSpPr>
          <p:cNvPr id="29" name="Oval 28"/>
          <p:cNvSpPr/>
          <p:nvPr/>
        </p:nvSpPr>
        <p:spPr>
          <a:xfrm>
            <a:off x="58920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30" name="Straight Arrow Connector 29"/>
          <p:cNvCxnSpPr>
            <a:stCxn id="29" idx="4"/>
            <a:endCxn id="28" idx="0"/>
          </p:cNvCxnSpPr>
          <p:nvPr/>
        </p:nvCxnSpPr>
        <p:spPr>
          <a:xfrm flipH="1">
            <a:off x="58293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172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23</a:t>
            </a:r>
            <a:endParaRPr lang="nl-NL" sz="1200" baseline="-25000" dirty="0">
              <a:latin typeface="Tahoma" pitchFamily="34" charset="0"/>
              <a:ea typeface="Tahoma" pitchFamily="34" charset="0"/>
              <a:cs typeface="Tahoma" pitchFamily="34" charset="0"/>
            </a:endParaRPr>
          </a:p>
        </p:txBody>
      </p:sp>
      <p:cxnSp>
        <p:nvCxnSpPr>
          <p:cNvPr id="32" name="Straight Arrow Connector 31"/>
          <p:cNvCxnSpPr>
            <a:stCxn id="29" idx="4"/>
            <a:endCxn id="31" idx="0"/>
          </p:cNvCxnSpPr>
          <p:nvPr/>
        </p:nvCxnSpPr>
        <p:spPr>
          <a:xfrm>
            <a:off x="61206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81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24</a:t>
            </a:r>
            <a:endParaRPr lang="nl-NL" sz="1200" baseline="-25000" dirty="0">
              <a:latin typeface="Tahoma" pitchFamily="34" charset="0"/>
              <a:ea typeface="Tahoma" pitchFamily="34" charset="0"/>
              <a:cs typeface="Tahoma" pitchFamily="34" charset="0"/>
            </a:endParaRPr>
          </a:p>
        </p:txBody>
      </p:sp>
      <p:cxnSp>
        <p:nvCxnSpPr>
          <p:cNvPr id="34" name="Straight Arrow Connector 33"/>
          <p:cNvCxnSpPr>
            <a:stCxn id="29" idx="4"/>
            <a:endCxn id="33" idx="0"/>
          </p:cNvCxnSpPr>
          <p:nvPr/>
        </p:nvCxnSpPr>
        <p:spPr>
          <a:xfrm>
            <a:off x="61206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9530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21</a:t>
            </a:r>
            <a:endParaRPr lang="nl-NL" sz="1200" baseline="-25000" dirty="0">
              <a:latin typeface="Tahoma" pitchFamily="34" charset="0"/>
              <a:ea typeface="Tahoma" pitchFamily="34" charset="0"/>
              <a:cs typeface="Tahoma" pitchFamily="34" charset="0"/>
            </a:endParaRPr>
          </a:p>
        </p:txBody>
      </p:sp>
      <p:cxnSp>
        <p:nvCxnSpPr>
          <p:cNvPr id="36" name="Straight Arrow Connector 35"/>
          <p:cNvCxnSpPr>
            <a:stCxn id="29" idx="4"/>
            <a:endCxn id="35" idx="0"/>
          </p:cNvCxnSpPr>
          <p:nvPr/>
        </p:nvCxnSpPr>
        <p:spPr>
          <a:xfrm flipH="1">
            <a:off x="52197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434800" y="30964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21</a:t>
            </a:r>
          </a:p>
        </p:txBody>
      </p:sp>
      <p:sp>
        <p:nvSpPr>
          <p:cNvPr id="38" name="TextBox 37"/>
          <p:cNvSpPr txBox="1"/>
          <p:nvPr/>
        </p:nvSpPr>
        <p:spPr>
          <a:xfrm>
            <a:off x="5739600" y="3096399"/>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22</a:t>
            </a:r>
          </a:p>
        </p:txBody>
      </p:sp>
      <p:sp>
        <p:nvSpPr>
          <p:cNvPr id="39" name="TextBox 38"/>
          <p:cNvSpPr txBox="1"/>
          <p:nvPr/>
        </p:nvSpPr>
        <p:spPr>
          <a:xfrm>
            <a:off x="6044400" y="3096399"/>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23</a:t>
            </a:r>
          </a:p>
        </p:txBody>
      </p:sp>
      <p:sp>
        <p:nvSpPr>
          <p:cNvPr id="41" name="TextBox 40"/>
          <p:cNvSpPr txBox="1"/>
          <p:nvPr/>
        </p:nvSpPr>
        <p:spPr>
          <a:xfrm>
            <a:off x="6273000" y="3096399"/>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24</a:t>
            </a:r>
          </a:p>
        </p:txBody>
      </p:sp>
      <p:cxnSp>
        <p:nvCxnSpPr>
          <p:cNvPr id="64" name="Straight Arrow Connector 63"/>
          <p:cNvCxnSpPr>
            <a:stCxn id="65" idx="0"/>
          </p:cNvCxnSpPr>
          <p:nvPr/>
        </p:nvCxnSpPr>
        <p:spPr>
          <a:xfrm flipH="1" flipV="1">
            <a:off x="1842300" y="4391799"/>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Isosceles Triangle 64"/>
          <p:cNvSpPr/>
          <p:nvPr/>
        </p:nvSpPr>
        <p:spPr>
          <a:xfrm>
            <a:off x="2514600" y="5687199"/>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6" name="Straight Arrow Connector 65"/>
          <p:cNvCxnSpPr>
            <a:stCxn id="65" idx="0"/>
          </p:cNvCxnSpPr>
          <p:nvPr/>
        </p:nvCxnSpPr>
        <p:spPr>
          <a:xfrm flipV="1">
            <a:off x="2781300" y="4391799"/>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21336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9" name="TextBox 68"/>
          <p:cNvSpPr txBox="1"/>
          <p:nvPr/>
        </p:nvSpPr>
        <p:spPr>
          <a:xfrm>
            <a:off x="24384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71" name="TextBox 70"/>
          <p:cNvSpPr txBox="1"/>
          <p:nvPr/>
        </p:nvSpPr>
        <p:spPr>
          <a:xfrm>
            <a:off x="26670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73" name="TextBox 72"/>
          <p:cNvSpPr txBox="1"/>
          <p:nvPr/>
        </p:nvSpPr>
        <p:spPr>
          <a:xfrm>
            <a:off x="28956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77" name="Straight Arrow Connector 76"/>
          <p:cNvCxnSpPr>
            <a:stCxn id="65" idx="0"/>
            <a:endCxn id="50" idx="2"/>
          </p:cNvCxnSpPr>
          <p:nvPr/>
        </p:nvCxnSpPr>
        <p:spPr>
          <a:xfrm flipV="1">
            <a:off x="2781300" y="4391799"/>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5" idx="0"/>
            <a:endCxn id="40" idx="2"/>
          </p:cNvCxnSpPr>
          <p:nvPr/>
        </p:nvCxnSpPr>
        <p:spPr>
          <a:xfrm flipH="1" flipV="1">
            <a:off x="2451900" y="4391799"/>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rot="21480000" flipV="1">
            <a:off x="5257800"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rot="21480000" flipV="1">
            <a:off x="58727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21480000" flipV="1">
            <a:off x="645818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21480000" flipV="1">
            <a:off x="70919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51054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21</a:t>
            </a:r>
          </a:p>
        </p:txBody>
      </p:sp>
      <p:sp>
        <p:nvSpPr>
          <p:cNvPr id="114" name="TextBox 113"/>
          <p:cNvSpPr txBox="1"/>
          <p:nvPr/>
        </p:nvSpPr>
        <p:spPr>
          <a:xfrm>
            <a:off x="57150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22</a:t>
            </a:r>
          </a:p>
        </p:txBody>
      </p:sp>
      <p:sp>
        <p:nvSpPr>
          <p:cNvPr id="115" name="TextBox 114"/>
          <p:cNvSpPr txBox="1"/>
          <p:nvPr/>
        </p:nvSpPr>
        <p:spPr>
          <a:xfrm>
            <a:off x="63246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23</a:t>
            </a:r>
          </a:p>
        </p:txBody>
      </p:sp>
      <p:sp>
        <p:nvSpPr>
          <p:cNvPr id="116" name="TextBox 115"/>
          <p:cNvSpPr txBox="1"/>
          <p:nvPr/>
        </p:nvSpPr>
        <p:spPr>
          <a:xfrm>
            <a:off x="69342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24</a:t>
            </a:r>
          </a:p>
        </p:txBody>
      </p:sp>
      <p:cxnSp>
        <p:nvCxnSpPr>
          <p:cNvPr id="117" name="Straight Arrow Connector 116"/>
          <p:cNvCxnSpPr>
            <a:stCxn id="118" idx="0"/>
          </p:cNvCxnSpPr>
          <p:nvPr/>
        </p:nvCxnSpPr>
        <p:spPr>
          <a:xfrm flipH="1" flipV="1">
            <a:off x="5271300" y="4391942"/>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Isosceles Triangle 117"/>
          <p:cNvSpPr/>
          <p:nvPr/>
        </p:nvSpPr>
        <p:spPr>
          <a:xfrm>
            <a:off x="5943600" y="5687342"/>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119" name="Straight Arrow Connector 118"/>
          <p:cNvCxnSpPr>
            <a:stCxn id="118" idx="0"/>
          </p:cNvCxnSpPr>
          <p:nvPr/>
        </p:nvCxnSpPr>
        <p:spPr>
          <a:xfrm flipV="1">
            <a:off x="6210300" y="4391942"/>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55626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21</a:t>
            </a:r>
          </a:p>
        </p:txBody>
      </p:sp>
      <p:sp>
        <p:nvSpPr>
          <p:cNvPr id="121" name="TextBox 120"/>
          <p:cNvSpPr txBox="1"/>
          <p:nvPr/>
        </p:nvSpPr>
        <p:spPr>
          <a:xfrm>
            <a:off x="58674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22</a:t>
            </a:r>
          </a:p>
        </p:txBody>
      </p:sp>
      <p:sp>
        <p:nvSpPr>
          <p:cNvPr id="122" name="TextBox 121"/>
          <p:cNvSpPr txBox="1"/>
          <p:nvPr/>
        </p:nvSpPr>
        <p:spPr>
          <a:xfrm>
            <a:off x="60960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23</a:t>
            </a:r>
          </a:p>
        </p:txBody>
      </p:sp>
      <p:sp>
        <p:nvSpPr>
          <p:cNvPr id="123" name="TextBox 122"/>
          <p:cNvSpPr txBox="1"/>
          <p:nvPr/>
        </p:nvSpPr>
        <p:spPr>
          <a:xfrm>
            <a:off x="63246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24</a:t>
            </a:r>
          </a:p>
        </p:txBody>
      </p:sp>
      <p:cxnSp>
        <p:nvCxnSpPr>
          <p:cNvPr id="124" name="Straight Arrow Connector 123"/>
          <p:cNvCxnSpPr>
            <a:stCxn id="118" idx="0"/>
          </p:cNvCxnSpPr>
          <p:nvPr/>
        </p:nvCxnSpPr>
        <p:spPr>
          <a:xfrm flipV="1">
            <a:off x="6210300" y="4391942"/>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118" idx="0"/>
          </p:cNvCxnSpPr>
          <p:nvPr/>
        </p:nvCxnSpPr>
        <p:spPr>
          <a:xfrm flipH="1" flipV="1">
            <a:off x="5880900" y="4391942"/>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54102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2: females</a:t>
            </a:r>
            <a:endParaRPr lang="en-US" sz="1200" dirty="0" smtClean="0">
              <a:latin typeface="Tahoma" pitchFamily="34" charset="0"/>
              <a:ea typeface="Tahoma" pitchFamily="34" charset="0"/>
              <a:cs typeface="Tahoma" pitchFamily="34" charset="0"/>
            </a:endParaRPr>
          </a:p>
        </p:txBody>
      </p:sp>
      <p:sp>
        <p:nvSpPr>
          <p:cNvPr id="128" name="TextBox 127"/>
          <p:cNvSpPr txBox="1"/>
          <p:nvPr/>
        </p:nvSpPr>
        <p:spPr>
          <a:xfrm>
            <a:off x="20574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1: males</a:t>
            </a:r>
            <a:endParaRPr lang="en-US"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304800" y="304800"/>
            <a:ext cx="8534400" cy="830997"/>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Establishing MI: testing a number of increasingly restrictive models</a:t>
            </a:r>
            <a:br>
              <a:rPr lang="en-US" sz="1200" dirty="0" smtClean="0">
                <a:latin typeface="Tahoma" pitchFamily="34" charset="0"/>
                <a:ea typeface="Tahoma" pitchFamily="34" charset="0"/>
                <a:cs typeface="Tahoma" pitchFamily="34" charset="0"/>
              </a:rPr>
            </a:br>
            <a:r>
              <a:rPr lang="en-US" sz="1200" dirty="0" smtClean="0">
                <a:latin typeface="Tahoma" pitchFamily="34" charset="0"/>
                <a:ea typeface="Tahoma" pitchFamily="34" charset="0"/>
                <a:cs typeface="Tahoma" pitchFamily="34" charset="0"/>
              </a:rPr>
              <a:t/>
            </a:r>
            <a:br>
              <a:rPr lang="en-US" sz="1200" dirty="0" smtClean="0">
                <a:latin typeface="Tahoma" pitchFamily="34" charset="0"/>
                <a:ea typeface="Tahoma" pitchFamily="34" charset="0"/>
                <a:cs typeface="Tahoma" pitchFamily="34" charset="0"/>
              </a:rPr>
            </a:br>
            <a:endParaRPr lang="en-US" sz="1200" dirty="0" smtClean="0">
              <a:latin typeface="Tahoma" pitchFamily="34" charset="0"/>
              <a:ea typeface="Tahoma" pitchFamily="34" charset="0"/>
              <a:cs typeface="Tahoma" pitchFamily="34" charset="0"/>
            </a:endParaRPr>
          </a:p>
          <a:p>
            <a:r>
              <a:rPr lang="en-US" sz="1200" dirty="0" smtClean="0">
                <a:latin typeface="Tahoma" pitchFamily="34" charset="0"/>
                <a:ea typeface="Tahoma" pitchFamily="34" charset="0"/>
                <a:cs typeface="Tahoma" pitchFamily="34" charset="0"/>
              </a:rPr>
              <a:t>MODEL 2: Metric invariance -&gt; </a:t>
            </a:r>
            <a:r>
              <a:rPr lang="nl-NL" sz="1200" dirty="0" smtClean="0">
                <a:latin typeface="Tahoma" pitchFamily="34" charset="0"/>
                <a:ea typeface="Tahoma" pitchFamily="34" charset="0"/>
                <a:cs typeface="Tahoma" pitchFamily="34" charset="0"/>
              </a:rPr>
              <a:t>equal factor loadings over the groups</a:t>
            </a:r>
            <a:endParaRPr lang="en-US" sz="1200" dirty="0" smtClean="0">
              <a:latin typeface="Tahoma" pitchFamily="34" charset="0"/>
              <a:ea typeface="Tahoma" pitchFamily="34" charset="0"/>
              <a:cs typeface="Tahoma" pitchFamily="34" charset="0"/>
            </a:endParaRPr>
          </a:p>
        </p:txBody>
      </p:sp>
      <p:sp>
        <p:nvSpPr>
          <p:cNvPr id="40" name="Rectangle 39"/>
          <p:cNvSpPr/>
          <p:nvPr/>
        </p:nvSpPr>
        <p:spPr>
          <a:xfrm>
            <a:off x="2185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12</a:t>
            </a:r>
            <a:endParaRPr lang="nl-NL" sz="1200" baseline="-25000" dirty="0">
              <a:latin typeface="Tahoma" pitchFamily="34" charset="0"/>
              <a:ea typeface="Tahoma" pitchFamily="34" charset="0"/>
              <a:cs typeface="Tahoma" pitchFamily="34" charset="0"/>
            </a:endParaRPr>
          </a:p>
        </p:txBody>
      </p:sp>
      <p:sp>
        <p:nvSpPr>
          <p:cNvPr id="43" name="Oval 42"/>
          <p:cNvSpPr/>
          <p:nvPr/>
        </p:nvSpPr>
        <p:spPr>
          <a:xfrm>
            <a:off x="25146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47" name="Straight Arrow Connector 46"/>
          <p:cNvCxnSpPr>
            <a:stCxn id="43" idx="4"/>
            <a:endCxn id="40" idx="0"/>
          </p:cNvCxnSpPr>
          <p:nvPr/>
        </p:nvCxnSpPr>
        <p:spPr>
          <a:xfrm flipH="1">
            <a:off x="24519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2794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13</a:t>
            </a:r>
            <a:endParaRPr lang="nl-NL" sz="1200" baseline="-25000" dirty="0">
              <a:latin typeface="Tahoma" pitchFamily="34" charset="0"/>
              <a:ea typeface="Tahoma" pitchFamily="34" charset="0"/>
              <a:cs typeface="Tahoma" pitchFamily="34" charset="0"/>
            </a:endParaRPr>
          </a:p>
        </p:txBody>
      </p:sp>
      <p:cxnSp>
        <p:nvCxnSpPr>
          <p:cNvPr id="51" name="Straight Arrow Connector 50"/>
          <p:cNvCxnSpPr>
            <a:stCxn id="43" idx="4"/>
            <a:endCxn id="50" idx="0"/>
          </p:cNvCxnSpPr>
          <p:nvPr/>
        </p:nvCxnSpPr>
        <p:spPr>
          <a:xfrm>
            <a:off x="27432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34044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14</a:t>
            </a:r>
            <a:endParaRPr lang="nl-NL" sz="1200" baseline="-25000" dirty="0">
              <a:latin typeface="Tahoma" pitchFamily="34" charset="0"/>
              <a:ea typeface="Tahoma" pitchFamily="34" charset="0"/>
              <a:cs typeface="Tahoma" pitchFamily="34" charset="0"/>
            </a:endParaRPr>
          </a:p>
        </p:txBody>
      </p:sp>
      <p:cxnSp>
        <p:nvCxnSpPr>
          <p:cNvPr id="57" name="Straight Arrow Connector 56"/>
          <p:cNvCxnSpPr>
            <a:stCxn id="43" idx="4"/>
            <a:endCxn id="56" idx="0"/>
          </p:cNvCxnSpPr>
          <p:nvPr/>
        </p:nvCxnSpPr>
        <p:spPr>
          <a:xfrm>
            <a:off x="27432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75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11</a:t>
            </a:r>
            <a:endParaRPr lang="nl-NL" sz="1200" baseline="-25000" dirty="0">
              <a:latin typeface="Tahoma" pitchFamily="34" charset="0"/>
              <a:ea typeface="Tahoma" pitchFamily="34" charset="0"/>
              <a:cs typeface="Tahoma" pitchFamily="34" charset="0"/>
            </a:endParaRPr>
          </a:p>
        </p:txBody>
      </p:sp>
      <p:cxnSp>
        <p:nvCxnSpPr>
          <p:cNvPr id="59" name="Straight Arrow Connector 58"/>
          <p:cNvCxnSpPr>
            <a:stCxn id="43" idx="4"/>
            <a:endCxn id="58" idx="0"/>
          </p:cNvCxnSpPr>
          <p:nvPr/>
        </p:nvCxnSpPr>
        <p:spPr>
          <a:xfrm flipH="1">
            <a:off x="18423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057400" y="3096400"/>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1</a:t>
            </a:r>
          </a:p>
        </p:txBody>
      </p:sp>
      <p:sp>
        <p:nvSpPr>
          <p:cNvPr id="68" name="TextBox 67"/>
          <p:cNvSpPr txBox="1"/>
          <p:nvPr/>
        </p:nvSpPr>
        <p:spPr>
          <a:xfrm>
            <a:off x="23622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2</a:t>
            </a:r>
          </a:p>
        </p:txBody>
      </p:sp>
      <p:sp>
        <p:nvSpPr>
          <p:cNvPr id="70" name="TextBox 69"/>
          <p:cNvSpPr txBox="1"/>
          <p:nvPr/>
        </p:nvSpPr>
        <p:spPr>
          <a:xfrm>
            <a:off x="26670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3</a:t>
            </a:r>
          </a:p>
        </p:txBody>
      </p:sp>
      <p:sp>
        <p:nvSpPr>
          <p:cNvPr id="72" name="TextBox 71"/>
          <p:cNvSpPr txBox="1"/>
          <p:nvPr/>
        </p:nvSpPr>
        <p:spPr>
          <a:xfrm>
            <a:off x="28956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4</a:t>
            </a:r>
          </a:p>
        </p:txBody>
      </p:sp>
      <p:cxnSp>
        <p:nvCxnSpPr>
          <p:cNvPr id="74" name="Straight Arrow Connector 73"/>
          <p:cNvCxnSpPr/>
          <p:nvPr/>
        </p:nvCxnSpPr>
        <p:spPr>
          <a:xfrm rot="21480000" flipV="1">
            <a:off x="1828800" y="4391799"/>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21480000" flipV="1">
            <a:off x="24437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21480000" flipV="1">
            <a:off x="302918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21480000" flipV="1">
            <a:off x="36629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764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81" name="TextBox 80"/>
          <p:cNvSpPr txBox="1"/>
          <p:nvPr/>
        </p:nvSpPr>
        <p:spPr>
          <a:xfrm>
            <a:off x="22860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82" name="TextBox 81"/>
          <p:cNvSpPr txBox="1"/>
          <p:nvPr/>
        </p:nvSpPr>
        <p:spPr>
          <a:xfrm>
            <a:off x="28956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89" name="TextBox 88"/>
          <p:cNvSpPr txBox="1"/>
          <p:nvPr/>
        </p:nvSpPr>
        <p:spPr>
          <a:xfrm>
            <a:off x="35052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sp>
        <p:nvSpPr>
          <p:cNvPr id="28" name="Rectangle 27"/>
          <p:cNvSpPr/>
          <p:nvPr/>
        </p:nvSpPr>
        <p:spPr>
          <a:xfrm>
            <a:off x="5562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22</a:t>
            </a:r>
            <a:endParaRPr lang="nl-NL" sz="1200" baseline="-25000" dirty="0">
              <a:latin typeface="Tahoma" pitchFamily="34" charset="0"/>
              <a:ea typeface="Tahoma" pitchFamily="34" charset="0"/>
              <a:cs typeface="Tahoma" pitchFamily="34" charset="0"/>
            </a:endParaRPr>
          </a:p>
        </p:txBody>
      </p:sp>
      <p:sp>
        <p:nvSpPr>
          <p:cNvPr id="29" name="Oval 28"/>
          <p:cNvSpPr/>
          <p:nvPr/>
        </p:nvSpPr>
        <p:spPr>
          <a:xfrm>
            <a:off x="58920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30" name="Straight Arrow Connector 29"/>
          <p:cNvCxnSpPr>
            <a:stCxn id="29" idx="4"/>
            <a:endCxn id="28" idx="0"/>
          </p:cNvCxnSpPr>
          <p:nvPr/>
        </p:nvCxnSpPr>
        <p:spPr>
          <a:xfrm flipH="1">
            <a:off x="58293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172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23</a:t>
            </a:r>
            <a:endParaRPr lang="nl-NL" sz="1200" baseline="-25000" dirty="0">
              <a:latin typeface="Tahoma" pitchFamily="34" charset="0"/>
              <a:ea typeface="Tahoma" pitchFamily="34" charset="0"/>
              <a:cs typeface="Tahoma" pitchFamily="34" charset="0"/>
            </a:endParaRPr>
          </a:p>
        </p:txBody>
      </p:sp>
      <p:cxnSp>
        <p:nvCxnSpPr>
          <p:cNvPr id="32" name="Straight Arrow Connector 31"/>
          <p:cNvCxnSpPr>
            <a:stCxn id="29" idx="4"/>
            <a:endCxn id="31" idx="0"/>
          </p:cNvCxnSpPr>
          <p:nvPr/>
        </p:nvCxnSpPr>
        <p:spPr>
          <a:xfrm>
            <a:off x="61206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81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24</a:t>
            </a:r>
            <a:endParaRPr lang="nl-NL" sz="1200" baseline="-25000" dirty="0">
              <a:latin typeface="Tahoma" pitchFamily="34" charset="0"/>
              <a:ea typeface="Tahoma" pitchFamily="34" charset="0"/>
              <a:cs typeface="Tahoma" pitchFamily="34" charset="0"/>
            </a:endParaRPr>
          </a:p>
        </p:txBody>
      </p:sp>
      <p:cxnSp>
        <p:nvCxnSpPr>
          <p:cNvPr id="34" name="Straight Arrow Connector 33"/>
          <p:cNvCxnSpPr>
            <a:stCxn id="29" idx="4"/>
            <a:endCxn id="33" idx="0"/>
          </p:cNvCxnSpPr>
          <p:nvPr/>
        </p:nvCxnSpPr>
        <p:spPr>
          <a:xfrm>
            <a:off x="61206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9530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21</a:t>
            </a:r>
            <a:endParaRPr lang="nl-NL" sz="1200" baseline="-25000" dirty="0">
              <a:latin typeface="Tahoma" pitchFamily="34" charset="0"/>
              <a:ea typeface="Tahoma" pitchFamily="34" charset="0"/>
              <a:cs typeface="Tahoma" pitchFamily="34" charset="0"/>
            </a:endParaRPr>
          </a:p>
        </p:txBody>
      </p:sp>
      <p:cxnSp>
        <p:nvCxnSpPr>
          <p:cNvPr id="36" name="Straight Arrow Connector 35"/>
          <p:cNvCxnSpPr>
            <a:stCxn id="29" idx="4"/>
            <a:endCxn id="35" idx="0"/>
          </p:cNvCxnSpPr>
          <p:nvPr/>
        </p:nvCxnSpPr>
        <p:spPr>
          <a:xfrm flipH="1">
            <a:off x="52197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65" idx="0"/>
          </p:cNvCxnSpPr>
          <p:nvPr/>
        </p:nvCxnSpPr>
        <p:spPr>
          <a:xfrm flipH="1" flipV="1">
            <a:off x="1842300" y="4391799"/>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Isosceles Triangle 64"/>
          <p:cNvSpPr/>
          <p:nvPr/>
        </p:nvSpPr>
        <p:spPr>
          <a:xfrm>
            <a:off x="2514600" y="5687199"/>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6" name="Straight Arrow Connector 65"/>
          <p:cNvCxnSpPr>
            <a:stCxn id="65" idx="0"/>
          </p:cNvCxnSpPr>
          <p:nvPr/>
        </p:nvCxnSpPr>
        <p:spPr>
          <a:xfrm flipV="1">
            <a:off x="2781300" y="4391799"/>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21336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11</a:t>
            </a:r>
          </a:p>
        </p:txBody>
      </p:sp>
      <p:sp>
        <p:nvSpPr>
          <p:cNvPr id="69" name="TextBox 68"/>
          <p:cNvSpPr txBox="1"/>
          <p:nvPr/>
        </p:nvSpPr>
        <p:spPr>
          <a:xfrm>
            <a:off x="24384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12</a:t>
            </a:r>
          </a:p>
        </p:txBody>
      </p:sp>
      <p:sp>
        <p:nvSpPr>
          <p:cNvPr id="71" name="TextBox 70"/>
          <p:cNvSpPr txBox="1"/>
          <p:nvPr/>
        </p:nvSpPr>
        <p:spPr>
          <a:xfrm>
            <a:off x="26670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13</a:t>
            </a:r>
          </a:p>
        </p:txBody>
      </p:sp>
      <p:sp>
        <p:nvSpPr>
          <p:cNvPr id="73" name="TextBox 72"/>
          <p:cNvSpPr txBox="1"/>
          <p:nvPr/>
        </p:nvSpPr>
        <p:spPr>
          <a:xfrm>
            <a:off x="2895600" y="5077599"/>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14</a:t>
            </a:r>
          </a:p>
        </p:txBody>
      </p:sp>
      <p:cxnSp>
        <p:nvCxnSpPr>
          <p:cNvPr id="77" name="Straight Arrow Connector 76"/>
          <p:cNvCxnSpPr>
            <a:stCxn id="65" idx="0"/>
            <a:endCxn id="50" idx="2"/>
          </p:cNvCxnSpPr>
          <p:nvPr/>
        </p:nvCxnSpPr>
        <p:spPr>
          <a:xfrm flipV="1">
            <a:off x="2781300" y="4391799"/>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5" idx="0"/>
            <a:endCxn id="40" idx="2"/>
          </p:cNvCxnSpPr>
          <p:nvPr/>
        </p:nvCxnSpPr>
        <p:spPr>
          <a:xfrm flipH="1" flipV="1">
            <a:off x="2451900" y="4391799"/>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rot="21480000" flipV="1">
            <a:off x="5257800"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rot="21480000" flipV="1">
            <a:off x="58727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21480000" flipV="1">
            <a:off x="645818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21480000" flipV="1">
            <a:off x="70919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51054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21</a:t>
            </a:r>
          </a:p>
        </p:txBody>
      </p:sp>
      <p:sp>
        <p:nvSpPr>
          <p:cNvPr id="114" name="TextBox 113"/>
          <p:cNvSpPr txBox="1"/>
          <p:nvPr/>
        </p:nvSpPr>
        <p:spPr>
          <a:xfrm>
            <a:off x="57150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22</a:t>
            </a:r>
          </a:p>
        </p:txBody>
      </p:sp>
      <p:sp>
        <p:nvSpPr>
          <p:cNvPr id="115" name="TextBox 114"/>
          <p:cNvSpPr txBox="1"/>
          <p:nvPr/>
        </p:nvSpPr>
        <p:spPr>
          <a:xfrm>
            <a:off x="63246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23</a:t>
            </a:r>
          </a:p>
        </p:txBody>
      </p:sp>
      <p:sp>
        <p:nvSpPr>
          <p:cNvPr id="116" name="TextBox 115"/>
          <p:cNvSpPr txBox="1"/>
          <p:nvPr/>
        </p:nvSpPr>
        <p:spPr>
          <a:xfrm>
            <a:off x="69342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24</a:t>
            </a:r>
          </a:p>
        </p:txBody>
      </p:sp>
      <p:cxnSp>
        <p:nvCxnSpPr>
          <p:cNvPr id="117" name="Straight Arrow Connector 116"/>
          <p:cNvCxnSpPr>
            <a:stCxn id="118" idx="0"/>
          </p:cNvCxnSpPr>
          <p:nvPr/>
        </p:nvCxnSpPr>
        <p:spPr>
          <a:xfrm flipH="1" flipV="1">
            <a:off x="5271300" y="4391942"/>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Isosceles Triangle 117"/>
          <p:cNvSpPr/>
          <p:nvPr/>
        </p:nvSpPr>
        <p:spPr>
          <a:xfrm>
            <a:off x="5943600" y="5687342"/>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119" name="Straight Arrow Connector 118"/>
          <p:cNvCxnSpPr>
            <a:stCxn id="118" idx="0"/>
          </p:cNvCxnSpPr>
          <p:nvPr/>
        </p:nvCxnSpPr>
        <p:spPr>
          <a:xfrm flipV="1">
            <a:off x="6210300" y="4391942"/>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55626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21</a:t>
            </a:r>
          </a:p>
        </p:txBody>
      </p:sp>
      <p:sp>
        <p:nvSpPr>
          <p:cNvPr id="121" name="TextBox 120"/>
          <p:cNvSpPr txBox="1"/>
          <p:nvPr/>
        </p:nvSpPr>
        <p:spPr>
          <a:xfrm>
            <a:off x="58674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22</a:t>
            </a:r>
          </a:p>
        </p:txBody>
      </p:sp>
      <p:sp>
        <p:nvSpPr>
          <p:cNvPr id="122" name="TextBox 121"/>
          <p:cNvSpPr txBox="1"/>
          <p:nvPr/>
        </p:nvSpPr>
        <p:spPr>
          <a:xfrm>
            <a:off x="60960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23</a:t>
            </a:r>
          </a:p>
        </p:txBody>
      </p:sp>
      <p:sp>
        <p:nvSpPr>
          <p:cNvPr id="123" name="TextBox 122"/>
          <p:cNvSpPr txBox="1"/>
          <p:nvPr/>
        </p:nvSpPr>
        <p:spPr>
          <a:xfrm>
            <a:off x="6324600" y="5077742"/>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24</a:t>
            </a:r>
          </a:p>
        </p:txBody>
      </p:sp>
      <p:cxnSp>
        <p:nvCxnSpPr>
          <p:cNvPr id="124" name="Straight Arrow Connector 123"/>
          <p:cNvCxnSpPr>
            <a:stCxn id="118" idx="0"/>
          </p:cNvCxnSpPr>
          <p:nvPr/>
        </p:nvCxnSpPr>
        <p:spPr>
          <a:xfrm flipV="1">
            <a:off x="6210300" y="4391942"/>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118" idx="0"/>
          </p:cNvCxnSpPr>
          <p:nvPr/>
        </p:nvCxnSpPr>
        <p:spPr>
          <a:xfrm flipH="1" flipV="1">
            <a:off x="5880900" y="4391942"/>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54102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2: females</a:t>
            </a:r>
            <a:endParaRPr lang="en-US" sz="1200" dirty="0" smtClean="0">
              <a:latin typeface="Tahoma" pitchFamily="34" charset="0"/>
              <a:ea typeface="Tahoma" pitchFamily="34" charset="0"/>
              <a:cs typeface="Tahoma" pitchFamily="34" charset="0"/>
            </a:endParaRPr>
          </a:p>
        </p:txBody>
      </p:sp>
      <p:sp>
        <p:nvSpPr>
          <p:cNvPr id="128" name="TextBox 127"/>
          <p:cNvSpPr txBox="1"/>
          <p:nvPr/>
        </p:nvSpPr>
        <p:spPr>
          <a:xfrm>
            <a:off x="20574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1: males</a:t>
            </a:r>
            <a:endParaRPr lang="en-US" sz="1200" dirty="0" smtClean="0">
              <a:latin typeface="Tahoma" pitchFamily="34" charset="0"/>
              <a:ea typeface="Tahoma" pitchFamily="34" charset="0"/>
              <a:cs typeface="Tahoma" pitchFamily="34" charset="0"/>
            </a:endParaRPr>
          </a:p>
        </p:txBody>
      </p:sp>
      <p:sp>
        <p:nvSpPr>
          <p:cNvPr id="80" name="TextBox 79"/>
          <p:cNvSpPr txBox="1"/>
          <p:nvPr/>
        </p:nvSpPr>
        <p:spPr>
          <a:xfrm>
            <a:off x="5486400" y="3096400"/>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1</a:t>
            </a:r>
          </a:p>
        </p:txBody>
      </p:sp>
      <p:sp>
        <p:nvSpPr>
          <p:cNvPr id="83" name="TextBox 82"/>
          <p:cNvSpPr txBox="1"/>
          <p:nvPr/>
        </p:nvSpPr>
        <p:spPr>
          <a:xfrm>
            <a:off x="57912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2</a:t>
            </a:r>
          </a:p>
        </p:txBody>
      </p:sp>
      <p:sp>
        <p:nvSpPr>
          <p:cNvPr id="85" name="TextBox 84"/>
          <p:cNvSpPr txBox="1"/>
          <p:nvPr/>
        </p:nvSpPr>
        <p:spPr>
          <a:xfrm>
            <a:off x="60960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3</a:t>
            </a:r>
          </a:p>
        </p:txBody>
      </p:sp>
      <p:sp>
        <p:nvSpPr>
          <p:cNvPr id="86" name="TextBox 85"/>
          <p:cNvSpPr txBox="1"/>
          <p:nvPr/>
        </p:nvSpPr>
        <p:spPr>
          <a:xfrm>
            <a:off x="63246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304800" y="304800"/>
            <a:ext cx="8534400" cy="830997"/>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Establishing MI: testing a number of increasingly restrictive models</a:t>
            </a:r>
            <a:br>
              <a:rPr lang="en-US" sz="1200" dirty="0" smtClean="0">
                <a:latin typeface="Tahoma" pitchFamily="34" charset="0"/>
                <a:ea typeface="Tahoma" pitchFamily="34" charset="0"/>
                <a:cs typeface="Tahoma" pitchFamily="34" charset="0"/>
              </a:rPr>
            </a:br>
            <a:r>
              <a:rPr lang="en-US" sz="1200" dirty="0" smtClean="0">
                <a:latin typeface="Tahoma" pitchFamily="34" charset="0"/>
                <a:ea typeface="Tahoma" pitchFamily="34" charset="0"/>
                <a:cs typeface="Tahoma" pitchFamily="34" charset="0"/>
              </a:rPr>
              <a:t/>
            </a:r>
            <a:br>
              <a:rPr lang="en-US" sz="1200" dirty="0" smtClean="0">
                <a:latin typeface="Tahoma" pitchFamily="34" charset="0"/>
                <a:ea typeface="Tahoma" pitchFamily="34" charset="0"/>
                <a:cs typeface="Tahoma" pitchFamily="34" charset="0"/>
              </a:rPr>
            </a:br>
            <a:endParaRPr lang="en-US" sz="1200" dirty="0" smtClean="0">
              <a:latin typeface="Tahoma" pitchFamily="34" charset="0"/>
              <a:ea typeface="Tahoma" pitchFamily="34" charset="0"/>
              <a:cs typeface="Tahoma" pitchFamily="34" charset="0"/>
            </a:endParaRPr>
          </a:p>
          <a:p>
            <a:r>
              <a:rPr lang="en-US" sz="1200" dirty="0" smtClean="0">
                <a:latin typeface="Tahoma" pitchFamily="34" charset="0"/>
                <a:ea typeface="Tahoma" pitchFamily="34" charset="0"/>
                <a:cs typeface="Tahoma" pitchFamily="34" charset="0"/>
              </a:rPr>
              <a:t>MODEL 3: Strong factorial invariance -&gt; </a:t>
            </a:r>
            <a:r>
              <a:rPr lang="nl-NL" sz="1200" dirty="0" smtClean="0">
                <a:latin typeface="Tahoma" pitchFamily="34" charset="0"/>
                <a:ea typeface="Tahoma" pitchFamily="34" charset="0"/>
                <a:cs typeface="Tahoma" pitchFamily="34" charset="0"/>
              </a:rPr>
              <a:t>equal factor loadings and intercepts over the groups</a:t>
            </a:r>
            <a:endParaRPr lang="en-US" sz="1200" dirty="0" smtClean="0">
              <a:latin typeface="Tahoma" pitchFamily="34" charset="0"/>
              <a:ea typeface="Tahoma" pitchFamily="34" charset="0"/>
              <a:cs typeface="Tahoma" pitchFamily="34" charset="0"/>
            </a:endParaRPr>
          </a:p>
        </p:txBody>
      </p:sp>
      <p:sp>
        <p:nvSpPr>
          <p:cNvPr id="40" name="Rectangle 39"/>
          <p:cNvSpPr/>
          <p:nvPr/>
        </p:nvSpPr>
        <p:spPr>
          <a:xfrm>
            <a:off x="2185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12</a:t>
            </a:r>
            <a:endParaRPr lang="nl-NL" sz="1200" baseline="-25000" dirty="0">
              <a:latin typeface="Tahoma" pitchFamily="34" charset="0"/>
              <a:ea typeface="Tahoma" pitchFamily="34" charset="0"/>
              <a:cs typeface="Tahoma" pitchFamily="34" charset="0"/>
            </a:endParaRPr>
          </a:p>
        </p:txBody>
      </p:sp>
      <p:sp>
        <p:nvSpPr>
          <p:cNvPr id="43" name="Oval 42"/>
          <p:cNvSpPr/>
          <p:nvPr/>
        </p:nvSpPr>
        <p:spPr>
          <a:xfrm>
            <a:off x="25146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47" name="Straight Arrow Connector 46"/>
          <p:cNvCxnSpPr>
            <a:stCxn id="43" idx="4"/>
            <a:endCxn id="40" idx="0"/>
          </p:cNvCxnSpPr>
          <p:nvPr/>
        </p:nvCxnSpPr>
        <p:spPr>
          <a:xfrm flipH="1">
            <a:off x="24519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2794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13</a:t>
            </a:r>
            <a:endParaRPr lang="nl-NL" sz="1200" baseline="-25000" dirty="0">
              <a:latin typeface="Tahoma" pitchFamily="34" charset="0"/>
              <a:ea typeface="Tahoma" pitchFamily="34" charset="0"/>
              <a:cs typeface="Tahoma" pitchFamily="34" charset="0"/>
            </a:endParaRPr>
          </a:p>
        </p:txBody>
      </p:sp>
      <p:cxnSp>
        <p:nvCxnSpPr>
          <p:cNvPr id="51" name="Straight Arrow Connector 50"/>
          <p:cNvCxnSpPr>
            <a:stCxn id="43" idx="4"/>
            <a:endCxn id="50" idx="0"/>
          </p:cNvCxnSpPr>
          <p:nvPr/>
        </p:nvCxnSpPr>
        <p:spPr>
          <a:xfrm>
            <a:off x="27432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34044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14</a:t>
            </a:r>
            <a:endParaRPr lang="nl-NL" sz="1200" baseline="-25000" dirty="0">
              <a:latin typeface="Tahoma" pitchFamily="34" charset="0"/>
              <a:ea typeface="Tahoma" pitchFamily="34" charset="0"/>
              <a:cs typeface="Tahoma" pitchFamily="34" charset="0"/>
            </a:endParaRPr>
          </a:p>
        </p:txBody>
      </p:sp>
      <p:cxnSp>
        <p:nvCxnSpPr>
          <p:cNvPr id="57" name="Straight Arrow Connector 56"/>
          <p:cNvCxnSpPr>
            <a:stCxn id="43" idx="4"/>
            <a:endCxn id="56" idx="0"/>
          </p:cNvCxnSpPr>
          <p:nvPr/>
        </p:nvCxnSpPr>
        <p:spPr>
          <a:xfrm>
            <a:off x="27432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75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11</a:t>
            </a:r>
            <a:endParaRPr lang="nl-NL" sz="1200" baseline="-25000" dirty="0">
              <a:latin typeface="Tahoma" pitchFamily="34" charset="0"/>
              <a:ea typeface="Tahoma" pitchFamily="34" charset="0"/>
              <a:cs typeface="Tahoma" pitchFamily="34" charset="0"/>
            </a:endParaRPr>
          </a:p>
        </p:txBody>
      </p:sp>
      <p:cxnSp>
        <p:nvCxnSpPr>
          <p:cNvPr id="59" name="Straight Arrow Connector 58"/>
          <p:cNvCxnSpPr>
            <a:stCxn id="43" idx="4"/>
            <a:endCxn id="58" idx="0"/>
          </p:cNvCxnSpPr>
          <p:nvPr/>
        </p:nvCxnSpPr>
        <p:spPr>
          <a:xfrm flipH="1">
            <a:off x="18423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057400" y="3096400"/>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1</a:t>
            </a:r>
          </a:p>
        </p:txBody>
      </p:sp>
      <p:sp>
        <p:nvSpPr>
          <p:cNvPr id="68" name="TextBox 67"/>
          <p:cNvSpPr txBox="1"/>
          <p:nvPr/>
        </p:nvSpPr>
        <p:spPr>
          <a:xfrm>
            <a:off x="23622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2</a:t>
            </a:r>
          </a:p>
        </p:txBody>
      </p:sp>
      <p:sp>
        <p:nvSpPr>
          <p:cNvPr id="70" name="TextBox 69"/>
          <p:cNvSpPr txBox="1"/>
          <p:nvPr/>
        </p:nvSpPr>
        <p:spPr>
          <a:xfrm>
            <a:off x="26670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3</a:t>
            </a:r>
          </a:p>
        </p:txBody>
      </p:sp>
      <p:sp>
        <p:nvSpPr>
          <p:cNvPr id="72" name="TextBox 71"/>
          <p:cNvSpPr txBox="1"/>
          <p:nvPr/>
        </p:nvSpPr>
        <p:spPr>
          <a:xfrm>
            <a:off x="28956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4</a:t>
            </a:r>
          </a:p>
        </p:txBody>
      </p:sp>
      <p:cxnSp>
        <p:nvCxnSpPr>
          <p:cNvPr id="74" name="Straight Arrow Connector 73"/>
          <p:cNvCxnSpPr/>
          <p:nvPr/>
        </p:nvCxnSpPr>
        <p:spPr>
          <a:xfrm rot="21480000" flipV="1">
            <a:off x="1828800" y="4391799"/>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21480000" flipV="1">
            <a:off x="24437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21480000" flipV="1">
            <a:off x="302918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21480000" flipV="1">
            <a:off x="36629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764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11</a:t>
            </a:r>
          </a:p>
        </p:txBody>
      </p:sp>
      <p:sp>
        <p:nvSpPr>
          <p:cNvPr id="81" name="TextBox 80"/>
          <p:cNvSpPr txBox="1"/>
          <p:nvPr/>
        </p:nvSpPr>
        <p:spPr>
          <a:xfrm>
            <a:off x="22860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12</a:t>
            </a:r>
          </a:p>
        </p:txBody>
      </p:sp>
      <p:sp>
        <p:nvSpPr>
          <p:cNvPr id="82" name="TextBox 81"/>
          <p:cNvSpPr txBox="1"/>
          <p:nvPr/>
        </p:nvSpPr>
        <p:spPr>
          <a:xfrm>
            <a:off x="28956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13</a:t>
            </a:r>
          </a:p>
        </p:txBody>
      </p:sp>
      <p:sp>
        <p:nvSpPr>
          <p:cNvPr id="89" name="TextBox 88"/>
          <p:cNvSpPr txBox="1"/>
          <p:nvPr/>
        </p:nvSpPr>
        <p:spPr>
          <a:xfrm>
            <a:off x="3505200" y="4724400"/>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14</a:t>
            </a:r>
          </a:p>
        </p:txBody>
      </p:sp>
      <p:sp>
        <p:nvSpPr>
          <p:cNvPr id="28" name="Rectangle 27"/>
          <p:cNvSpPr/>
          <p:nvPr/>
        </p:nvSpPr>
        <p:spPr>
          <a:xfrm>
            <a:off x="5562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22</a:t>
            </a:r>
            <a:endParaRPr lang="nl-NL" sz="1200" baseline="-25000" dirty="0">
              <a:latin typeface="Tahoma" pitchFamily="34" charset="0"/>
              <a:ea typeface="Tahoma" pitchFamily="34" charset="0"/>
              <a:cs typeface="Tahoma" pitchFamily="34" charset="0"/>
            </a:endParaRPr>
          </a:p>
        </p:txBody>
      </p:sp>
      <p:sp>
        <p:nvSpPr>
          <p:cNvPr id="29" name="Oval 28"/>
          <p:cNvSpPr/>
          <p:nvPr/>
        </p:nvSpPr>
        <p:spPr>
          <a:xfrm>
            <a:off x="58920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30" name="Straight Arrow Connector 29"/>
          <p:cNvCxnSpPr>
            <a:stCxn id="29" idx="4"/>
            <a:endCxn id="28" idx="0"/>
          </p:cNvCxnSpPr>
          <p:nvPr/>
        </p:nvCxnSpPr>
        <p:spPr>
          <a:xfrm flipH="1">
            <a:off x="58293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172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23</a:t>
            </a:r>
            <a:endParaRPr lang="nl-NL" sz="1200" baseline="-25000" dirty="0">
              <a:latin typeface="Tahoma" pitchFamily="34" charset="0"/>
              <a:ea typeface="Tahoma" pitchFamily="34" charset="0"/>
              <a:cs typeface="Tahoma" pitchFamily="34" charset="0"/>
            </a:endParaRPr>
          </a:p>
        </p:txBody>
      </p:sp>
      <p:cxnSp>
        <p:nvCxnSpPr>
          <p:cNvPr id="32" name="Straight Arrow Connector 31"/>
          <p:cNvCxnSpPr>
            <a:stCxn id="29" idx="4"/>
            <a:endCxn id="31" idx="0"/>
          </p:cNvCxnSpPr>
          <p:nvPr/>
        </p:nvCxnSpPr>
        <p:spPr>
          <a:xfrm>
            <a:off x="61206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81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24</a:t>
            </a:r>
            <a:endParaRPr lang="nl-NL" sz="1200" baseline="-25000" dirty="0">
              <a:latin typeface="Tahoma" pitchFamily="34" charset="0"/>
              <a:ea typeface="Tahoma" pitchFamily="34" charset="0"/>
              <a:cs typeface="Tahoma" pitchFamily="34" charset="0"/>
            </a:endParaRPr>
          </a:p>
        </p:txBody>
      </p:sp>
      <p:cxnSp>
        <p:nvCxnSpPr>
          <p:cNvPr id="34" name="Straight Arrow Connector 33"/>
          <p:cNvCxnSpPr>
            <a:stCxn id="29" idx="4"/>
            <a:endCxn id="33" idx="0"/>
          </p:cNvCxnSpPr>
          <p:nvPr/>
        </p:nvCxnSpPr>
        <p:spPr>
          <a:xfrm>
            <a:off x="61206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9530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21</a:t>
            </a:r>
            <a:endParaRPr lang="nl-NL" sz="1200" baseline="-25000" dirty="0">
              <a:latin typeface="Tahoma" pitchFamily="34" charset="0"/>
              <a:ea typeface="Tahoma" pitchFamily="34" charset="0"/>
              <a:cs typeface="Tahoma" pitchFamily="34" charset="0"/>
            </a:endParaRPr>
          </a:p>
        </p:txBody>
      </p:sp>
      <p:cxnSp>
        <p:nvCxnSpPr>
          <p:cNvPr id="36" name="Straight Arrow Connector 35"/>
          <p:cNvCxnSpPr>
            <a:stCxn id="29" idx="4"/>
            <a:endCxn id="35" idx="0"/>
          </p:cNvCxnSpPr>
          <p:nvPr/>
        </p:nvCxnSpPr>
        <p:spPr>
          <a:xfrm flipH="1">
            <a:off x="52197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65" idx="0"/>
          </p:cNvCxnSpPr>
          <p:nvPr/>
        </p:nvCxnSpPr>
        <p:spPr>
          <a:xfrm flipH="1" flipV="1">
            <a:off x="1842300" y="4391799"/>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Isosceles Triangle 64"/>
          <p:cNvSpPr/>
          <p:nvPr/>
        </p:nvSpPr>
        <p:spPr>
          <a:xfrm>
            <a:off x="2514600" y="5687199"/>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6" name="Straight Arrow Connector 65"/>
          <p:cNvCxnSpPr>
            <a:stCxn id="65" idx="0"/>
          </p:cNvCxnSpPr>
          <p:nvPr/>
        </p:nvCxnSpPr>
        <p:spPr>
          <a:xfrm flipV="1">
            <a:off x="2781300" y="4391799"/>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22860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1</a:t>
            </a:r>
          </a:p>
        </p:txBody>
      </p:sp>
      <p:sp>
        <p:nvSpPr>
          <p:cNvPr id="69" name="TextBox 68"/>
          <p:cNvSpPr txBox="1"/>
          <p:nvPr/>
        </p:nvSpPr>
        <p:spPr>
          <a:xfrm>
            <a:off x="25146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2</a:t>
            </a:r>
          </a:p>
        </p:txBody>
      </p:sp>
      <p:sp>
        <p:nvSpPr>
          <p:cNvPr id="71" name="TextBox 70"/>
          <p:cNvSpPr txBox="1"/>
          <p:nvPr/>
        </p:nvSpPr>
        <p:spPr>
          <a:xfrm>
            <a:off x="27432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3</a:t>
            </a:r>
          </a:p>
        </p:txBody>
      </p:sp>
      <p:sp>
        <p:nvSpPr>
          <p:cNvPr id="73" name="TextBox 72"/>
          <p:cNvSpPr txBox="1"/>
          <p:nvPr/>
        </p:nvSpPr>
        <p:spPr>
          <a:xfrm>
            <a:off x="29718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4</a:t>
            </a:r>
          </a:p>
        </p:txBody>
      </p:sp>
      <p:cxnSp>
        <p:nvCxnSpPr>
          <p:cNvPr id="77" name="Straight Arrow Connector 76"/>
          <p:cNvCxnSpPr>
            <a:stCxn id="65" idx="0"/>
            <a:endCxn id="50" idx="2"/>
          </p:cNvCxnSpPr>
          <p:nvPr/>
        </p:nvCxnSpPr>
        <p:spPr>
          <a:xfrm flipV="1">
            <a:off x="2781300" y="4391799"/>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5" idx="0"/>
            <a:endCxn id="40" idx="2"/>
          </p:cNvCxnSpPr>
          <p:nvPr/>
        </p:nvCxnSpPr>
        <p:spPr>
          <a:xfrm flipH="1" flipV="1">
            <a:off x="2451900" y="4391799"/>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rot="21480000" flipV="1">
            <a:off x="5257800"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rot="21480000" flipV="1">
            <a:off x="58727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21480000" flipV="1">
            <a:off x="645818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21480000" flipV="1">
            <a:off x="70919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51054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21</a:t>
            </a:r>
          </a:p>
        </p:txBody>
      </p:sp>
      <p:sp>
        <p:nvSpPr>
          <p:cNvPr id="114" name="TextBox 113"/>
          <p:cNvSpPr txBox="1"/>
          <p:nvPr/>
        </p:nvSpPr>
        <p:spPr>
          <a:xfrm>
            <a:off x="57150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22</a:t>
            </a:r>
          </a:p>
        </p:txBody>
      </p:sp>
      <p:sp>
        <p:nvSpPr>
          <p:cNvPr id="115" name="TextBox 114"/>
          <p:cNvSpPr txBox="1"/>
          <p:nvPr/>
        </p:nvSpPr>
        <p:spPr>
          <a:xfrm>
            <a:off x="63246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23</a:t>
            </a:r>
          </a:p>
        </p:txBody>
      </p:sp>
      <p:sp>
        <p:nvSpPr>
          <p:cNvPr id="116" name="TextBox 115"/>
          <p:cNvSpPr txBox="1"/>
          <p:nvPr/>
        </p:nvSpPr>
        <p:spPr>
          <a:xfrm>
            <a:off x="6934200" y="4724543"/>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24</a:t>
            </a:r>
          </a:p>
        </p:txBody>
      </p:sp>
      <p:cxnSp>
        <p:nvCxnSpPr>
          <p:cNvPr id="117" name="Straight Arrow Connector 116"/>
          <p:cNvCxnSpPr>
            <a:stCxn id="118" idx="0"/>
          </p:cNvCxnSpPr>
          <p:nvPr/>
        </p:nvCxnSpPr>
        <p:spPr>
          <a:xfrm flipH="1" flipV="1">
            <a:off x="5271300" y="4391942"/>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Isosceles Triangle 117"/>
          <p:cNvSpPr/>
          <p:nvPr/>
        </p:nvSpPr>
        <p:spPr>
          <a:xfrm>
            <a:off x="5943600" y="5687342"/>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119" name="Straight Arrow Connector 118"/>
          <p:cNvCxnSpPr>
            <a:stCxn id="118" idx="0"/>
          </p:cNvCxnSpPr>
          <p:nvPr/>
        </p:nvCxnSpPr>
        <p:spPr>
          <a:xfrm flipV="1">
            <a:off x="6210300" y="4391942"/>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8" idx="0"/>
          </p:cNvCxnSpPr>
          <p:nvPr/>
        </p:nvCxnSpPr>
        <p:spPr>
          <a:xfrm flipV="1">
            <a:off x="6210300" y="4391942"/>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118" idx="0"/>
          </p:cNvCxnSpPr>
          <p:nvPr/>
        </p:nvCxnSpPr>
        <p:spPr>
          <a:xfrm flipH="1" flipV="1">
            <a:off x="5880900" y="4391942"/>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54102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2: females</a:t>
            </a:r>
            <a:endParaRPr lang="en-US" sz="1200" dirty="0" smtClean="0">
              <a:latin typeface="Tahoma" pitchFamily="34" charset="0"/>
              <a:ea typeface="Tahoma" pitchFamily="34" charset="0"/>
              <a:cs typeface="Tahoma" pitchFamily="34" charset="0"/>
            </a:endParaRPr>
          </a:p>
        </p:txBody>
      </p:sp>
      <p:sp>
        <p:nvSpPr>
          <p:cNvPr id="128" name="TextBox 127"/>
          <p:cNvSpPr txBox="1"/>
          <p:nvPr/>
        </p:nvSpPr>
        <p:spPr>
          <a:xfrm>
            <a:off x="20574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1: males</a:t>
            </a:r>
            <a:endParaRPr lang="en-US" sz="1200" dirty="0" smtClean="0">
              <a:latin typeface="Tahoma" pitchFamily="34" charset="0"/>
              <a:ea typeface="Tahoma" pitchFamily="34" charset="0"/>
              <a:cs typeface="Tahoma" pitchFamily="34" charset="0"/>
            </a:endParaRPr>
          </a:p>
        </p:txBody>
      </p:sp>
      <p:sp>
        <p:nvSpPr>
          <p:cNvPr id="80" name="TextBox 79"/>
          <p:cNvSpPr txBox="1"/>
          <p:nvPr/>
        </p:nvSpPr>
        <p:spPr>
          <a:xfrm>
            <a:off x="5486400" y="3096400"/>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1</a:t>
            </a:r>
          </a:p>
        </p:txBody>
      </p:sp>
      <p:sp>
        <p:nvSpPr>
          <p:cNvPr id="83" name="TextBox 82"/>
          <p:cNvSpPr txBox="1"/>
          <p:nvPr/>
        </p:nvSpPr>
        <p:spPr>
          <a:xfrm>
            <a:off x="57912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2</a:t>
            </a:r>
          </a:p>
        </p:txBody>
      </p:sp>
      <p:sp>
        <p:nvSpPr>
          <p:cNvPr id="85" name="TextBox 84"/>
          <p:cNvSpPr txBox="1"/>
          <p:nvPr/>
        </p:nvSpPr>
        <p:spPr>
          <a:xfrm>
            <a:off x="60960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3</a:t>
            </a:r>
          </a:p>
        </p:txBody>
      </p:sp>
      <p:sp>
        <p:nvSpPr>
          <p:cNvPr id="86" name="TextBox 85"/>
          <p:cNvSpPr txBox="1"/>
          <p:nvPr/>
        </p:nvSpPr>
        <p:spPr>
          <a:xfrm>
            <a:off x="63246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4</a:t>
            </a:r>
          </a:p>
        </p:txBody>
      </p:sp>
      <p:sp>
        <p:nvSpPr>
          <p:cNvPr id="87" name="TextBox 86"/>
          <p:cNvSpPr txBox="1"/>
          <p:nvPr/>
        </p:nvSpPr>
        <p:spPr>
          <a:xfrm>
            <a:off x="57150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1</a:t>
            </a:r>
          </a:p>
        </p:txBody>
      </p:sp>
      <p:sp>
        <p:nvSpPr>
          <p:cNvPr id="88" name="TextBox 87"/>
          <p:cNvSpPr txBox="1"/>
          <p:nvPr/>
        </p:nvSpPr>
        <p:spPr>
          <a:xfrm>
            <a:off x="59436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2</a:t>
            </a:r>
          </a:p>
        </p:txBody>
      </p:sp>
      <p:sp>
        <p:nvSpPr>
          <p:cNvPr id="90" name="TextBox 89"/>
          <p:cNvSpPr txBox="1"/>
          <p:nvPr/>
        </p:nvSpPr>
        <p:spPr>
          <a:xfrm>
            <a:off x="61722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3</a:t>
            </a:r>
          </a:p>
        </p:txBody>
      </p:sp>
      <p:sp>
        <p:nvSpPr>
          <p:cNvPr id="91" name="TextBox 90"/>
          <p:cNvSpPr txBox="1"/>
          <p:nvPr/>
        </p:nvSpPr>
        <p:spPr>
          <a:xfrm>
            <a:off x="64008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304800" y="304800"/>
            <a:ext cx="8534400" cy="830997"/>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Establishing MI: testing a number of increasingly restrictive models</a:t>
            </a:r>
            <a:br>
              <a:rPr lang="en-US" sz="1200" dirty="0" smtClean="0">
                <a:latin typeface="Tahoma" pitchFamily="34" charset="0"/>
                <a:ea typeface="Tahoma" pitchFamily="34" charset="0"/>
                <a:cs typeface="Tahoma" pitchFamily="34" charset="0"/>
              </a:rPr>
            </a:br>
            <a:r>
              <a:rPr lang="en-US" sz="1200" dirty="0" smtClean="0">
                <a:latin typeface="Tahoma" pitchFamily="34" charset="0"/>
                <a:ea typeface="Tahoma" pitchFamily="34" charset="0"/>
                <a:cs typeface="Tahoma" pitchFamily="34" charset="0"/>
              </a:rPr>
              <a:t/>
            </a:r>
            <a:br>
              <a:rPr lang="en-US" sz="1200" dirty="0" smtClean="0">
                <a:latin typeface="Tahoma" pitchFamily="34" charset="0"/>
                <a:ea typeface="Tahoma" pitchFamily="34" charset="0"/>
                <a:cs typeface="Tahoma" pitchFamily="34" charset="0"/>
              </a:rPr>
            </a:br>
            <a:endParaRPr lang="en-US" sz="1200" dirty="0" smtClean="0">
              <a:latin typeface="Tahoma" pitchFamily="34" charset="0"/>
              <a:ea typeface="Tahoma" pitchFamily="34" charset="0"/>
              <a:cs typeface="Tahoma" pitchFamily="34" charset="0"/>
            </a:endParaRPr>
          </a:p>
          <a:p>
            <a:r>
              <a:rPr lang="en-US" sz="1200" dirty="0" smtClean="0">
                <a:latin typeface="Tahoma" pitchFamily="34" charset="0"/>
                <a:ea typeface="Tahoma" pitchFamily="34" charset="0"/>
                <a:cs typeface="Tahoma" pitchFamily="34" charset="0"/>
              </a:rPr>
              <a:t>MODEL 4: Strict factorial invariance -&gt; </a:t>
            </a:r>
            <a:r>
              <a:rPr lang="nl-NL" sz="1200" dirty="0" smtClean="0">
                <a:latin typeface="Tahoma" pitchFamily="34" charset="0"/>
                <a:ea typeface="Tahoma" pitchFamily="34" charset="0"/>
                <a:cs typeface="Tahoma" pitchFamily="34" charset="0"/>
              </a:rPr>
              <a:t>equal factor loadings, intercepts and residual variances over the groups</a:t>
            </a:r>
            <a:endParaRPr lang="en-US" sz="1200" dirty="0" smtClean="0">
              <a:latin typeface="Tahoma" pitchFamily="34" charset="0"/>
              <a:ea typeface="Tahoma" pitchFamily="34" charset="0"/>
              <a:cs typeface="Tahoma" pitchFamily="34" charset="0"/>
            </a:endParaRPr>
          </a:p>
        </p:txBody>
      </p:sp>
      <p:sp>
        <p:nvSpPr>
          <p:cNvPr id="40" name="Rectangle 39"/>
          <p:cNvSpPr/>
          <p:nvPr/>
        </p:nvSpPr>
        <p:spPr>
          <a:xfrm>
            <a:off x="2185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12</a:t>
            </a:r>
            <a:endParaRPr lang="nl-NL" sz="1200" baseline="-25000" dirty="0">
              <a:latin typeface="Tahoma" pitchFamily="34" charset="0"/>
              <a:ea typeface="Tahoma" pitchFamily="34" charset="0"/>
              <a:cs typeface="Tahoma" pitchFamily="34" charset="0"/>
            </a:endParaRPr>
          </a:p>
        </p:txBody>
      </p:sp>
      <p:sp>
        <p:nvSpPr>
          <p:cNvPr id="43" name="Oval 42"/>
          <p:cNvSpPr/>
          <p:nvPr/>
        </p:nvSpPr>
        <p:spPr>
          <a:xfrm>
            <a:off x="25146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47" name="Straight Arrow Connector 46"/>
          <p:cNvCxnSpPr>
            <a:stCxn id="43" idx="4"/>
            <a:endCxn id="40" idx="0"/>
          </p:cNvCxnSpPr>
          <p:nvPr/>
        </p:nvCxnSpPr>
        <p:spPr>
          <a:xfrm flipH="1">
            <a:off x="24519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2794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13</a:t>
            </a:r>
            <a:endParaRPr lang="nl-NL" sz="1200" baseline="-25000" dirty="0">
              <a:latin typeface="Tahoma" pitchFamily="34" charset="0"/>
              <a:ea typeface="Tahoma" pitchFamily="34" charset="0"/>
              <a:cs typeface="Tahoma" pitchFamily="34" charset="0"/>
            </a:endParaRPr>
          </a:p>
        </p:txBody>
      </p:sp>
      <p:cxnSp>
        <p:nvCxnSpPr>
          <p:cNvPr id="51" name="Straight Arrow Connector 50"/>
          <p:cNvCxnSpPr>
            <a:stCxn id="43" idx="4"/>
            <a:endCxn id="50" idx="0"/>
          </p:cNvCxnSpPr>
          <p:nvPr/>
        </p:nvCxnSpPr>
        <p:spPr>
          <a:xfrm>
            <a:off x="27432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34044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14</a:t>
            </a:r>
            <a:endParaRPr lang="nl-NL" sz="1200" baseline="-25000" dirty="0">
              <a:latin typeface="Tahoma" pitchFamily="34" charset="0"/>
              <a:ea typeface="Tahoma" pitchFamily="34" charset="0"/>
              <a:cs typeface="Tahoma" pitchFamily="34" charset="0"/>
            </a:endParaRPr>
          </a:p>
        </p:txBody>
      </p:sp>
      <p:cxnSp>
        <p:nvCxnSpPr>
          <p:cNvPr id="57" name="Straight Arrow Connector 56"/>
          <p:cNvCxnSpPr>
            <a:stCxn id="43" idx="4"/>
            <a:endCxn id="56" idx="0"/>
          </p:cNvCxnSpPr>
          <p:nvPr/>
        </p:nvCxnSpPr>
        <p:spPr>
          <a:xfrm>
            <a:off x="27432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75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11</a:t>
            </a:r>
            <a:endParaRPr lang="nl-NL" sz="1200" baseline="-25000" dirty="0">
              <a:latin typeface="Tahoma" pitchFamily="34" charset="0"/>
              <a:ea typeface="Tahoma" pitchFamily="34" charset="0"/>
              <a:cs typeface="Tahoma" pitchFamily="34" charset="0"/>
            </a:endParaRPr>
          </a:p>
        </p:txBody>
      </p:sp>
      <p:cxnSp>
        <p:nvCxnSpPr>
          <p:cNvPr id="59" name="Straight Arrow Connector 58"/>
          <p:cNvCxnSpPr>
            <a:stCxn id="43" idx="4"/>
            <a:endCxn id="58" idx="0"/>
          </p:cNvCxnSpPr>
          <p:nvPr/>
        </p:nvCxnSpPr>
        <p:spPr>
          <a:xfrm flipH="1">
            <a:off x="18423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057400" y="3096400"/>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1</a:t>
            </a:r>
          </a:p>
        </p:txBody>
      </p:sp>
      <p:sp>
        <p:nvSpPr>
          <p:cNvPr id="68" name="TextBox 67"/>
          <p:cNvSpPr txBox="1"/>
          <p:nvPr/>
        </p:nvSpPr>
        <p:spPr>
          <a:xfrm>
            <a:off x="23622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2</a:t>
            </a:r>
          </a:p>
        </p:txBody>
      </p:sp>
      <p:sp>
        <p:nvSpPr>
          <p:cNvPr id="70" name="TextBox 69"/>
          <p:cNvSpPr txBox="1"/>
          <p:nvPr/>
        </p:nvSpPr>
        <p:spPr>
          <a:xfrm>
            <a:off x="26670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3</a:t>
            </a:r>
          </a:p>
        </p:txBody>
      </p:sp>
      <p:sp>
        <p:nvSpPr>
          <p:cNvPr id="72" name="TextBox 71"/>
          <p:cNvSpPr txBox="1"/>
          <p:nvPr/>
        </p:nvSpPr>
        <p:spPr>
          <a:xfrm>
            <a:off x="28956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4</a:t>
            </a:r>
          </a:p>
        </p:txBody>
      </p:sp>
      <p:cxnSp>
        <p:nvCxnSpPr>
          <p:cNvPr id="74" name="Straight Arrow Connector 73"/>
          <p:cNvCxnSpPr/>
          <p:nvPr/>
        </p:nvCxnSpPr>
        <p:spPr>
          <a:xfrm rot="21480000" flipV="1">
            <a:off x="1828800" y="4391799"/>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21480000" flipV="1">
            <a:off x="24437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21480000" flipV="1">
            <a:off x="302918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21480000" flipV="1">
            <a:off x="3662915"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76400" y="4724400"/>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1</a:t>
            </a:r>
          </a:p>
        </p:txBody>
      </p:sp>
      <p:sp>
        <p:nvSpPr>
          <p:cNvPr id="81" name="TextBox 80"/>
          <p:cNvSpPr txBox="1"/>
          <p:nvPr/>
        </p:nvSpPr>
        <p:spPr>
          <a:xfrm>
            <a:off x="2286000" y="4724400"/>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2</a:t>
            </a:r>
          </a:p>
        </p:txBody>
      </p:sp>
      <p:sp>
        <p:nvSpPr>
          <p:cNvPr id="82" name="TextBox 81"/>
          <p:cNvSpPr txBox="1"/>
          <p:nvPr/>
        </p:nvSpPr>
        <p:spPr>
          <a:xfrm>
            <a:off x="2895600" y="4724400"/>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3</a:t>
            </a:r>
          </a:p>
        </p:txBody>
      </p:sp>
      <p:sp>
        <p:nvSpPr>
          <p:cNvPr id="89" name="TextBox 88"/>
          <p:cNvSpPr txBox="1"/>
          <p:nvPr/>
        </p:nvSpPr>
        <p:spPr>
          <a:xfrm>
            <a:off x="3505200" y="4724400"/>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4</a:t>
            </a:r>
          </a:p>
        </p:txBody>
      </p:sp>
      <p:sp>
        <p:nvSpPr>
          <p:cNvPr id="28" name="Rectangle 27"/>
          <p:cNvSpPr/>
          <p:nvPr/>
        </p:nvSpPr>
        <p:spPr>
          <a:xfrm>
            <a:off x="55626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22</a:t>
            </a:r>
            <a:endParaRPr lang="nl-NL" sz="1200" baseline="-25000" dirty="0">
              <a:latin typeface="Tahoma" pitchFamily="34" charset="0"/>
              <a:ea typeface="Tahoma" pitchFamily="34" charset="0"/>
              <a:cs typeface="Tahoma" pitchFamily="34" charset="0"/>
            </a:endParaRPr>
          </a:p>
        </p:txBody>
      </p:sp>
      <p:sp>
        <p:nvSpPr>
          <p:cNvPr id="29" name="Oval 28"/>
          <p:cNvSpPr/>
          <p:nvPr/>
        </p:nvSpPr>
        <p:spPr>
          <a:xfrm>
            <a:off x="5892000" y="2258199"/>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30" name="Straight Arrow Connector 29"/>
          <p:cNvCxnSpPr>
            <a:stCxn id="29" idx="4"/>
            <a:endCxn id="28" idx="0"/>
          </p:cNvCxnSpPr>
          <p:nvPr/>
        </p:nvCxnSpPr>
        <p:spPr>
          <a:xfrm flipH="1">
            <a:off x="5829300" y="2715399"/>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1722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23</a:t>
            </a:r>
            <a:endParaRPr lang="nl-NL" sz="1200" baseline="-25000" dirty="0">
              <a:latin typeface="Tahoma" pitchFamily="34" charset="0"/>
              <a:ea typeface="Tahoma" pitchFamily="34" charset="0"/>
              <a:cs typeface="Tahoma" pitchFamily="34" charset="0"/>
            </a:endParaRPr>
          </a:p>
        </p:txBody>
      </p:sp>
      <p:cxnSp>
        <p:nvCxnSpPr>
          <p:cNvPr id="32" name="Straight Arrow Connector 31"/>
          <p:cNvCxnSpPr>
            <a:stCxn id="29" idx="4"/>
            <a:endCxn id="31" idx="0"/>
          </p:cNvCxnSpPr>
          <p:nvPr/>
        </p:nvCxnSpPr>
        <p:spPr>
          <a:xfrm>
            <a:off x="6120600" y="2715399"/>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818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24</a:t>
            </a:r>
            <a:endParaRPr lang="nl-NL" sz="1200" baseline="-25000" dirty="0">
              <a:latin typeface="Tahoma" pitchFamily="34" charset="0"/>
              <a:ea typeface="Tahoma" pitchFamily="34" charset="0"/>
              <a:cs typeface="Tahoma" pitchFamily="34" charset="0"/>
            </a:endParaRPr>
          </a:p>
        </p:txBody>
      </p:sp>
      <p:cxnSp>
        <p:nvCxnSpPr>
          <p:cNvPr id="34" name="Straight Arrow Connector 33"/>
          <p:cNvCxnSpPr>
            <a:stCxn id="29" idx="4"/>
            <a:endCxn id="33" idx="0"/>
          </p:cNvCxnSpPr>
          <p:nvPr/>
        </p:nvCxnSpPr>
        <p:spPr>
          <a:xfrm>
            <a:off x="6120600" y="2715399"/>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953000" y="3934599"/>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21</a:t>
            </a:r>
            <a:endParaRPr lang="nl-NL" sz="1200" baseline="-25000" dirty="0">
              <a:latin typeface="Tahoma" pitchFamily="34" charset="0"/>
              <a:ea typeface="Tahoma" pitchFamily="34" charset="0"/>
              <a:cs typeface="Tahoma" pitchFamily="34" charset="0"/>
            </a:endParaRPr>
          </a:p>
        </p:txBody>
      </p:sp>
      <p:cxnSp>
        <p:nvCxnSpPr>
          <p:cNvPr id="36" name="Straight Arrow Connector 35"/>
          <p:cNvCxnSpPr>
            <a:stCxn id="29" idx="4"/>
            <a:endCxn id="35" idx="0"/>
          </p:cNvCxnSpPr>
          <p:nvPr/>
        </p:nvCxnSpPr>
        <p:spPr>
          <a:xfrm flipH="1">
            <a:off x="5219700" y="2715399"/>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65" idx="0"/>
          </p:cNvCxnSpPr>
          <p:nvPr/>
        </p:nvCxnSpPr>
        <p:spPr>
          <a:xfrm flipH="1" flipV="1">
            <a:off x="1842300" y="4391799"/>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Isosceles Triangle 64"/>
          <p:cNvSpPr/>
          <p:nvPr/>
        </p:nvSpPr>
        <p:spPr>
          <a:xfrm>
            <a:off x="2514600" y="5687199"/>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66" name="Straight Arrow Connector 65"/>
          <p:cNvCxnSpPr>
            <a:stCxn id="65" idx="0"/>
          </p:cNvCxnSpPr>
          <p:nvPr/>
        </p:nvCxnSpPr>
        <p:spPr>
          <a:xfrm flipV="1">
            <a:off x="2781300" y="4391799"/>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22860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1</a:t>
            </a:r>
          </a:p>
        </p:txBody>
      </p:sp>
      <p:sp>
        <p:nvSpPr>
          <p:cNvPr id="69" name="TextBox 68"/>
          <p:cNvSpPr txBox="1"/>
          <p:nvPr/>
        </p:nvSpPr>
        <p:spPr>
          <a:xfrm>
            <a:off x="25146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2</a:t>
            </a:r>
          </a:p>
        </p:txBody>
      </p:sp>
      <p:sp>
        <p:nvSpPr>
          <p:cNvPr id="71" name="TextBox 70"/>
          <p:cNvSpPr txBox="1"/>
          <p:nvPr/>
        </p:nvSpPr>
        <p:spPr>
          <a:xfrm>
            <a:off x="27432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3</a:t>
            </a:r>
          </a:p>
        </p:txBody>
      </p:sp>
      <p:sp>
        <p:nvSpPr>
          <p:cNvPr id="73" name="TextBox 72"/>
          <p:cNvSpPr txBox="1"/>
          <p:nvPr/>
        </p:nvSpPr>
        <p:spPr>
          <a:xfrm>
            <a:off x="29718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4</a:t>
            </a:r>
          </a:p>
        </p:txBody>
      </p:sp>
      <p:cxnSp>
        <p:nvCxnSpPr>
          <p:cNvPr id="77" name="Straight Arrow Connector 76"/>
          <p:cNvCxnSpPr>
            <a:stCxn id="65" idx="0"/>
            <a:endCxn id="50" idx="2"/>
          </p:cNvCxnSpPr>
          <p:nvPr/>
        </p:nvCxnSpPr>
        <p:spPr>
          <a:xfrm flipV="1">
            <a:off x="2781300" y="4391799"/>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5" idx="0"/>
            <a:endCxn id="40" idx="2"/>
          </p:cNvCxnSpPr>
          <p:nvPr/>
        </p:nvCxnSpPr>
        <p:spPr>
          <a:xfrm flipH="1" flipV="1">
            <a:off x="2451900" y="4391799"/>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rot="21480000" flipV="1">
            <a:off x="5257800" y="4391942"/>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rot="21480000" flipV="1">
            <a:off x="58727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rot="21480000" flipV="1">
            <a:off x="645818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21480000" flipV="1">
            <a:off x="7091915" y="4392085"/>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5105400" y="4724543"/>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1</a:t>
            </a:r>
          </a:p>
        </p:txBody>
      </p:sp>
      <p:sp>
        <p:nvSpPr>
          <p:cNvPr id="114" name="TextBox 113"/>
          <p:cNvSpPr txBox="1"/>
          <p:nvPr/>
        </p:nvSpPr>
        <p:spPr>
          <a:xfrm>
            <a:off x="5715000" y="4724543"/>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2</a:t>
            </a:r>
          </a:p>
        </p:txBody>
      </p:sp>
      <p:sp>
        <p:nvSpPr>
          <p:cNvPr id="115" name="TextBox 114"/>
          <p:cNvSpPr txBox="1"/>
          <p:nvPr/>
        </p:nvSpPr>
        <p:spPr>
          <a:xfrm>
            <a:off x="6324600" y="4724543"/>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3</a:t>
            </a:r>
          </a:p>
        </p:txBody>
      </p:sp>
      <p:sp>
        <p:nvSpPr>
          <p:cNvPr id="116" name="TextBox 115"/>
          <p:cNvSpPr txBox="1"/>
          <p:nvPr/>
        </p:nvSpPr>
        <p:spPr>
          <a:xfrm>
            <a:off x="6934200" y="4724543"/>
            <a:ext cx="381000" cy="276999"/>
          </a:xfrm>
          <a:prstGeom prst="rect">
            <a:avLst/>
          </a:prstGeom>
          <a:noFill/>
        </p:spPr>
        <p:txBody>
          <a:bodyPr wrap="square" rtlCol="0">
            <a:spAutoFit/>
          </a:bodyPr>
          <a:lstStyle/>
          <a:p>
            <a:r>
              <a:rPr lang="el-GR" sz="1200" b="1" dirty="0" smtClean="0">
                <a:solidFill>
                  <a:srgbClr val="003300"/>
                </a:solidFill>
                <a:latin typeface="Tahoma" pitchFamily="34" charset="0"/>
                <a:cs typeface="Tahoma" pitchFamily="34" charset="0"/>
              </a:rPr>
              <a:t>ε</a:t>
            </a:r>
            <a:r>
              <a:rPr lang="nl-NL" sz="1200" b="1" baseline="-25000" dirty="0" smtClean="0">
                <a:solidFill>
                  <a:srgbClr val="003300"/>
                </a:solidFill>
                <a:latin typeface="Tahoma" pitchFamily="34" charset="0"/>
                <a:cs typeface="Tahoma" pitchFamily="34" charset="0"/>
              </a:rPr>
              <a:t>4</a:t>
            </a:r>
          </a:p>
        </p:txBody>
      </p:sp>
      <p:cxnSp>
        <p:nvCxnSpPr>
          <p:cNvPr id="117" name="Straight Arrow Connector 116"/>
          <p:cNvCxnSpPr>
            <a:stCxn id="118" idx="0"/>
          </p:cNvCxnSpPr>
          <p:nvPr/>
        </p:nvCxnSpPr>
        <p:spPr>
          <a:xfrm flipH="1" flipV="1">
            <a:off x="5271300" y="4391942"/>
            <a:ext cx="9390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Isosceles Triangle 117"/>
          <p:cNvSpPr/>
          <p:nvPr/>
        </p:nvSpPr>
        <p:spPr>
          <a:xfrm>
            <a:off x="5943600" y="5687342"/>
            <a:ext cx="533400" cy="457200"/>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1</a:t>
            </a:r>
          </a:p>
        </p:txBody>
      </p:sp>
      <p:cxnSp>
        <p:nvCxnSpPr>
          <p:cNvPr id="119" name="Straight Arrow Connector 118"/>
          <p:cNvCxnSpPr>
            <a:stCxn id="118" idx="0"/>
          </p:cNvCxnSpPr>
          <p:nvPr/>
        </p:nvCxnSpPr>
        <p:spPr>
          <a:xfrm flipV="1">
            <a:off x="6210300" y="4391942"/>
            <a:ext cx="8898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8" idx="0"/>
          </p:cNvCxnSpPr>
          <p:nvPr/>
        </p:nvCxnSpPr>
        <p:spPr>
          <a:xfrm flipV="1">
            <a:off x="6210300" y="4391942"/>
            <a:ext cx="2802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118" idx="0"/>
          </p:cNvCxnSpPr>
          <p:nvPr/>
        </p:nvCxnSpPr>
        <p:spPr>
          <a:xfrm flipH="1" flipV="1">
            <a:off x="5880900" y="4391942"/>
            <a:ext cx="3294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54102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2: females</a:t>
            </a:r>
            <a:endParaRPr lang="en-US" sz="1200" dirty="0" smtClean="0">
              <a:latin typeface="Tahoma" pitchFamily="34" charset="0"/>
              <a:ea typeface="Tahoma" pitchFamily="34" charset="0"/>
              <a:cs typeface="Tahoma" pitchFamily="34" charset="0"/>
            </a:endParaRPr>
          </a:p>
        </p:txBody>
      </p:sp>
      <p:sp>
        <p:nvSpPr>
          <p:cNvPr id="128" name="TextBox 127"/>
          <p:cNvSpPr txBox="1"/>
          <p:nvPr/>
        </p:nvSpPr>
        <p:spPr>
          <a:xfrm>
            <a:off x="2057400" y="1676400"/>
            <a:ext cx="1371600" cy="276999"/>
          </a:xfrm>
          <a:prstGeom prst="rect">
            <a:avLst/>
          </a:prstGeom>
          <a:noFill/>
        </p:spPr>
        <p:txBody>
          <a:bodyPr wrap="square" rtlCol="0">
            <a:spAutoFit/>
          </a:bodyPr>
          <a:lstStyle/>
          <a:p>
            <a:pPr algn="ctr"/>
            <a:r>
              <a:rPr lang="nl-NL" sz="1200" dirty="0" smtClean="0">
                <a:latin typeface="Tahoma" pitchFamily="34" charset="0"/>
                <a:ea typeface="Tahoma" pitchFamily="34" charset="0"/>
                <a:cs typeface="Tahoma" pitchFamily="34" charset="0"/>
              </a:rPr>
              <a:t>Group 1: males</a:t>
            </a:r>
            <a:endParaRPr lang="en-US" sz="1200" dirty="0" smtClean="0">
              <a:latin typeface="Tahoma" pitchFamily="34" charset="0"/>
              <a:ea typeface="Tahoma" pitchFamily="34" charset="0"/>
              <a:cs typeface="Tahoma" pitchFamily="34" charset="0"/>
            </a:endParaRPr>
          </a:p>
        </p:txBody>
      </p:sp>
      <p:sp>
        <p:nvSpPr>
          <p:cNvPr id="80" name="TextBox 79"/>
          <p:cNvSpPr txBox="1"/>
          <p:nvPr/>
        </p:nvSpPr>
        <p:spPr>
          <a:xfrm>
            <a:off x="5486400" y="3096400"/>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1</a:t>
            </a:r>
          </a:p>
        </p:txBody>
      </p:sp>
      <p:sp>
        <p:nvSpPr>
          <p:cNvPr id="83" name="TextBox 82"/>
          <p:cNvSpPr txBox="1"/>
          <p:nvPr/>
        </p:nvSpPr>
        <p:spPr>
          <a:xfrm>
            <a:off x="57912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2</a:t>
            </a:r>
          </a:p>
        </p:txBody>
      </p:sp>
      <p:sp>
        <p:nvSpPr>
          <p:cNvPr id="85" name="TextBox 84"/>
          <p:cNvSpPr txBox="1"/>
          <p:nvPr/>
        </p:nvSpPr>
        <p:spPr>
          <a:xfrm>
            <a:off x="60960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3</a:t>
            </a:r>
          </a:p>
        </p:txBody>
      </p:sp>
      <p:sp>
        <p:nvSpPr>
          <p:cNvPr id="86" name="TextBox 85"/>
          <p:cNvSpPr txBox="1"/>
          <p:nvPr/>
        </p:nvSpPr>
        <p:spPr>
          <a:xfrm>
            <a:off x="6324600" y="3096399"/>
            <a:ext cx="381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λ</a:t>
            </a:r>
            <a:r>
              <a:rPr lang="nl-NL" sz="1200" b="1" baseline="-25000" dirty="0" smtClean="0">
                <a:solidFill>
                  <a:srgbClr val="800080"/>
                </a:solidFill>
                <a:latin typeface="Tahoma" pitchFamily="34" charset="0"/>
                <a:cs typeface="Tahoma" pitchFamily="34" charset="0"/>
              </a:rPr>
              <a:t>4</a:t>
            </a:r>
          </a:p>
        </p:txBody>
      </p:sp>
      <p:sp>
        <p:nvSpPr>
          <p:cNvPr id="87" name="TextBox 86"/>
          <p:cNvSpPr txBox="1"/>
          <p:nvPr/>
        </p:nvSpPr>
        <p:spPr>
          <a:xfrm>
            <a:off x="57150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1</a:t>
            </a:r>
          </a:p>
        </p:txBody>
      </p:sp>
      <p:sp>
        <p:nvSpPr>
          <p:cNvPr id="88" name="TextBox 87"/>
          <p:cNvSpPr txBox="1"/>
          <p:nvPr/>
        </p:nvSpPr>
        <p:spPr>
          <a:xfrm>
            <a:off x="59436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2</a:t>
            </a:r>
          </a:p>
        </p:txBody>
      </p:sp>
      <p:sp>
        <p:nvSpPr>
          <p:cNvPr id="90" name="TextBox 89"/>
          <p:cNvSpPr txBox="1"/>
          <p:nvPr/>
        </p:nvSpPr>
        <p:spPr>
          <a:xfrm>
            <a:off x="61722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3</a:t>
            </a:r>
          </a:p>
        </p:txBody>
      </p:sp>
      <p:sp>
        <p:nvSpPr>
          <p:cNvPr id="91" name="TextBox 90"/>
          <p:cNvSpPr txBox="1"/>
          <p:nvPr/>
        </p:nvSpPr>
        <p:spPr>
          <a:xfrm>
            <a:off x="6400800" y="5077599"/>
            <a:ext cx="381000" cy="276999"/>
          </a:xfrm>
          <a:prstGeom prst="rect">
            <a:avLst/>
          </a:prstGeom>
          <a:noFill/>
        </p:spPr>
        <p:txBody>
          <a:bodyPr wrap="square" lIns="0" rIns="0" rtlCol="0">
            <a:spAutoFit/>
          </a:bodyPr>
          <a:lstStyle/>
          <a:p>
            <a:r>
              <a:rPr lang="el-GR" sz="1200" b="1" dirty="0" smtClean="0">
                <a:solidFill>
                  <a:srgbClr val="FF0000"/>
                </a:solidFill>
                <a:latin typeface="Tahoma" pitchFamily="34" charset="0"/>
                <a:cs typeface="Tahoma" pitchFamily="34" charset="0"/>
              </a:rPr>
              <a:t>τ</a:t>
            </a:r>
            <a:r>
              <a:rPr lang="nl-NL" sz="1200" b="1" baseline="-25000" dirty="0" smtClean="0">
                <a:solidFill>
                  <a:srgbClr val="FF0000"/>
                </a:solidFill>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6370975"/>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Data:</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N = 160 individuals 	(80 male, 100 female)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Subscales: 	</a:t>
            </a:r>
          </a:p>
          <a:p>
            <a:r>
              <a:rPr lang="nl-NL" sz="1200" dirty="0" smtClean="0">
                <a:latin typeface="Tahoma" pitchFamily="34" charset="0"/>
                <a:ea typeface="Tahoma" pitchFamily="34" charset="0"/>
                <a:cs typeface="Tahoma" pitchFamily="34" charset="0"/>
              </a:rPr>
              <a:t>      </a:t>
            </a:r>
          </a:p>
          <a:p>
            <a:r>
              <a:rPr lang="nl-NL" sz="1200" dirty="0" smtClean="0">
                <a:latin typeface="Tahoma" pitchFamily="34" charset="0"/>
                <a:ea typeface="Tahoma" pitchFamily="34" charset="0"/>
                <a:cs typeface="Tahoma" pitchFamily="34" charset="0"/>
              </a:rPr>
              <a:t>      vci -- Verbal Comprehension Index </a:t>
            </a:r>
          </a:p>
          <a:p>
            <a:r>
              <a:rPr lang="nl-NL" sz="1200" dirty="0" smtClean="0">
                <a:latin typeface="Tahoma" pitchFamily="34" charset="0"/>
                <a:ea typeface="Tahoma" pitchFamily="34" charset="0"/>
                <a:cs typeface="Tahoma" pitchFamily="34" charset="0"/>
              </a:rPr>
              <a:t>      poi -- Perceptual Organization Index</a:t>
            </a:r>
          </a:p>
          <a:p>
            <a:r>
              <a:rPr lang="nl-NL" sz="1200" dirty="0" smtClean="0">
                <a:latin typeface="Tahoma" pitchFamily="34" charset="0"/>
                <a:ea typeface="Tahoma" pitchFamily="34" charset="0"/>
                <a:cs typeface="Tahoma" pitchFamily="34" charset="0"/>
              </a:rPr>
              <a:t>      wmi -- Working Memory Index </a:t>
            </a:r>
          </a:p>
          <a:p>
            <a:r>
              <a:rPr lang="nl-NL" sz="1200" dirty="0" smtClean="0">
                <a:latin typeface="Tahoma" pitchFamily="34" charset="0"/>
                <a:ea typeface="Tahoma" pitchFamily="34" charset="0"/>
                <a:cs typeface="Tahoma" pitchFamily="34" charset="0"/>
              </a:rPr>
              <a:t>      psi -- Processing Speed Index </a:t>
            </a:r>
          </a:p>
          <a:p>
            <a:endParaRPr lang="nl-NL" sz="1200" dirty="0" smtClean="0">
              <a:latin typeface="Tahoma" pitchFamily="34" charset="0"/>
              <a:ea typeface="Tahoma" pitchFamily="34" charset="0"/>
              <a:cs typeface="Tahoma" pitchFamily="34" charset="0"/>
            </a:endParaRPr>
          </a:p>
        </p:txBody>
      </p:sp>
      <p:graphicFrame>
        <p:nvGraphicFramePr>
          <p:cNvPr id="6" name="Table 5"/>
          <p:cNvGraphicFramePr>
            <a:graphicFrameLocks noGrp="1"/>
          </p:cNvGraphicFramePr>
          <p:nvPr/>
        </p:nvGraphicFramePr>
        <p:xfrm>
          <a:off x="685800" y="2133600"/>
          <a:ext cx="3352800" cy="2322288"/>
        </p:xfrm>
        <a:graphic>
          <a:graphicData uri="http://schemas.openxmlformats.org/drawingml/2006/table">
            <a:tbl>
              <a:tblPr firstRow="1" bandRow="1">
                <a:tableStyleId>{5C22544A-7EE6-4342-B048-85BDC9FD1C3A}</a:tableStyleId>
              </a:tblPr>
              <a:tblGrid>
                <a:gridCol w="670560"/>
                <a:gridCol w="670560"/>
                <a:gridCol w="670560"/>
                <a:gridCol w="670560"/>
                <a:gridCol w="670560"/>
              </a:tblGrid>
              <a:tr h="290286">
                <a:tc>
                  <a:txBody>
                    <a:bodyPr/>
                    <a:lstStyle/>
                    <a:p>
                      <a:pPr algn="ctr" fontAlgn="b"/>
                      <a:r>
                        <a:rPr lang="nl-NL" sz="1200" b="1" i="0" u="none" strike="noStrike" dirty="0">
                          <a:solidFill>
                            <a:srgbClr val="000000"/>
                          </a:solidFill>
                          <a:latin typeface="Tahoma" pitchFamily="34" charset="0"/>
                          <a:ea typeface="Tahoma" pitchFamily="34" charset="0"/>
                          <a:cs typeface="Tahoma" pitchFamily="34" charset="0"/>
                        </a:rPr>
                        <a:t>gender</a:t>
                      </a:r>
                    </a:p>
                  </a:txBody>
                  <a:tcPr marL="9525" marR="9525" marT="9525" marB="0" anchor="b">
                    <a:noFill/>
                  </a:tcPr>
                </a:tc>
                <a:tc>
                  <a:txBody>
                    <a:bodyPr/>
                    <a:lstStyle/>
                    <a:p>
                      <a:pPr algn="ctr" fontAlgn="b"/>
                      <a:r>
                        <a:rPr lang="nl-NL" sz="1200" b="1" i="0" u="none" strike="noStrike" dirty="0">
                          <a:solidFill>
                            <a:srgbClr val="000000"/>
                          </a:solidFill>
                          <a:latin typeface="Tahoma" pitchFamily="34" charset="0"/>
                          <a:ea typeface="Tahoma" pitchFamily="34" charset="0"/>
                          <a:cs typeface="Tahoma" pitchFamily="34" charset="0"/>
                        </a:rPr>
                        <a:t>scale1</a:t>
                      </a:r>
                    </a:p>
                  </a:txBody>
                  <a:tcPr marL="9525" marR="9525" marT="9525" marB="0" anchor="b">
                    <a:noFill/>
                  </a:tcPr>
                </a:tc>
                <a:tc>
                  <a:txBody>
                    <a:bodyPr/>
                    <a:lstStyle/>
                    <a:p>
                      <a:pPr algn="ctr" fontAlgn="b"/>
                      <a:r>
                        <a:rPr lang="nl-NL" sz="1200" b="1" i="0" u="none" strike="noStrike" dirty="0">
                          <a:solidFill>
                            <a:srgbClr val="000000"/>
                          </a:solidFill>
                          <a:latin typeface="Tahoma" pitchFamily="34" charset="0"/>
                          <a:ea typeface="Tahoma" pitchFamily="34" charset="0"/>
                          <a:cs typeface="Tahoma" pitchFamily="34" charset="0"/>
                        </a:rPr>
                        <a:t>scale2</a:t>
                      </a:r>
                    </a:p>
                  </a:txBody>
                  <a:tcPr marL="9525" marR="9525" marT="9525" marB="0" anchor="b">
                    <a:noFill/>
                  </a:tcPr>
                </a:tc>
                <a:tc>
                  <a:txBody>
                    <a:bodyPr/>
                    <a:lstStyle/>
                    <a:p>
                      <a:pPr algn="ctr" fontAlgn="b"/>
                      <a:r>
                        <a:rPr lang="nl-NL" sz="1200" b="1" i="0" u="none" strike="noStrike" dirty="0">
                          <a:solidFill>
                            <a:srgbClr val="000000"/>
                          </a:solidFill>
                          <a:latin typeface="Tahoma" pitchFamily="34" charset="0"/>
                          <a:ea typeface="Tahoma" pitchFamily="34" charset="0"/>
                          <a:cs typeface="Tahoma" pitchFamily="34" charset="0"/>
                        </a:rPr>
                        <a:t>scale3</a:t>
                      </a:r>
                    </a:p>
                  </a:txBody>
                  <a:tcPr marL="9525" marR="9525" marT="9525" marB="0" anchor="b">
                    <a:noFill/>
                  </a:tcPr>
                </a:tc>
                <a:tc>
                  <a:txBody>
                    <a:bodyPr/>
                    <a:lstStyle/>
                    <a:p>
                      <a:pPr algn="ctr" fontAlgn="b"/>
                      <a:r>
                        <a:rPr lang="nl-NL" sz="1200" b="1" i="0" u="none" strike="noStrike" dirty="0">
                          <a:solidFill>
                            <a:srgbClr val="000000"/>
                          </a:solidFill>
                          <a:latin typeface="Tahoma" pitchFamily="34" charset="0"/>
                          <a:ea typeface="Tahoma" pitchFamily="34" charset="0"/>
                          <a:cs typeface="Tahoma" pitchFamily="34" charset="0"/>
                        </a:rPr>
                        <a:t>scale4</a:t>
                      </a:r>
                    </a:p>
                  </a:txBody>
                  <a:tcPr marL="9525" marR="9525" marT="9525" marB="0" anchor="b">
                    <a:noFill/>
                  </a:tcPr>
                </a:tc>
              </a:tr>
              <a:tr h="290286">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11</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9.33</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10.33</a:t>
                      </a:r>
                    </a:p>
                  </a:txBody>
                  <a:tcPr marL="9525" marR="9525" marT="9525" marB="0" anchor="b">
                    <a:noFill/>
                  </a:tcPr>
                </a:tc>
                <a:tc>
                  <a:txBody>
                    <a:bodyPr/>
                    <a:lstStyle/>
                    <a:p>
                      <a:pPr algn="ctr" fontAlgn="b"/>
                      <a:r>
                        <a:rPr lang="nl-NL" sz="1200" b="0" i="0" u="none" strike="noStrike" dirty="0">
                          <a:solidFill>
                            <a:srgbClr val="000000"/>
                          </a:solidFill>
                          <a:latin typeface="Tahoma" pitchFamily="34" charset="0"/>
                          <a:ea typeface="Tahoma" pitchFamily="34" charset="0"/>
                          <a:cs typeface="Tahoma" pitchFamily="34" charset="0"/>
                        </a:rPr>
                        <a:t>13.5</a:t>
                      </a:r>
                    </a:p>
                  </a:txBody>
                  <a:tcPr marL="9525" marR="9525" marT="9525" marB="0" anchor="b">
                    <a:noFill/>
                  </a:tcPr>
                </a:tc>
              </a:tr>
              <a:tr h="290286">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10.67</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9</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10.33</a:t>
                      </a:r>
                    </a:p>
                  </a:txBody>
                  <a:tcPr marL="9525" marR="9525" marT="9525" marB="0" anchor="b">
                    <a:noFill/>
                  </a:tcPr>
                </a:tc>
                <a:tc>
                  <a:txBody>
                    <a:bodyPr/>
                    <a:lstStyle/>
                    <a:p>
                      <a:pPr algn="ctr" fontAlgn="b"/>
                      <a:r>
                        <a:rPr lang="nl-NL" sz="1200" b="0" i="0" u="none" strike="noStrike" dirty="0">
                          <a:solidFill>
                            <a:srgbClr val="000000"/>
                          </a:solidFill>
                          <a:latin typeface="Tahoma" pitchFamily="34" charset="0"/>
                          <a:ea typeface="Tahoma" pitchFamily="34" charset="0"/>
                          <a:cs typeface="Tahoma" pitchFamily="34" charset="0"/>
                        </a:rPr>
                        <a:t>15</a:t>
                      </a:r>
                    </a:p>
                  </a:txBody>
                  <a:tcPr marL="9525" marR="9525" marT="9525" marB="0" anchor="b">
                    <a:noFill/>
                  </a:tcPr>
                </a:tc>
              </a:tr>
              <a:tr h="290286">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9.67</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7.67</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9.33</a:t>
                      </a:r>
                    </a:p>
                  </a:txBody>
                  <a:tcPr marL="9525" marR="9525" marT="9525" marB="0" anchor="b">
                    <a:noFill/>
                  </a:tcPr>
                </a:tc>
                <a:tc>
                  <a:txBody>
                    <a:bodyPr/>
                    <a:lstStyle/>
                    <a:p>
                      <a:pPr algn="ctr" fontAlgn="b"/>
                      <a:r>
                        <a:rPr lang="nl-NL" sz="1200" b="0" i="0" u="none" strike="noStrike" dirty="0">
                          <a:solidFill>
                            <a:srgbClr val="000000"/>
                          </a:solidFill>
                          <a:latin typeface="Tahoma" pitchFamily="34" charset="0"/>
                          <a:ea typeface="Tahoma" pitchFamily="34" charset="0"/>
                          <a:cs typeface="Tahoma" pitchFamily="34" charset="0"/>
                        </a:rPr>
                        <a:t>8.5</a:t>
                      </a:r>
                    </a:p>
                  </a:txBody>
                  <a:tcPr marL="9525" marR="9525" marT="9525" marB="0" anchor="b">
                    <a:noFill/>
                  </a:tcPr>
                </a:tc>
              </a:tr>
              <a:tr h="290286">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13</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10</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8.67</a:t>
                      </a:r>
                    </a:p>
                  </a:txBody>
                  <a:tcPr marL="9525" marR="9525" marT="9525" marB="0" anchor="b">
                    <a:noFill/>
                  </a:tcPr>
                </a:tc>
                <a:tc>
                  <a:txBody>
                    <a:bodyPr/>
                    <a:lstStyle/>
                    <a:p>
                      <a:pPr algn="ctr" fontAlgn="b"/>
                      <a:r>
                        <a:rPr lang="nl-NL" sz="1200" b="0" i="0" u="none" strike="noStrike" dirty="0">
                          <a:solidFill>
                            <a:srgbClr val="000000"/>
                          </a:solidFill>
                          <a:latin typeface="Tahoma" pitchFamily="34" charset="0"/>
                          <a:ea typeface="Tahoma" pitchFamily="34" charset="0"/>
                          <a:cs typeface="Tahoma" pitchFamily="34" charset="0"/>
                        </a:rPr>
                        <a:t>9</a:t>
                      </a:r>
                    </a:p>
                  </a:txBody>
                  <a:tcPr marL="9525" marR="9525" marT="9525" marB="0" anchor="b">
                    <a:noFill/>
                  </a:tcPr>
                </a:tc>
              </a:tr>
              <a:tr h="290286">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11</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11</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13.67</a:t>
                      </a:r>
                    </a:p>
                  </a:txBody>
                  <a:tcPr marL="9525" marR="9525" marT="9525" marB="0" anchor="b">
                    <a:noFill/>
                  </a:tcPr>
                </a:tc>
                <a:tc>
                  <a:txBody>
                    <a:bodyPr/>
                    <a:lstStyle/>
                    <a:p>
                      <a:pPr algn="ctr" fontAlgn="b"/>
                      <a:r>
                        <a:rPr lang="nl-NL" sz="1200" b="0" i="0" u="none" strike="noStrike" dirty="0">
                          <a:solidFill>
                            <a:srgbClr val="000000"/>
                          </a:solidFill>
                          <a:latin typeface="Tahoma" pitchFamily="34" charset="0"/>
                          <a:ea typeface="Tahoma" pitchFamily="34" charset="0"/>
                          <a:cs typeface="Tahoma" pitchFamily="34" charset="0"/>
                        </a:rPr>
                        <a:t>17</a:t>
                      </a:r>
                    </a:p>
                  </a:txBody>
                  <a:tcPr marL="9525" marR="9525" marT="9525" marB="0" anchor="b">
                    <a:noFill/>
                  </a:tcPr>
                </a:tc>
              </a:tr>
              <a:tr h="290286">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10</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12</a:t>
                      </a:r>
                    </a:p>
                  </a:txBody>
                  <a:tcPr marL="9525" marR="9525" marT="9525" marB="0" anchor="b">
                    <a:noFill/>
                  </a:tcPr>
                </a:tc>
                <a:tc>
                  <a:txBody>
                    <a:bodyPr/>
                    <a:lstStyle/>
                    <a:p>
                      <a:pPr algn="ctr" fontAlgn="b"/>
                      <a:r>
                        <a:rPr lang="nl-NL" sz="1200" b="0" i="0" u="none" strike="noStrike">
                          <a:solidFill>
                            <a:srgbClr val="000000"/>
                          </a:solidFill>
                          <a:latin typeface="Tahoma" pitchFamily="34" charset="0"/>
                          <a:ea typeface="Tahoma" pitchFamily="34" charset="0"/>
                          <a:cs typeface="Tahoma" pitchFamily="34" charset="0"/>
                        </a:rPr>
                        <a:t>9.33</a:t>
                      </a:r>
                    </a:p>
                  </a:txBody>
                  <a:tcPr marL="9525" marR="9525" marT="9525" marB="0" anchor="b">
                    <a:noFill/>
                  </a:tcPr>
                </a:tc>
                <a:tc>
                  <a:txBody>
                    <a:bodyPr/>
                    <a:lstStyle/>
                    <a:p>
                      <a:pPr algn="ctr" fontAlgn="b"/>
                      <a:r>
                        <a:rPr lang="nl-NL" sz="1200" b="0" i="0" u="none" strike="noStrike" dirty="0">
                          <a:solidFill>
                            <a:srgbClr val="000000"/>
                          </a:solidFill>
                          <a:latin typeface="Tahoma" pitchFamily="34" charset="0"/>
                          <a:ea typeface="Tahoma" pitchFamily="34" charset="0"/>
                          <a:cs typeface="Tahoma" pitchFamily="34" charset="0"/>
                        </a:rPr>
                        <a:t>11</a:t>
                      </a:r>
                    </a:p>
                  </a:txBody>
                  <a:tcPr marL="9525" marR="9525" marT="9525" marB="0" anchor="b">
                    <a:noFill/>
                  </a:tcPr>
                </a:tc>
              </a:tr>
              <a:tr h="290286">
                <a:tc>
                  <a:txBody>
                    <a:bodyPr/>
                    <a:lstStyle/>
                    <a:p>
                      <a:pPr marL="0" marR="0">
                        <a:spcBef>
                          <a:spcPts val="0"/>
                        </a:spcBef>
                        <a:spcAft>
                          <a:spcPts val="0"/>
                        </a:spcAft>
                      </a:pPr>
                      <a:r>
                        <a:rPr lang="nl-NL" sz="1200" dirty="0" smtClean="0">
                          <a:solidFill>
                            <a:schemeClr val="tx1"/>
                          </a:solidFill>
                          <a:latin typeface="Tahoma" pitchFamily="34" charset="0"/>
                          <a:ea typeface="Tahoma" pitchFamily="34" charset="0"/>
                          <a:cs typeface="Tahoma" pitchFamily="34" charset="0"/>
                        </a:rPr>
                        <a:t>…</a:t>
                      </a:r>
                      <a:endParaRPr lang="nl-NL" sz="1200" dirty="0">
                        <a:solidFill>
                          <a:schemeClr val="tx1"/>
                        </a:solidFill>
                        <a:latin typeface="Tahoma" pitchFamily="34" charset="0"/>
                        <a:ea typeface="Tahoma" pitchFamily="34" charset="0"/>
                        <a:cs typeface="Tahoma" pitchFamily="34" charset="0"/>
                      </a:endParaRPr>
                    </a:p>
                  </a:txBody>
                  <a:tcPr marL="68580" marR="68580" marT="0" marB="0">
                    <a:noFill/>
                  </a:tcPr>
                </a:tc>
                <a:tc>
                  <a:txBody>
                    <a:bodyPr/>
                    <a:lstStyle/>
                    <a:p>
                      <a:pPr marL="0" marR="0">
                        <a:spcBef>
                          <a:spcPts val="0"/>
                        </a:spcBef>
                        <a:spcAft>
                          <a:spcPts val="0"/>
                        </a:spcAft>
                      </a:pPr>
                      <a:endParaRPr lang="nl-NL" sz="1200" dirty="0">
                        <a:solidFill>
                          <a:schemeClr val="tx1"/>
                        </a:solidFill>
                        <a:latin typeface="Tahoma" pitchFamily="34" charset="0"/>
                        <a:ea typeface="Tahoma" pitchFamily="34" charset="0"/>
                        <a:cs typeface="Tahoma" pitchFamily="34" charset="0"/>
                      </a:endParaRPr>
                    </a:p>
                  </a:txBody>
                  <a:tcPr marL="68580" marR="68580" marT="0" marB="0">
                    <a:noFill/>
                  </a:tcPr>
                </a:tc>
                <a:tc>
                  <a:txBody>
                    <a:bodyPr/>
                    <a:lstStyle/>
                    <a:p>
                      <a:pPr marL="0" marR="0">
                        <a:spcBef>
                          <a:spcPts val="0"/>
                        </a:spcBef>
                        <a:spcAft>
                          <a:spcPts val="0"/>
                        </a:spcAft>
                      </a:pPr>
                      <a:endParaRPr lang="nl-NL" sz="1200" dirty="0">
                        <a:solidFill>
                          <a:schemeClr val="tx1"/>
                        </a:solidFill>
                        <a:latin typeface="Tahoma" pitchFamily="34" charset="0"/>
                        <a:ea typeface="Tahoma" pitchFamily="34" charset="0"/>
                        <a:cs typeface="Tahoma" pitchFamily="34" charset="0"/>
                      </a:endParaRPr>
                    </a:p>
                  </a:txBody>
                  <a:tcPr marL="68580" marR="68580" marT="0" marB="0">
                    <a:noFill/>
                  </a:tcPr>
                </a:tc>
                <a:tc>
                  <a:txBody>
                    <a:bodyPr/>
                    <a:lstStyle/>
                    <a:p>
                      <a:pPr marL="0" marR="0">
                        <a:spcBef>
                          <a:spcPts val="0"/>
                        </a:spcBef>
                        <a:spcAft>
                          <a:spcPts val="0"/>
                        </a:spcAft>
                      </a:pPr>
                      <a:endParaRPr lang="nl-NL" sz="1200" dirty="0">
                        <a:solidFill>
                          <a:schemeClr val="tx1"/>
                        </a:solidFill>
                        <a:latin typeface="Tahoma" pitchFamily="34" charset="0"/>
                        <a:ea typeface="Tahoma" pitchFamily="34" charset="0"/>
                        <a:cs typeface="Tahoma" pitchFamily="34" charset="0"/>
                      </a:endParaRPr>
                    </a:p>
                  </a:txBody>
                  <a:tcPr marL="68580" marR="68580" marT="0" marB="0">
                    <a:noFill/>
                  </a:tcPr>
                </a:tc>
                <a:tc>
                  <a:txBody>
                    <a:bodyPr/>
                    <a:lstStyle/>
                    <a:p>
                      <a:pPr marL="0" marR="0">
                        <a:spcBef>
                          <a:spcPts val="0"/>
                        </a:spcBef>
                        <a:spcAft>
                          <a:spcPts val="0"/>
                        </a:spcAft>
                      </a:pPr>
                      <a:endParaRPr lang="nl-NL" sz="1200" dirty="0">
                        <a:solidFill>
                          <a:schemeClr val="tx1"/>
                        </a:solidFill>
                        <a:latin typeface="Tahoma" pitchFamily="34" charset="0"/>
                        <a:ea typeface="Tahoma" pitchFamily="34" charset="0"/>
                        <a:cs typeface="Tahoma" pitchFamily="34" charset="0"/>
                      </a:endParaRPr>
                    </a:p>
                  </a:txBody>
                  <a:tcPr marL="68580" marR="68580" marT="0" marB="0">
                    <a:noFill/>
                  </a:tcPr>
                </a:tc>
              </a:tr>
            </a:tbl>
          </a:graphicData>
        </a:graphic>
      </p:graphicFrame>
      <p:sp>
        <p:nvSpPr>
          <p:cNvPr id="10" name="TextBox 9"/>
          <p:cNvSpPr txBox="1"/>
          <p:nvPr/>
        </p:nvSpPr>
        <p:spPr>
          <a:xfrm>
            <a:off x="1066800" y="1719590"/>
            <a:ext cx="1295400" cy="261610"/>
          </a:xfrm>
          <a:prstGeom prst="rect">
            <a:avLst/>
          </a:prstGeom>
          <a:noFill/>
        </p:spPr>
        <p:txBody>
          <a:bodyPr wrap="square" rtlCol="0">
            <a:spAutoFit/>
          </a:bodyPr>
          <a:lstStyle/>
          <a:p>
            <a:pPr algn="ctr"/>
            <a:r>
              <a:rPr lang="nl-NL" sz="1100" dirty="0" smtClean="0">
                <a:latin typeface="Tahoma" pitchFamily="34" charset="0"/>
                <a:cs typeface="Tahoma" pitchFamily="34" charset="0"/>
              </a:rPr>
              <a:t>vci</a:t>
            </a:r>
          </a:p>
        </p:txBody>
      </p:sp>
      <p:sp>
        <p:nvSpPr>
          <p:cNvPr id="11" name="TextBox 10"/>
          <p:cNvSpPr txBox="1"/>
          <p:nvPr/>
        </p:nvSpPr>
        <p:spPr>
          <a:xfrm>
            <a:off x="1905000" y="1719590"/>
            <a:ext cx="838200" cy="261610"/>
          </a:xfrm>
          <a:prstGeom prst="rect">
            <a:avLst/>
          </a:prstGeom>
          <a:noFill/>
        </p:spPr>
        <p:txBody>
          <a:bodyPr wrap="square" rtlCol="0">
            <a:spAutoFit/>
          </a:bodyPr>
          <a:lstStyle/>
          <a:p>
            <a:pPr algn="ctr"/>
            <a:r>
              <a:rPr lang="nl-NL" sz="1100" dirty="0" smtClean="0">
                <a:latin typeface="Tahoma" pitchFamily="34" charset="0"/>
                <a:cs typeface="Tahoma" pitchFamily="34" charset="0"/>
              </a:rPr>
              <a:t>poi</a:t>
            </a:r>
          </a:p>
        </p:txBody>
      </p:sp>
      <p:sp>
        <p:nvSpPr>
          <p:cNvPr id="12" name="TextBox 11"/>
          <p:cNvSpPr txBox="1"/>
          <p:nvPr/>
        </p:nvSpPr>
        <p:spPr>
          <a:xfrm>
            <a:off x="2590800" y="1719590"/>
            <a:ext cx="838200" cy="261610"/>
          </a:xfrm>
          <a:prstGeom prst="rect">
            <a:avLst/>
          </a:prstGeom>
          <a:noFill/>
        </p:spPr>
        <p:txBody>
          <a:bodyPr wrap="square" rtlCol="0">
            <a:spAutoFit/>
          </a:bodyPr>
          <a:lstStyle/>
          <a:p>
            <a:pPr algn="ctr"/>
            <a:r>
              <a:rPr lang="nl-NL" sz="1100" dirty="0" smtClean="0">
                <a:latin typeface="Tahoma" pitchFamily="34" charset="0"/>
                <a:cs typeface="Tahoma" pitchFamily="34" charset="0"/>
              </a:rPr>
              <a:t>wmi</a:t>
            </a:r>
          </a:p>
        </p:txBody>
      </p:sp>
      <p:sp>
        <p:nvSpPr>
          <p:cNvPr id="13" name="TextBox 12"/>
          <p:cNvSpPr txBox="1"/>
          <p:nvPr/>
        </p:nvSpPr>
        <p:spPr>
          <a:xfrm>
            <a:off x="3276600" y="1719590"/>
            <a:ext cx="838200" cy="261610"/>
          </a:xfrm>
          <a:prstGeom prst="rect">
            <a:avLst/>
          </a:prstGeom>
          <a:noFill/>
        </p:spPr>
        <p:txBody>
          <a:bodyPr wrap="square" rtlCol="0">
            <a:spAutoFit/>
          </a:bodyPr>
          <a:lstStyle/>
          <a:p>
            <a:pPr algn="ctr"/>
            <a:r>
              <a:rPr lang="nl-NL" sz="1100" dirty="0" smtClean="0">
                <a:latin typeface="Tahoma" pitchFamily="34" charset="0"/>
                <a:cs typeface="Tahoma" pitchFamily="34" charset="0"/>
              </a:rPr>
              <a:t>psi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4708981"/>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PREPARE DATA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nv &lt;- 4 # number of phenotype variables to be analyzed</a:t>
            </a:r>
          </a:p>
          <a:p>
            <a:r>
              <a:rPr lang="nl-NL" sz="1200" dirty="0" smtClean="0">
                <a:latin typeface="Tahoma" pitchFamily="34" charset="0"/>
                <a:ea typeface="Tahoma" pitchFamily="34" charset="0"/>
                <a:cs typeface="Tahoma" pitchFamily="34" charset="0"/>
              </a:rPr>
              <a:t>nf &lt;- 1 # number of common factors in the model</a:t>
            </a:r>
          </a:p>
          <a:p>
            <a:r>
              <a:rPr lang="nl-NL" sz="1200" dirty="0" smtClean="0">
                <a:latin typeface="Tahoma" pitchFamily="34" charset="0"/>
                <a:ea typeface="Tahoma" pitchFamily="34" charset="0"/>
                <a:cs typeface="Tahoma" pitchFamily="34" charset="0"/>
              </a:rPr>
              <a:t>selVars &lt;- paste("scale",1:nv,sep="") # phenotype variables to be analyzed</a:t>
            </a:r>
          </a:p>
          <a:p>
            <a:r>
              <a:rPr lang="nl-NL" sz="1200" dirty="0" smtClean="0">
                <a:latin typeface="Tahoma" pitchFamily="34" charset="0"/>
                <a:ea typeface="Tahoma" pitchFamily="34" charset="0"/>
                <a:cs typeface="Tahoma" pitchFamily="34" charset="0"/>
              </a:rPr>
              <a:t>grVars &lt;- c('gender') # grouping variable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data &lt;- read.table(paste(getwd(),"/Measurement_invariance_data.dat",sep=""),header=TRUE)</a:t>
            </a:r>
          </a:p>
          <a:p>
            <a:r>
              <a:rPr lang="nl-NL" sz="1200" dirty="0" smtClean="0">
                <a:latin typeface="Tahoma" pitchFamily="34" charset="0"/>
                <a:ea typeface="Tahoma" pitchFamily="34" charset="0"/>
                <a:cs typeface="Tahoma" pitchFamily="34" charset="0"/>
              </a:rPr>
              <a:t>mData &lt;- round(data[data$gender==1, selVars],2)</a:t>
            </a:r>
          </a:p>
          <a:p>
            <a:r>
              <a:rPr lang="nl-NL" sz="1200" dirty="0" smtClean="0">
                <a:latin typeface="Tahoma" pitchFamily="34" charset="0"/>
                <a:ea typeface="Tahoma" pitchFamily="34" charset="0"/>
                <a:cs typeface="Tahoma" pitchFamily="34" charset="0"/>
              </a:rPr>
              <a:t>fData &lt;- round(data[data$gender==2, selVars],2)</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Generate descriptive statistics</a:t>
            </a:r>
          </a:p>
          <a:p>
            <a:r>
              <a:rPr lang="nl-NL" sz="1200" dirty="0" smtClean="0">
                <a:latin typeface="Tahoma" pitchFamily="34" charset="0"/>
                <a:ea typeface="Tahoma" pitchFamily="34" charset="0"/>
                <a:cs typeface="Tahoma" pitchFamily="34" charset="0"/>
              </a:rPr>
              <a:t>colMeans(mData,na.rm=TRUE)</a:t>
            </a:r>
          </a:p>
          <a:p>
            <a:r>
              <a:rPr lang="nl-NL" sz="1200" dirty="0" smtClean="0">
                <a:latin typeface="Tahoma" pitchFamily="34" charset="0"/>
                <a:ea typeface="Tahoma" pitchFamily="34" charset="0"/>
                <a:cs typeface="Tahoma" pitchFamily="34" charset="0"/>
              </a:rPr>
              <a:t>colMeans(fData,na.rm=TRUE)</a:t>
            </a:r>
          </a:p>
          <a:p>
            <a:r>
              <a:rPr lang="nl-NL" sz="1200" dirty="0" smtClean="0">
                <a:latin typeface="Tahoma" pitchFamily="34" charset="0"/>
                <a:ea typeface="Tahoma" pitchFamily="34" charset="0"/>
                <a:cs typeface="Tahoma" pitchFamily="34" charset="0"/>
              </a:rPr>
              <a:t>cov(mData,use="complete")</a:t>
            </a:r>
          </a:p>
          <a:p>
            <a:r>
              <a:rPr lang="nl-NL" sz="1200" dirty="0" smtClean="0">
                <a:latin typeface="Tahoma" pitchFamily="34" charset="0"/>
                <a:ea typeface="Tahoma" pitchFamily="34" charset="0"/>
                <a:cs typeface="Tahoma" pitchFamily="34" charset="0"/>
              </a:rPr>
              <a:t>cov(fData,use="complete")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Test for a mean difference between males and females (MANOVA)</a:t>
            </a:r>
          </a:p>
          <a:p>
            <a:r>
              <a:rPr lang="nl-NL" sz="1200" dirty="0" smtClean="0">
                <a:latin typeface="Tahoma" pitchFamily="34" charset="0"/>
                <a:ea typeface="Tahoma" pitchFamily="34" charset="0"/>
                <a:cs typeface="Tahoma" pitchFamily="34" charset="0"/>
              </a:rPr>
              <a:t>summary(manova(cbind(scale1,scale2,scale3,scale4) ~ gender, data = data), test = "Pillai“)</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6001643"/>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PREPARE MODEL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Matrices to store factor loadings of the WAIS subscales on g</a:t>
            </a:r>
          </a:p>
          <a:p>
            <a:r>
              <a:rPr lang="nl-NL" sz="1200" dirty="0" smtClean="0">
                <a:latin typeface="Tahoma" pitchFamily="34" charset="0"/>
                <a:ea typeface="Tahoma" pitchFamily="34" charset="0"/>
                <a:cs typeface="Tahoma" pitchFamily="34" charset="0"/>
              </a:rPr>
              <a:t>loadings1 &lt;- mxMatrix( type="Full", nrow=nv, ncol=nf, free=c(F, rep(T,nv-1)), </a:t>
            </a:r>
          </a:p>
          <a:p>
            <a:r>
              <a:rPr lang="nl-NL" sz="1200" dirty="0" smtClean="0">
                <a:latin typeface="Tahoma" pitchFamily="34" charset="0"/>
                <a:ea typeface="Tahoma" pitchFamily="34" charset="0"/>
                <a:cs typeface="Tahoma" pitchFamily="34" charset="0"/>
              </a:rPr>
              <a:t>values=1, label=paste("l_1", 1:nv, sep=""), name="load1" )</a:t>
            </a:r>
          </a:p>
          <a:p>
            <a:r>
              <a:rPr lang="nl-NL" sz="1200" dirty="0" smtClean="0">
                <a:latin typeface="Tahoma" pitchFamily="34" charset="0"/>
                <a:ea typeface="Tahoma" pitchFamily="34" charset="0"/>
                <a:cs typeface="Tahoma" pitchFamily="34" charset="0"/>
              </a:rPr>
              <a:t>loadings2 &lt;- mxMatrix( type="Full", nrow=nv, ncol=nf, free=c(F, rep(T,nv-1)), </a:t>
            </a:r>
          </a:p>
          <a:p>
            <a:r>
              <a:rPr lang="nl-NL" sz="1200" dirty="0" smtClean="0">
                <a:latin typeface="Tahoma" pitchFamily="34" charset="0"/>
                <a:ea typeface="Tahoma" pitchFamily="34" charset="0"/>
                <a:cs typeface="Tahoma" pitchFamily="34" charset="0"/>
              </a:rPr>
              <a:t>values=1, label=paste("l_2", 1:nv, sep=""), name="load2"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Matrices to store the residual variances of the WAIS subscales</a:t>
            </a:r>
          </a:p>
          <a:p>
            <a:r>
              <a:rPr lang="nl-NL" sz="1200" dirty="0" smtClean="0">
                <a:latin typeface="Tahoma" pitchFamily="34" charset="0"/>
                <a:ea typeface="Tahoma" pitchFamily="34" charset="0"/>
                <a:cs typeface="Tahoma" pitchFamily="34" charset="0"/>
              </a:rPr>
              <a:t>residuals1 &lt;- mxMatrix( type="Diag", nrow=nv, free=T, values=2, </a:t>
            </a:r>
          </a:p>
          <a:p>
            <a:r>
              <a:rPr lang="nl-NL" sz="1200" dirty="0" smtClean="0">
                <a:latin typeface="Tahoma" pitchFamily="34" charset="0"/>
                <a:ea typeface="Tahoma" pitchFamily="34" charset="0"/>
                <a:cs typeface="Tahoma" pitchFamily="34" charset="0"/>
              </a:rPr>
              <a:t>label=paste("res_1", 1:nv, sep=""), name="res1" )</a:t>
            </a:r>
          </a:p>
          <a:p>
            <a:r>
              <a:rPr lang="nl-NL" sz="1200" dirty="0" smtClean="0">
                <a:latin typeface="Tahoma" pitchFamily="34" charset="0"/>
                <a:ea typeface="Tahoma" pitchFamily="34" charset="0"/>
                <a:cs typeface="Tahoma" pitchFamily="34" charset="0"/>
              </a:rPr>
              <a:t>residuals2 &lt;- mxMatrix( type="Diag", nrow=nv, free=T, values=2, </a:t>
            </a:r>
          </a:p>
          <a:p>
            <a:r>
              <a:rPr lang="nl-NL" sz="1200" dirty="0" smtClean="0">
                <a:latin typeface="Tahoma" pitchFamily="34" charset="0"/>
                <a:ea typeface="Tahoma" pitchFamily="34" charset="0"/>
                <a:cs typeface="Tahoma" pitchFamily="34" charset="0"/>
              </a:rPr>
              <a:t>label=paste("res_2", 1:nv, sep=""), name="res2"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Matrices to store the mean and variance of g (variance estimated, mean set to 0)</a:t>
            </a:r>
          </a:p>
          <a:p>
            <a:r>
              <a:rPr lang="nl-NL" sz="1200" dirty="0" smtClean="0">
                <a:latin typeface="Tahoma" pitchFamily="34" charset="0"/>
                <a:ea typeface="Tahoma" pitchFamily="34" charset="0"/>
                <a:cs typeface="Tahoma" pitchFamily="34" charset="0"/>
              </a:rPr>
              <a:t>latVariance1 &lt;- mxMatrix( type="Symm", nrow=nf, ncol=nf, free=T, values=4, </a:t>
            </a:r>
          </a:p>
          <a:p>
            <a:r>
              <a:rPr lang="nl-NL" sz="1200" dirty="0" smtClean="0">
                <a:latin typeface="Tahoma" pitchFamily="34" charset="0"/>
                <a:ea typeface="Tahoma" pitchFamily="34" charset="0"/>
                <a:cs typeface="Tahoma" pitchFamily="34" charset="0"/>
              </a:rPr>
              <a:t>label=paste("lVar_1", 1:nf, sep=""), name="latVar1" ) </a:t>
            </a:r>
          </a:p>
          <a:p>
            <a:r>
              <a:rPr lang="nl-NL" sz="1200" dirty="0" smtClean="0">
                <a:latin typeface="Tahoma" pitchFamily="34" charset="0"/>
                <a:ea typeface="Tahoma" pitchFamily="34" charset="0"/>
                <a:cs typeface="Tahoma" pitchFamily="34" charset="0"/>
              </a:rPr>
              <a:t>latVariance2 &lt;- mxMatrix( type="Symm", nrow=nf, ncol=nf, free=T, values=4, </a:t>
            </a:r>
          </a:p>
          <a:p>
            <a:r>
              <a:rPr lang="nl-NL" sz="1200" dirty="0" smtClean="0">
                <a:latin typeface="Tahoma" pitchFamily="34" charset="0"/>
                <a:ea typeface="Tahoma" pitchFamily="34" charset="0"/>
                <a:cs typeface="Tahoma" pitchFamily="34" charset="0"/>
              </a:rPr>
              <a:t>label=paste("lVar_2", 1:nf, sep=""), name="latVar2"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latMean1 &lt;- mxMatrix( type="Full", nrow=1, ncol=nf, free=F, values=0,</a:t>
            </a:r>
          </a:p>
          <a:p>
            <a:r>
              <a:rPr lang="nl-NL" sz="1200" dirty="0" smtClean="0">
                <a:latin typeface="Tahoma" pitchFamily="34" charset="0"/>
                <a:ea typeface="Tahoma" pitchFamily="34" charset="0"/>
                <a:cs typeface="Tahoma" pitchFamily="34" charset="0"/>
              </a:rPr>
              <a:t>label=paste("lMean_1",1:nf, sep=""), name="latM1" ) </a:t>
            </a:r>
          </a:p>
          <a:p>
            <a:r>
              <a:rPr lang="nl-NL" sz="1200" dirty="0" smtClean="0">
                <a:latin typeface="Tahoma" pitchFamily="34" charset="0"/>
                <a:ea typeface="Tahoma" pitchFamily="34" charset="0"/>
                <a:cs typeface="Tahoma" pitchFamily="34" charset="0"/>
              </a:rPr>
              <a:t>latMean2 &lt;- mxMatrix( type="Full", nrow=1, ncol=nf, free=F, values=0,</a:t>
            </a:r>
          </a:p>
          <a:p>
            <a:r>
              <a:rPr lang="nl-NL" sz="1200" dirty="0" smtClean="0">
                <a:latin typeface="Tahoma" pitchFamily="34" charset="0"/>
                <a:ea typeface="Tahoma" pitchFamily="34" charset="0"/>
                <a:cs typeface="Tahoma" pitchFamily="34" charset="0"/>
              </a:rPr>
              <a:t>label=paste("lMean_2",1:nf, sep=""), name="latM2" )</a:t>
            </a: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35" name="Rectangle 34"/>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2</a:t>
            </a:r>
            <a:endParaRPr lang="nl-NL" sz="1200" baseline="-25000" dirty="0">
              <a:latin typeface="Tahoma" pitchFamily="34" charset="0"/>
              <a:ea typeface="Tahoma" pitchFamily="34" charset="0"/>
              <a:cs typeface="Tahoma" pitchFamily="34" charset="0"/>
            </a:endParaRPr>
          </a:p>
        </p:txBody>
      </p:sp>
      <p:sp>
        <p:nvSpPr>
          <p:cNvPr id="36" name="Oval 35"/>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η</a:t>
            </a:r>
            <a:endParaRPr lang="nl-NL" sz="1200" baseline="-25000" dirty="0">
              <a:solidFill>
                <a:schemeClr val="tx1"/>
              </a:solidFill>
              <a:latin typeface="Tahoma" pitchFamily="34" charset="0"/>
              <a:ea typeface="Tahoma" pitchFamily="34" charset="0"/>
              <a:cs typeface="Tahoma" pitchFamily="34" charset="0"/>
            </a:endParaRPr>
          </a:p>
        </p:txBody>
      </p:sp>
      <p:cxnSp>
        <p:nvCxnSpPr>
          <p:cNvPr id="37" name="Straight Arrow Connector 36"/>
          <p:cNvCxnSpPr>
            <a:stCxn id="36" idx="4"/>
            <a:endCxn id="35"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3</a:t>
            </a:r>
            <a:endParaRPr lang="nl-NL" sz="1200" baseline="-25000" dirty="0">
              <a:latin typeface="Tahoma" pitchFamily="34" charset="0"/>
              <a:ea typeface="Tahoma" pitchFamily="34" charset="0"/>
              <a:cs typeface="Tahoma" pitchFamily="34" charset="0"/>
            </a:endParaRPr>
          </a:p>
        </p:txBody>
      </p:sp>
      <p:cxnSp>
        <p:nvCxnSpPr>
          <p:cNvPr id="47" name="Straight Arrow Connector 46"/>
          <p:cNvCxnSpPr>
            <a:stCxn id="36" idx="4"/>
            <a:endCxn id="40"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4</a:t>
            </a:r>
            <a:endParaRPr lang="nl-NL" sz="1200" baseline="-25000" dirty="0">
              <a:latin typeface="Tahoma" pitchFamily="34" charset="0"/>
              <a:ea typeface="Tahoma" pitchFamily="34" charset="0"/>
              <a:cs typeface="Tahoma" pitchFamily="34" charset="0"/>
            </a:endParaRPr>
          </a:p>
        </p:txBody>
      </p:sp>
      <p:cxnSp>
        <p:nvCxnSpPr>
          <p:cNvPr id="49" name="Straight Arrow Connector 48"/>
          <p:cNvCxnSpPr>
            <a:stCxn id="36" idx="4"/>
            <a:endCxn id="48"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latin typeface="Tahoma" pitchFamily="34" charset="0"/>
                <a:ea typeface="Tahoma" pitchFamily="34" charset="0"/>
                <a:cs typeface="Tahoma" pitchFamily="34" charset="0"/>
              </a:rPr>
              <a:t>y</a:t>
            </a:r>
            <a:r>
              <a:rPr lang="nl-NL" sz="1200" baseline="-25000" dirty="0" smtClean="0">
                <a:latin typeface="Tahoma" pitchFamily="34" charset="0"/>
                <a:ea typeface="Tahoma" pitchFamily="34" charset="0"/>
                <a:cs typeface="Tahoma" pitchFamily="34" charset="0"/>
              </a:rPr>
              <a:t>1</a:t>
            </a:r>
            <a:endParaRPr lang="nl-NL" sz="1200" baseline="-25000" dirty="0">
              <a:latin typeface="Tahoma" pitchFamily="34" charset="0"/>
              <a:ea typeface="Tahoma" pitchFamily="34" charset="0"/>
              <a:cs typeface="Tahoma" pitchFamily="34" charset="0"/>
            </a:endParaRPr>
          </a:p>
        </p:txBody>
      </p:sp>
      <p:cxnSp>
        <p:nvCxnSpPr>
          <p:cNvPr id="51" name="Straight Arrow Connector 50"/>
          <p:cNvCxnSpPr>
            <a:stCxn id="36" idx="4"/>
            <a:endCxn id="50"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7" name="TextBox 56"/>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8" name="TextBox 57"/>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9" name="TextBox 58"/>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cxnSp>
        <p:nvCxnSpPr>
          <p:cNvPr id="60" name="Straight Arrow Connector 59"/>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74" name="TextBox 73"/>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75" name="TextBox 74"/>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76" name="TextBox 75"/>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6186309"/>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Vectors to store intercepts of the WAIS subscales</a:t>
            </a:r>
          </a:p>
          <a:p>
            <a:r>
              <a:rPr lang="nl-NL" sz="1200" dirty="0" smtClean="0">
                <a:latin typeface="Tahoma" pitchFamily="34" charset="0"/>
                <a:ea typeface="Tahoma" pitchFamily="34" charset="0"/>
                <a:cs typeface="Tahoma" pitchFamily="34" charset="0"/>
              </a:rPr>
              <a:t>intercepts1 &lt;- mxMatrix( type="Full", nrow=nv, ncol=1, free=T, values=8,</a:t>
            </a:r>
          </a:p>
          <a:p>
            <a:r>
              <a:rPr lang="nl-NL" sz="1200" dirty="0" smtClean="0">
                <a:latin typeface="Tahoma" pitchFamily="34" charset="0"/>
                <a:ea typeface="Tahoma" pitchFamily="34" charset="0"/>
                <a:cs typeface="Tahoma" pitchFamily="34" charset="0"/>
              </a:rPr>
              <a:t>label=paste("int_1",1:nv,sep=""), name="int1" )</a:t>
            </a:r>
          </a:p>
          <a:p>
            <a:r>
              <a:rPr lang="nl-NL" sz="1200" dirty="0" smtClean="0">
                <a:latin typeface="Tahoma" pitchFamily="34" charset="0"/>
                <a:ea typeface="Tahoma" pitchFamily="34" charset="0"/>
                <a:cs typeface="Tahoma" pitchFamily="34" charset="0"/>
              </a:rPr>
              <a:t>intercepts2 &lt;- mxMatrix( type="Full", nrow=nv, ncol=1, free=T, values=8,</a:t>
            </a:r>
          </a:p>
          <a:p>
            <a:r>
              <a:rPr lang="nl-NL" sz="1200" dirty="0" smtClean="0">
                <a:latin typeface="Tahoma" pitchFamily="34" charset="0"/>
                <a:ea typeface="Tahoma" pitchFamily="34" charset="0"/>
                <a:cs typeface="Tahoma" pitchFamily="34" charset="0"/>
              </a:rPr>
              <a:t>label=paste("int_2",1:nv,sep=""), name="int2"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Algebra for the expected means and covariances of the WAIS scores</a:t>
            </a:r>
          </a:p>
          <a:p>
            <a:r>
              <a:rPr lang="nl-NL" sz="1200" dirty="0" smtClean="0">
                <a:latin typeface="Tahoma" pitchFamily="34" charset="0"/>
                <a:ea typeface="Tahoma" pitchFamily="34" charset="0"/>
                <a:cs typeface="Tahoma" pitchFamily="34" charset="0"/>
              </a:rPr>
              <a:t>means1 &lt;- mxAlgebra( expression=t(int1 + load1%*%latM1), name="m1" )</a:t>
            </a:r>
          </a:p>
          <a:p>
            <a:r>
              <a:rPr lang="nl-NL" sz="1200" dirty="0" smtClean="0">
                <a:latin typeface="Tahoma" pitchFamily="34" charset="0"/>
                <a:ea typeface="Tahoma" pitchFamily="34" charset="0"/>
                <a:cs typeface="Tahoma" pitchFamily="34" charset="0"/>
              </a:rPr>
              <a:t>means2 &lt;- mxAlgebra( expression=t(int2 + load2%*%latM2), name="m2" )</a:t>
            </a:r>
          </a:p>
          <a:p>
            <a:r>
              <a:rPr lang="nl-NL" sz="1200" dirty="0" smtClean="0">
                <a:latin typeface="Tahoma" pitchFamily="34" charset="0"/>
                <a:ea typeface="Tahoma" pitchFamily="34" charset="0"/>
                <a:cs typeface="Tahoma" pitchFamily="34" charset="0"/>
              </a:rPr>
              <a:t>variances1 &lt;- mxAlgebra( expression=load1 %*% latVar1 %*% t(load1) + res1, name="v1" )</a:t>
            </a:r>
          </a:p>
          <a:p>
            <a:r>
              <a:rPr lang="nl-NL" sz="1200" dirty="0" smtClean="0">
                <a:latin typeface="Tahoma" pitchFamily="34" charset="0"/>
                <a:ea typeface="Tahoma" pitchFamily="34" charset="0"/>
                <a:cs typeface="Tahoma" pitchFamily="34" charset="0"/>
              </a:rPr>
              <a:t>variances2 &lt;- mxAlgebra( expression=load2 %*% latVar2 %*% t(load2) + res2, name="v2"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Data objects for the two groups</a:t>
            </a:r>
          </a:p>
          <a:p>
            <a:r>
              <a:rPr lang="nl-NL" sz="1200" dirty="0" smtClean="0">
                <a:latin typeface="Tahoma" pitchFamily="34" charset="0"/>
                <a:ea typeface="Tahoma" pitchFamily="34" charset="0"/>
                <a:cs typeface="Tahoma" pitchFamily="34" charset="0"/>
              </a:rPr>
              <a:t>data1 &lt;- mxData( observed=mData, type="raw" )</a:t>
            </a:r>
          </a:p>
          <a:p>
            <a:r>
              <a:rPr lang="nl-NL" sz="1200" dirty="0" smtClean="0">
                <a:latin typeface="Tahoma" pitchFamily="34" charset="0"/>
                <a:ea typeface="Tahoma" pitchFamily="34" charset="0"/>
                <a:cs typeface="Tahoma" pitchFamily="34" charset="0"/>
              </a:rPr>
              <a:t>data2 &lt;- mxData( observed=fData, type="raw"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Objective objects for the two groups</a:t>
            </a:r>
          </a:p>
          <a:p>
            <a:r>
              <a:rPr lang="nl-NL" sz="1200" dirty="0" smtClean="0">
                <a:latin typeface="Tahoma" pitchFamily="34" charset="0"/>
                <a:ea typeface="Tahoma" pitchFamily="34" charset="0"/>
                <a:cs typeface="Tahoma" pitchFamily="34" charset="0"/>
              </a:rPr>
              <a:t>obj1 &lt;- mxFIMLObjective( covariance="v1", means="m1", dimnames=selVars )</a:t>
            </a:r>
          </a:p>
          <a:p>
            <a:r>
              <a:rPr lang="nl-NL" sz="1200" dirty="0" smtClean="0">
                <a:latin typeface="Tahoma" pitchFamily="34" charset="0"/>
                <a:ea typeface="Tahoma" pitchFamily="34" charset="0"/>
                <a:cs typeface="Tahoma" pitchFamily="34" charset="0"/>
              </a:rPr>
              <a:t>obj2 &lt;- mxFIMLObjective( covariance="v2", means="m2", dimnames=selVars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Combine Groups</a:t>
            </a:r>
          </a:p>
          <a:p>
            <a:r>
              <a:rPr lang="nl-NL" sz="1200" dirty="0" smtClean="0">
                <a:latin typeface="Tahoma" pitchFamily="34" charset="0"/>
                <a:ea typeface="Tahoma" pitchFamily="34" charset="0"/>
                <a:cs typeface="Tahoma" pitchFamily="34" charset="0"/>
              </a:rPr>
              <a:t>modelMales  &lt;- mxModel( loadings1, residuals1, latVariance1, latMean1, </a:t>
            </a:r>
          </a:p>
          <a:p>
            <a:r>
              <a:rPr lang="nl-NL" sz="1200" dirty="0" smtClean="0">
                <a:latin typeface="Tahoma" pitchFamily="34" charset="0"/>
                <a:ea typeface="Tahoma" pitchFamily="34" charset="0"/>
                <a:cs typeface="Tahoma" pitchFamily="34" charset="0"/>
              </a:rPr>
              <a:t>intercepts1, means1, variances1, data1, obj1, name="males")</a:t>
            </a:r>
          </a:p>
          <a:p>
            <a:r>
              <a:rPr lang="nl-NL" sz="1200" dirty="0" smtClean="0">
                <a:latin typeface="Tahoma" pitchFamily="34" charset="0"/>
                <a:ea typeface="Tahoma" pitchFamily="34" charset="0"/>
                <a:cs typeface="Tahoma" pitchFamily="34" charset="0"/>
              </a:rPr>
              <a:t>modelFemales  &lt;- mxModel( loadings2, residuals2, latVariance2, latMean2,</a:t>
            </a:r>
          </a:p>
          <a:p>
            <a:r>
              <a:rPr lang="nl-NL" sz="1200" dirty="0" smtClean="0">
                <a:latin typeface="Tahoma" pitchFamily="34" charset="0"/>
                <a:ea typeface="Tahoma" pitchFamily="34" charset="0"/>
                <a:cs typeface="Tahoma" pitchFamily="34" charset="0"/>
              </a:rPr>
              <a:t>intercepts2, means2, variances2, data2, obj2, name="females")</a:t>
            </a:r>
          </a:p>
          <a:p>
            <a:r>
              <a:rPr lang="nl-NL" sz="1200" dirty="0" smtClean="0">
                <a:latin typeface="Tahoma" pitchFamily="34" charset="0"/>
                <a:ea typeface="Tahoma" pitchFamily="34" charset="0"/>
                <a:cs typeface="Tahoma" pitchFamily="34" charset="0"/>
              </a:rPr>
              <a:t>minus2ll &lt;- mxAlgebra( expression=males.objective + females.objective, name="m2LL" )</a:t>
            </a:r>
          </a:p>
          <a:p>
            <a:r>
              <a:rPr lang="nl-NL" sz="1200" dirty="0" smtClean="0">
                <a:latin typeface="Tahoma" pitchFamily="34" charset="0"/>
                <a:ea typeface="Tahoma" pitchFamily="34" charset="0"/>
                <a:cs typeface="Tahoma" pitchFamily="34" charset="0"/>
              </a:rPr>
              <a:t>obj      &lt;- mxAlgebraObjective( "m2LL" )</a:t>
            </a:r>
          </a:p>
          <a:p>
            <a:r>
              <a:rPr lang="nl-NL" sz="1200" dirty="0" smtClean="0">
                <a:latin typeface="Tahoma" pitchFamily="34" charset="0"/>
                <a:ea typeface="Tahoma" pitchFamily="34" charset="0"/>
                <a:cs typeface="Tahoma" pitchFamily="34" charset="0"/>
              </a:rPr>
              <a:t>CImodel  &lt;- mxModel( "CI", modelMales, modelFemales, minus2ll, obj )</a:t>
            </a: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2492990"/>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MODEL: CONFIGURAL INVARIANCE 					      #</a:t>
            </a:r>
          </a:p>
          <a:p>
            <a:r>
              <a:rPr lang="nl-NL" sz="1200" dirty="0" smtClean="0">
                <a:latin typeface="Tahoma" pitchFamily="34" charset="0"/>
                <a:ea typeface="Tahoma" pitchFamily="34" charset="0"/>
                <a:cs typeface="Tahoma" pitchFamily="34" charset="0"/>
              </a:rPr>
              <a:t>#              - equal configuration of factor loadings over the groups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CImodelFit    &lt;- mxRun(CImodel)</a:t>
            </a:r>
          </a:p>
          <a:p>
            <a:r>
              <a:rPr lang="nl-NL" sz="1200" dirty="0" smtClean="0">
                <a:latin typeface="Tahoma" pitchFamily="34" charset="0"/>
                <a:ea typeface="Tahoma" pitchFamily="34" charset="0"/>
                <a:cs typeface="Tahoma" pitchFamily="34" charset="0"/>
              </a:rPr>
              <a:t>CImodelSumm   &lt;- summary(CImodelFit)</a:t>
            </a:r>
          </a:p>
          <a:p>
            <a:r>
              <a:rPr lang="nl-NL" sz="1200" dirty="0" smtClean="0">
                <a:latin typeface="Tahoma" pitchFamily="34" charset="0"/>
                <a:ea typeface="Tahoma" pitchFamily="34" charset="0"/>
                <a:cs typeface="Tahoma" pitchFamily="34" charset="0"/>
              </a:rPr>
              <a:t>CImodelSumm</a:t>
            </a: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5262979"/>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MODEL: METRIC INVARIANCE 						      #</a:t>
            </a:r>
          </a:p>
          <a:p>
            <a:r>
              <a:rPr lang="nl-NL" sz="1200" dirty="0" smtClean="0">
                <a:latin typeface="Tahoma" pitchFamily="34" charset="0"/>
                <a:ea typeface="Tahoma" pitchFamily="34" charset="0"/>
                <a:cs typeface="Tahoma" pitchFamily="34" charset="0"/>
              </a:rPr>
              <a:t>#              - equal configuration of factor loadings over the groups 				      #</a:t>
            </a:r>
          </a:p>
          <a:p>
            <a:r>
              <a:rPr lang="nl-NL" sz="1200" dirty="0" smtClean="0">
                <a:latin typeface="Tahoma" pitchFamily="34" charset="0"/>
                <a:ea typeface="Tahoma" pitchFamily="34" charset="0"/>
                <a:cs typeface="Tahoma" pitchFamily="34" charset="0"/>
              </a:rPr>
              <a:t>#              - equal factor loadings over the groups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Matrices to store factor loadings of the WAIS subscales on g</a:t>
            </a:r>
          </a:p>
          <a:p>
            <a:r>
              <a:rPr lang="nl-NL" sz="1200" dirty="0" smtClean="0">
                <a:latin typeface="Tahoma" pitchFamily="34" charset="0"/>
                <a:ea typeface="Tahoma" pitchFamily="34" charset="0"/>
                <a:cs typeface="Tahoma" pitchFamily="34" charset="0"/>
              </a:rPr>
              <a:t>loadings1 &lt;- mxMatrix( type="Full", nrow=nv, ncol=nf, free=c(F, rep(T,nv-1)), </a:t>
            </a:r>
          </a:p>
          <a:p>
            <a:r>
              <a:rPr lang="nl-NL" sz="1200" dirty="0" smtClean="0">
                <a:latin typeface="Tahoma" pitchFamily="34" charset="0"/>
                <a:ea typeface="Tahoma" pitchFamily="34" charset="0"/>
                <a:cs typeface="Tahoma" pitchFamily="34" charset="0"/>
              </a:rPr>
              <a:t>values=1, label=paste("l_", 1:nv, sep=""), name="load1" )</a:t>
            </a:r>
          </a:p>
          <a:p>
            <a:r>
              <a:rPr lang="nl-NL" sz="1200" dirty="0" smtClean="0">
                <a:latin typeface="Tahoma" pitchFamily="34" charset="0"/>
                <a:ea typeface="Tahoma" pitchFamily="34" charset="0"/>
                <a:cs typeface="Tahoma" pitchFamily="34" charset="0"/>
              </a:rPr>
              <a:t>loadings2 &lt;- mxMatrix( type="Full", nrow=nv, ncol=nf, free=c(F, rep(T,nv-1)), </a:t>
            </a:r>
          </a:p>
          <a:p>
            <a:r>
              <a:rPr lang="nl-NL" sz="1200" dirty="0" smtClean="0">
                <a:latin typeface="Tahoma" pitchFamily="34" charset="0"/>
                <a:ea typeface="Tahoma" pitchFamily="34" charset="0"/>
                <a:cs typeface="Tahoma" pitchFamily="34" charset="0"/>
              </a:rPr>
              <a:t>values=1, label=paste("l_", 1:nv, sep=""), name="load2"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Combine Groups</a:t>
            </a:r>
          </a:p>
          <a:p>
            <a:r>
              <a:rPr lang="nl-NL" sz="1200" dirty="0" smtClean="0">
                <a:latin typeface="Tahoma" pitchFamily="34" charset="0"/>
                <a:ea typeface="Tahoma" pitchFamily="34" charset="0"/>
                <a:cs typeface="Tahoma" pitchFamily="34" charset="0"/>
              </a:rPr>
              <a:t>modelMales  &lt;- mxModel( loadings1, residuals1, latVariance1, latMean1, </a:t>
            </a:r>
          </a:p>
          <a:p>
            <a:r>
              <a:rPr lang="nl-NL" sz="1200" dirty="0" smtClean="0">
                <a:latin typeface="Tahoma" pitchFamily="34" charset="0"/>
                <a:ea typeface="Tahoma" pitchFamily="34" charset="0"/>
                <a:cs typeface="Tahoma" pitchFamily="34" charset="0"/>
              </a:rPr>
              <a:t>intercepts1, means1, variances1, data1, obj1, name="males")</a:t>
            </a:r>
          </a:p>
          <a:p>
            <a:r>
              <a:rPr lang="nl-NL" sz="1200" dirty="0" smtClean="0">
                <a:latin typeface="Tahoma" pitchFamily="34" charset="0"/>
                <a:ea typeface="Tahoma" pitchFamily="34" charset="0"/>
                <a:cs typeface="Tahoma" pitchFamily="34" charset="0"/>
              </a:rPr>
              <a:t>modelFemales  &lt;- mxModel( loadings2, residuals2, latVariance2, latMean2,</a:t>
            </a:r>
          </a:p>
          <a:p>
            <a:r>
              <a:rPr lang="nl-NL" sz="1200" dirty="0" smtClean="0">
                <a:latin typeface="Tahoma" pitchFamily="34" charset="0"/>
                <a:ea typeface="Tahoma" pitchFamily="34" charset="0"/>
                <a:cs typeface="Tahoma" pitchFamily="34" charset="0"/>
              </a:rPr>
              <a:t>intercepts2, means2, variances2, data2, obj2, name="females")</a:t>
            </a:r>
          </a:p>
          <a:p>
            <a:r>
              <a:rPr lang="nl-NL" sz="1200" dirty="0" smtClean="0">
                <a:latin typeface="Tahoma" pitchFamily="34" charset="0"/>
                <a:ea typeface="Tahoma" pitchFamily="34" charset="0"/>
                <a:cs typeface="Tahoma" pitchFamily="34" charset="0"/>
              </a:rPr>
              <a:t>minus2ll &lt;- mxAlgebra( expression=males.objective + females.objective, name="m2LL" )</a:t>
            </a:r>
          </a:p>
          <a:p>
            <a:r>
              <a:rPr lang="nl-NL" sz="1200" dirty="0" smtClean="0">
                <a:latin typeface="Tahoma" pitchFamily="34" charset="0"/>
                <a:ea typeface="Tahoma" pitchFamily="34" charset="0"/>
                <a:cs typeface="Tahoma" pitchFamily="34" charset="0"/>
              </a:rPr>
              <a:t>obj      &lt;- mxAlgebraObjective( "m2LL" )</a:t>
            </a:r>
          </a:p>
          <a:p>
            <a:r>
              <a:rPr lang="nl-NL" sz="1200" dirty="0" smtClean="0">
                <a:latin typeface="Tahoma" pitchFamily="34" charset="0"/>
                <a:ea typeface="Tahoma" pitchFamily="34" charset="0"/>
                <a:cs typeface="Tahoma" pitchFamily="34" charset="0"/>
              </a:rPr>
              <a:t>MImodel  &lt;- mxModel( "MI", modelMales, modelFemales, minus2ll, obj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MImodelFit    &lt;- mxRun(MImodel)</a:t>
            </a:r>
          </a:p>
          <a:p>
            <a:r>
              <a:rPr lang="nl-NL" sz="1200" dirty="0" smtClean="0">
                <a:latin typeface="Tahoma" pitchFamily="34" charset="0"/>
                <a:ea typeface="Tahoma" pitchFamily="34" charset="0"/>
                <a:cs typeface="Tahoma" pitchFamily="34" charset="0"/>
              </a:rPr>
              <a:t>MImodelSumm   &lt;- summary(MImodelFit)</a:t>
            </a:r>
          </a:p>
          <a:p>
            <a:r>
              <a:rPr lang="nl-NL" sz="1200" dirty="0" smtClean="0">
                <a:latin typeface="Tahoma" pitchFamily="34" charset="0"/>
                <a:ea typeface="Tahoma" pitchFamily="34" charset="0"/>
                <a:cs typeface="Tahoma" pitchFamily="34" charset="0"/>
              </a:rPr>
              <a:t>MImodelSumm</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5816977"/>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MODEL: STRONG FACTORIAL INVARIANCE - </a:t>
            </a:r>
            <a:r>
              <a:rPr lang="nl-NL" sz="1200" dirty="0" smtClean="0">
                <a:solidFill>
                  <a:srgbClr val="800080"/>
                </a:solidFill>
                <a:latin typeface="Tahoma" pitchFamily="34" charset="0"/>
                <a:ea typeface="Tahoma" pitchFamily="34" charset="0"/>
                <a:cs typeface="Tahoma" pitchFamily="34" charset="0"/>
              </a:rPr>
              <a:t>YOUR TASK </a:t>
            </a:r>
            <a:r>
              <a:rPr lang="nl-NL" sz="1200" dirty="0" smtClean="0">
                <a:latin typeface="Tahoma" pitchFamily="34" charset="0"/>
                <a:ea typeface="Tahoma" pitchFamily="34" charset="0"/>
                <a:cs typeface="Tahoma" pitchFamily="34" charset="0"/>
              </a:rPr>
              <a:t>            			      #</a:t>
            </a:r>
          </a:p>
          <a:p>
            <a:r>
              <a:rPr lang="nl-NL" sz="1200" dirty="0" smtClean="0">
                <a:latin typeface="Tahoma" pitchFamily="34" charset="0"/>
                <a:ea typeface="Tahoma" pitchFamily="34" charset="0"/>
                <a:cs typeface="Tahoma" pitchFamily="34" charset="0"/>
              </a:rPr>
              <a:t>#              - equal configuration of factor loadings over the groups			 	      #</a:t>
            </a:r>
          </a:p>
          <a:p>
            <a:r>
              <a:rPr lang="nl-NL" sz="1200" dirty="0" smtClean="0">
                <a:latin typeface="Tahoma" pitchFamily="34" charset="0"/>
                <a:ea typeface="Tahoma" pitchFamily="34" charset="0"/>
                <a:cs typeface="Tahoma" pitchFamily="34" charset="0"/>
              </a:rPr>
              <a:t>#              - equal factor loadings over the groups				                         #</a:t>
            </a:r>
          </a:p>
          <a:p>
            <a:r>
              <a:rPr lang="nl-NL" sz="1200" dirty="0" smtClean="0">
                <a:latin typeface="Tahoma" pitchFamily="34" charset="0"/>
                <a:ea typeface="Tahoma" pitchFamily="34" charset="0"/>
                <a:cs typeface="Tahoma" pitchFamily="34" charset="0"/>
              </a:rPr>
              <a:t>#              - equal intercepts over the groups			                                             #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Vectors to store intercepts of the WAIS subscales</a:t>
            </a:r>
          </a:p>
          <a:p>
            <a:r>
              <a:rPr lang="nl-NL" sz="1200" dirty="0" smtClean="0">
                <a:latin typeface="Tahoma" pitchFamily="34" charset="0"/>
                <a:ea typeface="Tahoma" pitchFamily="34" charset="0"/>
                <a:cs typeface="Tahoma" pitchFamily="34" charset="0"/>
              </a:rPr>
              <a:t>?</a:t>
            </a:r>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Combine Groups</a:t>
            </a:r>
          </a:p>
          <a:p>
            <a:r>
              <a:rPr lang="nl-NL" sz="1200" dirty="0" smtClean="0">
                <a:latin typeface="Tahoma" pitchFamily="34" charset="0"/>
                <a:ea typeface="Tahoma" pitchFamily="34" charset="0"/>
                <a:cs typeface="Tahoma" pitchFamily="34" charset="0"/>
              </a:rPr>
              <a:t>modelMales  &lt;- mxModel( loadings1, residuals1, latVariance1, latMean1, </a:t>
            </a:r>
          </a:p>
          <a:p>
            <a:r>
              <a:rPr lang="nl-NL" sz="1200" dirty="0" smtClean="0">
                <a:latin typeface="Tahoma" pitchFamily="34" charset="0"/>
                <a:ea typeface="Tahoma" pitchFamily="34" charset="0"/>
                <a:cs typeface="Tahoma" pitchFamily="34" charset="0"/>
              </a:rPr>
              <a:t>intercepts1, means1, variances1, data1, obj1, name="males")</a:t>
            </a:r>
          </a:p>
          <a:p>
            <a:r>
              <a:rPr lang="nl-NL" sz="1200" dirty="0" smtClean="0">
                <a:latin typeface="Tahoma" pitchFamily="34" charset="0"/>
                <a:ea typeface="Tahoma" pitchFamily="34" charset="0"/>
                <a:cs typeface="Tahoma" pitchFamily="34" charset="0"/>
              </a:rPr>
              <a:t>modelFemales  &lt;- mxModel( loadings2, residuals2, latVariance2, latMean2,</a:t>
            </a:r>
          </a:p>
          <a:p>
            <a:r>
              <a:rPr lang="nl-NL" sz="1200" dirty="0" smtClean="0">
                <a:latin typeface="Tahoma" pitchFamily="34" charset="0"/>
                <a:ea typeface="Tahoma" pitchFamily="34" charset="0"/>
                <a:cs typeface="Tahoma" pitchFamily="34" charset="0"/>
              </a:rPr>
              <a:t>intercepts2, means2, variances2, data2, obj2, name="females")</a:t>
            </a:r>
          </a:p>
          <a:p>
            <a:r>
              <a:rPr lang="nl-NL" sz="1200" dirty="0" smtClean="0">
                <a:latin typeface="Tahoma" pitchFamily="34" charset="0"/>
                <a:ea typeface="Tahoma" pitchFamily="34" charset="0"/>
                <a:cs typeface="Tahoma" pitchFamily="34" charset="0"/>
              </a:rPr>
              <a:t>minus2ll &lt;- mxAlgebra( expression=males.objective + females.objective, name="m2LL" )</a:t>
            </a:r>
          </a:p>
          <a:p>
            <a:r>
              <a:rPr lang="nl-NL" sz="1200" dirty="0" smtClean="0">
                <a:latin typeface="Tahoma" pitchFamily="34" charset="0"/>
                <a:ea typeface="Tahoma" pitchFamily="34" charset="0"/>
                <a:cs typeface="Tahoma" pitchFamily="34" charset="0"/>
              </a:rPr>
              <a:t>obj      &lt;- mxAlgebraObjective( "m2LL" )</a:t>
            </a:r>
          </a:p>
          <a:p>
            <a:r>
              <a:rPr lang="nl-NL" sz="1200" dirty="0" smtClean="0">
                <a:latin typeface="Tahoma" pitchFamily="34" charset="0"/>
                <a:ea typeface="Tahoma" pitchFamily="34" charset="0"/>
                <a:cs typeface="Tahoma" pitchFamily="34" charset="0"/>
              </a:rPr>
              <a:t>SFImodel  &lt;- mxModel( "SFI", modelMales, modelFemales, minus2ll, obj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SFImodelFit    &lt;- mxRun(SFImodel)</a:t>
            </a:r>
          </a:p>
          <a:p>
            <a:r>
              <a:rPr lang="nl-NL" sz="1200" dirty="0" smtClean="0">
                <a:latin typeface="Tahoma" pitchFamily="34" charset="0"/>
                <a:ea typeface="Tahoma" pitchFamily="34" charset="0"/>
                <a:cs typeface="Tahoma" pitchFamily="34" charset="0"/>
              </a:rPr>
              <a:t>SFImodelSumm   &lt;- summary(SFImodelFit)</a:t>
            </a:r>
          </a:p>
          <a:p>
            <a:r>
              <a:rPr lang="nl-NL" sz="1200" dirty="0" smtClean="0">
                <a:latin typeface="Tahoma" pitchFamily="34" charset="0"/>
                <a:ea typeface="Tahoma" pitchFamily="34" charset="0"/>
                <a:cs typeface="Tahoma" pitchFamily="34" charset="0"/>
              </a:rPr>
              <a:t>SFImodelSumm</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6001643"/>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MODEL: STRONG FACTORIAL INVARIANCE - </a:t>
            </a:r>
            <a:r>
              <a:rPr lang="nl-NL" sz="1200" dirty="0" smtClean="0">
                <a:solidFill>
                  <a:srgbClr val="800080"/>
                </a:solidFill>
                <a:latin typeface="Tahoma" pitchFamily="34" charset="0"/>
                <a:ea typeface="Tahoma" pitchFamily="34" charset="0"/>
                <a:cs typeface="Tahoma" pitchFamily="34" charset="0"/>
              </a:rPr>
              <a:t>YOUR TASK      </a:t>
            </a:r>
            <a:r>
              <a:rPr lang="nl-NL" sz="1200" dirty="0" smtClean="0">
                <a:latin typeface="Tahoma" pitchFamily="34" charset="0"/>
                <a:ea typeface="Tahoma" pitchFamily="34" charset="0"/>
                <a:cs typeface="Tahoma" pitchFamily="34" charset="0"/>
              </a:rPr>
              <a:t>       			      #</a:t>
            </a:r>
          </a:p>
          <a:p>
            <a:r>
              <a:rPr lang="nl-NL" sz="1200" dirty="0" smtClean="0">
                <a:latin typeface="Tahoma" pitchFamily="34" charset="0"/>
                <a:ea typeface="Tahoma" pitchFamily="34" charset="0"/>
                <a:cs typeface="Tahoma" pitchFamily="34" charset="0"/>
              </a:rPr>
              <a:t>#              - equal configuration of factor loadings over the groups			 	      #</a:t>
            </a:r>
          </a:p>
          <a:p>
            <a:r>
              <a:rPr lang="nl-NL" sz="1200" dirty="0" smtClean="0">
                <a:latin typeface="Tahoma" pitchFamily="34" charset="0"/>
                <a:ea typeface="Tahoma" pitchFamily="34" charset="0"/>
                <a:cs typeface="Tahoma" pitchFamily="34" charset="0"/>
              </a:rPr>
              <a:t>#              - equal factor loadings over the groups				                         #</a:t>
            </a:r>
          </a:p>
          <a:p>
            <a:r>
              <a:rPr lang="nl-NL" sz="1200" dirty="0" smtClean="0">
                <a:latin typeface="Tahoma" pitchFamily="34" charset="0"/>
                <a:ea typeface="Tahoma" pitchFamily="34" charset="0"/>
                <a:cs typeface="Tahoma" pitchFamily="34" charset="0"/>
              </a:rPr>
              <a:t>#              - equal intercepts over the groups			                                             #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Vectors to store intercepts of the WAIS subscales</a:t>
            </a:r>
          </a:p>
          <a:p>
            <a:r>
              <a:rPr lang="nl-NL" sz="1200" dirty="0" smtClean="0">
                <a:solidFill>
                  <a:srgbClr val="800080"/>
                </a:solidFill>
                <a:latin typeface="Tahoma" pitchFamily="34" charset="0"/>
                <a:ea typeface="Tahoma" pitchFamily="34" charset="0"/>
                <a:cs typeface="Tahoma" pitchFamily="34" charset="0"/>
              </a:rPr>
              <a:t>intercepts1 &lt;- mxMatrix( type="Full", nrow=nv, ncol=1, free=T, values=8,</a:t>
            </a:r>
          </a:p>
          <a:p>
            <a:r>
              <a:rPr lang="nl-NL" sz="1200" dirty="0" smtClean="0">
                <a:solidFill>
                  <a:srgbClr val="800080"/>
                </a:solidFill>
                <a:latin typeface="Tahoma" pitchFamily="34" charset="0"/>
                <a:ea typeface="Tahoma" pitchFamily="34" charset="0"/>
                <a:cs typeface="Tahoma" pitchFamily="34" charset="0"/>
              </a:rPr>
              <a:t>label=paste("int_",1:nv,sep=""), name="int1" )</a:t>
            </a:r>
          </a:p>
          <a:p>
            <a:r>
              <a:rPr lang="nl-NL" sz="1200" dirty="0" smtClean="0">
                <a:solidFill>
                  <a:srgbClr val="800080"/>
                </a:solidFill>
                <a:latin typeface="Tahoma" pitchFamily="34" charset="0"/>
                <a:ea typeface="Tahoma" pitchFamily="34" charset="0"/>
                <a:cs typeface="Tahoma" pitchFamily="34" charset="0"/>
              </a:rPr>
              <a:t>intercepts2 &lt;- mxMatrix( type="Full", nrow=nv, ncol=1, free=T, values=8,</a:t>
            </a:r>
          </a:p>
          <a:p>
            <a:r>
              <a:rPr lang="nl-NL" sz="1200" dirty="0" smtClean="0">
                <a:solidFill>
                  <a:srgbClr val="800080"/>
                </a:solidFill>
                <a:latin typeface="Tahoma" pitchFamily="34" charset="0"/>
                <a:ea typeface="Tahoma" pitchFamily="34" charset="0"/>
                <a:cs typeface="Tahoma" pitchFamily="34" charset="0"/>
              </a:rPr>
              <a:t>label=paste("int_",1:nv,sep=""), name="int2"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Combine Groups</a:t>
            </a:r>
          </a:p>
          <a:p>
            <a:r>
              <a:rPr lang="nl-NL" sz="1200" dirty="0" smtClean="0">
                <a:latin typeface="Tahoma" pitchFamily="34" charset="0"/>
                <a:ea typeface="Tahoma" pitchFamily="34" charset="0"/>
                <a:cs typeface="Tahoma" pitchFamily="34" charset="0"/>
              </a:rPr>
              <a:t>modelMales  &lt;- mxModel( loadings1, residuals1, latVariance1, latMean1, </a:t>
            </a:r>
          </a:p>
          <a:p>
            <a:r>
              <a:rPr lang="nl-NL" sz="1200" dirty="0" smtClean="0">
                <a:latin typeface="Tahoma" pitchFamily="34" charset="0"/>
                <a:ea typeface="Tahoma" pitchFamily="34" charset="0"/>
                <a:cs typeface="Tahoma" pitchFamily="34" charset="0"/>
              </a:rPr>
              <a:t>intercepts1, means1, variances1, data1, obj1, name="males")</a:t>
            </a:r>
          </a:p>
          <a:p>
            <a:r>
              <a:rPr lang="nl-NL" sz="1200" dirty="0" smtClean="0">
                <a:latin typeface="Tahoma" pitchFamily="34" charset="0"/>
                <a:ea typeface="Tahoma" pitchFamily="34" charset="0"/>
                <a:cs typeface="Tahoma" pitchFamily="34" charset="0"/>
              </a:rPr>
              <a:t>modelFemales  &lt;- mxModel( loadings2, residuals2, latVariance2, latMean2,</a:t>
            </a:r>
          </a:p>
          <a:p>
            <a:r>
              <a:rPr lang="nl-NL" sz="1200" dirty="0" smtClean="0">
                <a:latin typeface="Tahoma" pitchFamily="34" charset="0"/>
                <a:ea typeface="Tahoma" pitchFamily="34" charset="0"/>
                <a:cs typeface="Tahoma" pitchFamily="34" charset="0"/>
              </a:rPr>
              <a:t>intercepts2, means2, variances2, data2, obj2, name="females")</a:t>
            </a:r>
          </a:p>
          <a:p>
            <a:r>
              <a:rPr lang="nl-NL" sz="1200" dirty="0" smtClean="0">
                <a:latin typeface="Tahoma" pitchFamily="34" charset="0"/>
                <a:ea typeface="Tahoma" pitchFamily="34" charset="0"/>
                <a:cs typeface="Tahoma" pitchFamily="34" charset="0"/>
              </a:rPr>
              <a:t>minus2ll &lt;- mxAlgebra( expression=males.objective + females.objective, name="m2LL" )</a:t>
            </a:r>
          </a:p>
          <a:p>
            <a:r>
              <a:rPr lang="nl-NL" sz="1200" dirty="0" smtClean="0">
                <a:latin typeface="Tahoma" pitchFamily="34" charset="0"/>
                <a:ea typeface="Tahoma" pitchFamily="34" charset="0"/>
                <a:cs typeface="Tahoma" pitchFamily="34" charset="0"/>
              </a:rPr>
              <a:t>obj      &lt;- mxAlgebraObjective( "m2LL" )</a:t>
            </a:r>
          </a:p>
          <a:p>
            <a:r>
              <a:rPr lang="nl-NL" sz="1200" dirty="0" smtClean="0">
                <a:latin typeface="Tahoma" pitchFamily="34" charset="0"/>
                <a:ea typeface="Tahoma" pitchFamily="34" charset="0"/>
                <a:cs typeface="Tahoma" pitchFamily="34" charset="0"/>
              </a:rPr>
              <a:t>SFImodel  &lt;- mxModel( "SFI", modelMales, modelFemales, minus2ll, obj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SFImodelFit    &lt;- mxRun(SFImodel)</a:t>
            </a:r>
          </a:p>
          <a:p>
            <a:r>
              <a:rPr lang="nl-NL" sz="1200" dirty="0" smtClean="0">
                <a:latin typeface="Tahoma" pitchFamily="34" charset="0"/>
                <a:ea typeface="Tahoma" pitchFamily="34" charset="0"/>
                <a:cs typeface="Tahoma" pitchFamily="34" charset="0"/>
              </a:rPr>
              <a:t>SFImodelSumm   &lt;- summary(SFImodelFit)</a:t>
            </a:r>
          </a:p>
          <a:p>
            <a:r>
              <a:rPr lang="nl-NL" sz="1200" dirty="0" smtClean="0">
                <a:latin typeface="Tahoma" pitchFamily="34" charset="0"/>
                <a:ea typeface="Tahoma" pitchFamily="34" charset="0"/>
                <a:cs typeface="Tahoma" pitchFamily="34" charset="0"/>
              </a:rPr>
              <a:t>SFImodelSumm</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5632311"/>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MODEL: STRICT FACTORIAL INVARIANCE - </a:t>
            </a:r>
            <a:r>
              <a:rPr lang="nl-NL" sz="1200" dirty="0" smtClean="0">
                <a:solidFill>
                  <a:srgbClr val="800080"/>
                </a:solidFill>
                <a:latin typeface="Tahoma" pitchFamily="34" charset="0"/>
                <a:ea typeface="Tahoma" pitchFamily="34" charset="0"/>
                <a:cs typeface="Tahoma" pitchFamily="34" charset="0"/>
              </a:rPr>
              <a:t>YOUR TASK     </a:t>
            </a:r>
            <a:r>
              <a:rPr lang="nl-NL" sz="1200" dirty="0" smtClean="0">
                <a:latin typeface="Tahoma" pitchFamily="34" charset="0"/>
                <a:ea typeface="Tahoma" pitchFamily="34" charset="0"/>
                <a:cs typeface="Tahoma" pitchFamily="34" charset="0"/>
              </a:rPr>
              <a:t>		                         #</a:t>
            </a:r>
          </a:p>
          <a:p>
            <a:r>
              <a:rPr lang="nl-NL" sz="1200" dirty="0" smtClean="0">
                <a:latin typeface="Tahoma" pitchFamily="34" charset="0"/>
                <a:ea typeface="Tahoma" pitchFamily="34" charset="0"/>
                <a:cs typeface="Tahoma" pitchFamily="34" charset="0"/>
              </a:rPr>
              <a:t>#              - equal configuration of factor loadings over the groups 				      #</a:t>
            </a:r>
          </a:p>
          <a:p>
            <a:r>
              <a:rPr lang="nl-NL" sz="1200" dirty="0" smtClean="0">
                <a:latin typeface="Tahoma" pitchFamily="34" charset="0"/>
                <a:ea typeface="Tahoma" pitchFamily="34" charset="0"/>
                <a:cs typeface="Tahoma" pitchFamily="34" charset="0"/>
              </a:rPr>
              <a:t>#              - equal factor loadings over the groups					      #</a:t>
            </a:r>
          </a:p>
          <a:p>
            <a:r>
              <a:rPr lang="nl-NL" sz="1200" dirty="0" smtClean="0">
                <a:latin typeface="Tahoma" pitchFamily="34" charset="0"/>
                <a:ea typeface="Tahoma" pitchFamily="34" charset="0"/>
                <a:cs typeface="Tahoma" pitchFamily="34" charset="0"/>
              </a:rPr>
              <a:t>#              - equal intercepts over the groups				                         #</a:t>
            </a:r>
          </a:p>
          <a:p>
            <a:r>
              <a:rPr lang="nl-NL" sz="1200" dirty="0" smtClean="0">
                <a:latin typeface="Tahoma" pitchFamily="34" charset="0"/>
                <a:ea typeface="Tahoma" pitchFamily="34" charset="0"/>
                <a:cs typeface="Tahoma" pitchFamily="34" charset="0"/>
              </a:rPr>
              <a:t>#              - equal residuals over the groups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r>
              <a:rPr lang="nl-NL" sz="1200" dirty="0" smtClean="0">
                <a:solidFill>
                  <a:srgbClr val="800080"/>
                </a:solidFill>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a:t>
            </a:r>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a:t>
            </a:r>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r>
              <a:rPr lang="nl-NL" sz="1200" dirty="0" smtClean="0">
                <a:solidFill>
                  <a:srgbClr val="800080"/>
                </a:solidFill>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solidFill>
                  <a:srgbClr val="800080"/>
                </a:solidFill>
                <a:latin typeface="Tahoma" pitchFamily="34" charset="0"/>
                <a:ea typeface="Tahoma" pitchFamily="34" charset="0"/>
                <a:cs typeface="Tahoma" pitchFamily="34" charset="0"/>
              </a:rPr>
              <a:t>STFImodelFit    &lt;- mxRun(STFImodel)</a:t>
            </a:r>
          </a:p>
          <a:p>
            <a:r>
              <a:rPr lang="nl-NL" sz="1200" dirty="0" smtClean="0">
                <a:solidFill>
                  <a:srgbClr val="800080"/>
                </a:solidFill>
                <a:latin typeface="Tahoma" pitchFamily="34" charset="0"/>
                <a:ea typeface="Tahoma" pitchFamily="34" charset="0"/>
                <a:cs typeface="Tahoma" pitchFamily="34" charset="0"/>
              </a:rPr>
              <a:t>STFImodelSumm   &lt;- summary(STFImodelFit)</a:t>
            </a:r>
          </a:p>
          <a:p>
            <a:r>
              <a:rPr lang="nl-NL" sz="1200" dirty="0" smtClean="0">
                <a:solidFill>
                  <a:srgbClr val="800080"/>
                </a:solidFill>
                <a:latin typeface="Tahoma" pitchFamily="34" charset="0"/>
                <a:ea typeface="Tahoma" pitchFamily="34" charset="0"/>
                <a:cs typeface="Tahoma" pitchFamily="34" charset="0"/>
              </a:rPr>
              <a:t>STFImodelSumm</a:t>
            </a:r>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6370975"/>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MODEL: STRICT FACTORIAL INVARIANCE - </a:t>
            </a:r>
            <a:r>
              <a:rPr lang="nl-NL" sz="1200" dirty="0" smtClean="0">
                <a:solidFill>
                  <a:srgbClr val="800080"/>
                </a:solidFill>
                <a:latin typeface="Tahoma" pitchFamily="34" charset="0"/>
                <a:ea typeface="Tahoma" pitchFamily="34" charset="0"/>
                <a:cs typeface="Tahoma" pitchFamily="34" charset="0"/>
              </a:rPr>
              <a:t>YOUR TASK     </a:t>
            </a:r>
            <a:r>
              <a:rPr lang="nl-NL" sz="1200" dirty="0" smtClean="0">
                <a:latin typeface="Tahoma" pitchFamily="34" charset="0"/>
                <a:ea typeface="Tahoma" pitchFamily="34" charset="0"/>
                <a:cs typeface="Tahoma" pitchFamily="34" charset="0"/>
              </a:rPr>
              <a:t>		                         #</a:t>
            </a:r>
          </a:p>
          <a:p>
            <a:r>
              <a:rPr lang="nl-NL" sz="1200" dirty="0" smtClean="0">
                <a:latin typeface="Tahoma" pitchFamily="34" charset="0"/>
                <a:ea typeface="Tahoma" pitchFamily="34" charset="0"/>
                <a:cs typeface="Tahoma" pitchFamily="34" charset="0"/>
              </a:rPr>
              <a:t>#              - equal configuration of factor loadings over the groups 				      #</a:t>
            </a:r>
          </a:p>
          <a:p>
            <a:r>
              <a:rPr lang="nl-NL" sz="1200" dirty="0" smtClean="0">
                <a:latin typeface="Tahoma" pitchFamily="34" charset="0"/>
                <a:ea typeface="Tahoma" pitchFamily="34" charset="0"/>
                <a:cs typeface="Tahoma" pitchFamily="34" charset="0"/>
              </a:rPr>
              <a:t>#              - equal factor loadings over the groups					      #</a:t>
            </a:r>
          </a:p>
          <a:p>
            <a:r>
              <a:rPr lang="nl-NL" sz="1200" dirty="0" smtClean="0">
                <a:latin typeface="Tahoma" pitchFamily="34" charset="0"/>
                <a:ea typeface="Tahoma" pitchFamily="34" charset="0"/>
                <a:cs typeface="Tahoma" pitchFamily="34" charset="0"/>
              </a:rPr>
              <a:t>#              - equal intercepts over the groups				                         #</a:t>
            </a:r>
          </a:p>
          <a:p>
            <a:r>
              <a:rPr lang="nl-NL" sz="1200" dirty="0" smtClean="0">
                <a:latin typeface="Tahoma" pitchFamily="34" charset="0"/>
                <a:ea typeface="Tahoma" pitchFamily="34" charset="0"/>
                <a:cs typeface="Tahoma" pitchFamily="34" charset="0"/>
              </a:rPr>
              <a:t>#              - equal residuals over the groups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solidFill>
                  <a:srgbClr val="800080"/>
                </a:solidFill>
                <a:latin typeface="Tahoma" pitchFamily="34" charset="0"/>
                <a:ea typeface="Tahoma" pitchFamily="34" charset="0"/>
                <a:cs typeface="Tahoma" pitchFamily="34" charset="0"/>
              </a:rPr>
              <a:t># Matrices to store the residual variances of the WAIS subscales</a:t>
            </a:r>
          </a:p>
          <a:p>
            <a:r>
              <a:rPr lang="nl-NL" sz="1200" dirty="0" smtClean="0">
                <a:solidFill>
                  <a:srgbClr val="800080"/>
                </a:solidFill>
                <a:latin typeface="Tahoma" pitchFamily="34" charset="0"/>
                <a:ea typeface="Tahoma" pitchFamily="34" charset="0"/>
                <a:cs typeface="Tahoma" pitchFamily="34" charset="0"/>
              </a:rPr>
              <a:t>residuals1 &lt;- mxMatrix( type="Diag", nrow=nv, free=T, values=2, </a:t>
            </a:r>
          </a:p>
          <a:p>
            <a:r>
              <a:rPr lang="nl-NL" sz="1200" dirty="0" smtClean="0">
                <a:solidFill>
                  <a:srgbClr val="800080"/>
                </a:solidFill>
                <a:latin typeface="Tahoma" pitchFamily="34" charset="0"/>
                <a:ea typeface="Tahoma" pitchFamily="34" charset="0"/>
                <a:cs typeface="Tahoma" pitchFamily="34" charset="0"/>
              </a:rPr>
              <a:t>label=paste("res_", 1:nv, sep=""), name="res1" )</a:t>
            </a:r>
          </a:p>
          <a:p>
            <a:r>
              <a:rPr lang="nl-NL" sz="1200" dirty="0" smtClean="0">
                <a:solidFill>
                  <a:srgbClr val="800080"/>
                </a:solidFill>
                <a:latin typeface="Tahoma" pitchFamily="34" charset="0"/>
                <a:ea typeface="Tahoma" pitchFamily="34" charset="0"/>
                <a:cs typeface="Tahoma" pitchFamily="34" charset="0"/>
              </a:rPr>
              <a:t>residuals2 &lt;- mxMatrix( type="Diag", nrow=nv, free=T, values=2, </a:t>
            </a:r>
          </a:p>
          <a:p>
            <a:r>
              <a:rPr lang="nl-NL" sz="1200" dirty="0" smtClean="0">
                <a:solidFill>
                  <a:srgbClr val="800080"/>
                </a:solidFill>
                <a:latin typeface="Tahoma" pitchFamily="34" charset="0"/>
                <a:ea typeface="Tahoma" pitchFamily="34" charset="0"/>
                <a:cs typeface="Tahoma" pitchFamily="34" charset="0"/>
              </a:rPr>
              <a:t>label=paste("res_", 1:nv, sep=""), name="res2" )</a:t>
            </a:r>
          </a:p>
          <a:p>
            <a:endParaRPr lang="nl-NL" sz="1200" dirty="0" smtClean="0">
              <a:solidFill>
                <a:srgbClr val="800080"/>
              </a:solidFill>
              <a:latin typeface="Tahoma" pitchFamily="34" charset="0"/>
              <a:ea typeface="Tahoma" pitchFamily="34" charset="0"/>
              <a:cs typeface="Tahoma" pitchFamily="34" charset="0"/>
            </a:endParaRPr>
          </a:p>
          <a:p>
            <a:r>
              <a:rPr lang="nl-NL" sz="1200" dirty="0" smtClean="0">
                <a:solidFill>
                  <a:srgbClr val="800080"/>
                </a:solidFill>
                <a:latin typeface="Tahoma" pitchFamily="34" charset="0"/>
                <a:ea typeface="Tahoma" pitchFamily="34" charset="0"/>
                <a:cs typeface="Tahoma" pitchFamily="34" charset="0"/>
              </a:rPr>
              <a:t># Combine Groups</a:t>
            </a:r>
          </a:p>
          <a:p>
            <a:r>
              <a:rPr lang="nl-NL" sz="1200" dirty="0" smtClean="0">
                <a:solidFill>
                  <a:srgbClr val="800080"/>
                </a:solidFill>
                <a:latin typeface="Tahoma" pitchFamily="34" charset="0"/>
                <a:ea typeface="Tahoma" pitchFamily="34" charset="0"/>
                <a:cs typeface="Tahoma" pitchFamily="34" charset="0"/>
              </a:rPr>
              <a:t>modelMales  &lt;- mxModel( loadings1, residuals1, latVariance1, latMean1, </a:t>
            </a:r>
          </a:p>
          <a:p>
            <a:r>
              <a:rPr lang="nl-NL" sz="1200" dirty="0" smtClean="0">
                <a:solidFill>
                  <a:srgbClr val="800080"/>
                </a:solidFill>
                <a:latin typeface="Tahoma" pitchFamily="34" charset="0"/>
                <a:ea typeface="Tahoma" pitchFamily="34" charset="0"/>
                <a:cs typeface="Tahoma" pitchFamily="34" charset="0"/>
              </a:rPr>
              <a:t>intercepts1, means1, variances1, data1, obj1, name="males")</a:t>
            </a:r>
          </a:p>
          <a:p>
            <a:r>
              <a:rPr lang="nl-NL" sz="1200" dirty="0" smtClean="0">
                <a:solidFill>
                  <a:srgbClr val="800080"/>
                </a:solidFill>
                <a:latin typeface="Tahoma" pitchFamily="34" charset="0"/>
                <a:ea typeface="Tahoma" pitchFamily="34" charset="0"/>
                <a:cs typeface="Tahoma" pitchFamily="34" charset="0"/>
              </a:rPr>
              <a:t>modelFemales  &lt;- mxModel( loadings2, residuals2, latVariance2, latMean2,</a:t>
            </a:r>
          </a:p>
          <a:p>
            <a:r>
              <a:rPr lang="nl-NL" sz="1200" dirty="0" smtClean="0">
                <a:solidFill>
                  <a:srgbClr val="800080"/>
                </a:solidFill>
                <a:latin typeface="Tahoma" pitchFamily="34" charset="0"/>
                <a:ea typeface="Tahoma" pitchFamily="34" charset="0"/>
                <a:cs typeface="Tahoma" pitchFamily="34" charset="0"/>
              </a:rPr>
              <a:t>intercepts2, means2, variances2, data2, obj2, name="females")</a:t>
            </a:r>
          </a:p>
          <a:p>
            <a:r>
              <a:rPr lang="nl-NL" sz="1200" dirty="0" smtClean="0">
                <a:solidFill>
                  <a:srgbClr val="800080"/>
                </a:solidFill>
                <a:latin typeface="Tahoma" pitchFamily="34" charset="0"/>
                <a:ea typeface="Tahoma" pitchFamily="34" charset="0"/>
                <a:cs typeface="Tahoma" pitchFamily="34" charset="0"/>
              </a:rPr>
              <a:t>minus2ll &lt;- mxAlgebra( expression=males.objective + females.objective, name="m2LL" )</a:t>
            </a:r>
          </a:p>
          <a:p>
            <a:r>
              <a:rPr lang="nl-NL" sz="1200" dirty="0" smtClean="0">
                <a:solidFill>
                  <a:srgbClr val="800080"/>
                </a:solidFill>
                <a:latin typeface="Tahoma" pitchFamily="34" charset="0"/>
                <a:ea typeface="Tahoma" pitchFamily="34" charset="0"/>
                <a:cs typeface="Tahoma" pitchFamily="34" charset="0"/>
              </a:rPr>
              <a:t>obj      &lt;- mxAlgebraObjective( "m2LL" )</a:t>
            </a:r>
          </a:p>
          <a:p>
            <a:r>
              <a:rPr lang="nl-NL" sz="1200" dirty="0" smtClean="0">
                <a:solidFill>
                  <a:srgbClr val="800080"/>
                </a:solidFill>
                <a:latin typeface="Tahoma" pitchFamily="34" charset="0"/>
                <a:ea typeface="Tahoma" pitchFamily="34" charset="0"/>
                <a:cs typeface="Tahoma" pitchFamily="34" charset="0"/>
              </a:rPr>
              <a:t>STFImodel  &lt;- mxModel( "STFI", modelMales, modelFemales, minus2ll, obj )</a:t>
            </a:r>
          </a:p>
          <a:p>
            <a:endParaRPr lang="nl-NL" sz="1200" dirty="0" smtClean="0">
              <a:solidFill>
                <a:srgbClr val="800080"/>
              </a:solidFill>
              <a:latin typeface="Tahoma" pitchFamily="34" charset="0"/>
              <a:ea typeface="Tahoma" pitchFamily="34" charset="0"/>
              <a:cs typeface="Tahoma" pitchFamily="34" charset="0"/>
            </a:endParaRPr>
          </a:p>
          <a:p>
            <a:r>
              <a:rPr lang="nl-NL" sz="1200" dirty="0" smtClean="0">
                <a:solidFill>
                  <a:srgbClr val="800080"/>
                </a:solidFill>
                <a:latin typeface="Tahoma" pitchFamily="34" charset="0"/>
                <a:ea typeface="Tahoma" pitchFamily="34" charset="0"/>
                <a:cs typeface="Tahoma" pitchFamily="34" charset="0"/>
              </a:rPr>
              <a:t>STFImodelFit    &lt;- mxRun(STFImodel)</a:t>
            </a:r>
          </a:p>
          <a:p>
            <a:r>
              <a:rPr lang="nl-NL" sz="1200" dirty="0" smtClean="0">
                <a:solidFill>
                  <a:srgbClr val="800080"/>
                </a:solidFill>
                <a:latin typeface="Tahoma" pitchFamily="34" charset="0"/>
                <a:ea typeface="Tahoma" pitchFamily="34" charset="0"/>
                <a:cs typeface="Tahoma" pitchFamily="34" charset="0"/>
              </a:rPr>
              <a:t>STFImodelSumm   &lt;- summary(STFImodelFit)</a:t>
            </a:r>
          </a:p>
          <a:p>
            <a:r>
              <a:rPr lang="nl-NL" sz="1200" dirty="0" smtClean="0">
                <a:solidFill>
                  <a:srgbClr val="800080"/>
                </a:solidFill>
                <a:latin typeface="Tahoma" pitchFamily="34" charset="0"/>
                <a:ea typeface="Tahoma" pitchFamily="34" charset="0"/>
                <a:cs typeface="Tahoma" pitchFamily="34" charset="0"/>
              </a:rPr>
              <a:t>STFImodelSumm</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6186309"/>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RUN BASELINE MODEL: 2-GROUP SATURATED MODEL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Matrix to store variances/covariances</a:t>
            </a:r>
          </a:p>
          <a:p>
            <a:r>
              <a:rPr lang="nl-NL" sz="1200" dirty="0" smtClean="0">
                <a:latin typeface="Tahoma" pitchFamily="34" charset="0"/>
                <a:ea typeface="Tahoma" pitchFamily="34" charset="0"/>
                <a:cs typeface="Tahoma" pitchFamily="34" charset="0"/>
              </a:rPr>
              <a:t>startCov=cov(data[,selVars])</a:t>
            </a:r>
          </a:p>
          <a:p>
            <a:r>
              <a:rPr lang="nl-NL" sz="1200" dirty="0" smtClean="0">
                <a:latin typeface="Tahoma" pitchFamily="34" charset="0"/>
                <a:ea typeface="Tahoma" pitchFamily="34" charset="0"/>
                <a:cs typeface="Tahoma" pitchFamily="34" charset="0"/>
              </a:rPr>
              <a:t>covariances1 &lt;- mxMatrix( type="Symm", nrow=nv, ncol=nv, free=T, </a:t>
            </a:r>
          </a:p>
          <a:p>
            <a:r>
              <a:rPr lang="nl-NL" sz="1200" dirty="0" smtClean="0">
                <a:latin typeface="Tahoma" pitchFamily="34" charset="0"/>
                <a:ea typeface="Tahoma" pitchFamily="34" charset="0"/>
                <a:cs typeface="Tahoma" pitchFamily="34" charset="0"/>
              </a:rPr>
              <a:t>values=startCov, name="covs1" )</a:t>
            </a:r>
          </a:p>
          <a:p>
            <a:r>
              <a:rPr lang="nl-NL" sz="1200" dirty="0" smtClean="0">
                <a:latin typeface="Tahoma" pitchFamily="34" charset="0"/>
                <a:ea typeface="Tahoma" pitchFamily="34" charset="0"/>
                <a:cs typeface="Tahoma" pitchFamily="34" charset="0"/>
              </a:rPr>
              <a:t>covariances2 &lt;- mxMatrix( type="Symm", nrow=nv, ncol=nv, free=T, </a:t>
            </a:r>
          </a:p>
          <a:p>
            <a:r>
              <a:rPr lang="nl-NL" sz="1200" dirty="0" smtClean="0">
                <a:latin typeface="Tahoma" pitchFamily="34" charset="0"/>
                <a:ea typeface="Tahoma" pitchFamily="34" charset="0"/>
                <a:cs typeface="Tahoma" pitchFamily="34" charset="0"/>
              </a:rPr>
              <a:t>values=startCov, name="covs2"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Vector to store the means</a:t>
            </a:r>
          </a:p>
          <a:p>
            <a:r>
              <a:rPr lang="nl-NL" sz="1200" dirty="0" smtClean="0">
                <a:latin typeface="Tahoma" pitchFamily="34" charset="0"/>
                <a:ea typeface="Tahoma" pitchFamily="34" charset="0"/>
                <a:cs typeface="Tahoma" pitchFamily="34" charset="0"/>
              </a:rPr>
              <a:t>means1 &lt;- mxMatrix( type="Full", nrow=1, ncol=4, free=T, values=8,</a:t>
            </a:r>
          </a:p>
          <a:p>
            <a:r>
              <a:rPr lang="nl-NL" sz="1200" dirty="0" smtClean="0">
                <a:latin typeface="Tahoma" pitchFamily="34" charset="0"/>
                <a:ea typeface="Tahoma" pitchFamily="34" charset="0"/>
                <a:cs typeface="Tahoma" pitchFamily="34" charset="0"/>
              </a:rPr>
              <a:t>labels=paste("mean_2",1:nv,sep=""), name="m1" )</a:t>
            </a:r>
          </a:p>
          <a:p>
            <a:r>
              <a:rPr lang="nl-NL" sz="1200" dirty="0" smtClean="0">
                <a:latin typeface="Tahoma" pitchFamily="34" charset="0"/>
                <a:ea typeface="Tahoma" pitchFamily="34" charset="0"/>
                <a:cs typeface="Tahoma" pitchFamily="34" charset="0"/>
              </a:rPr>
              <a:t>means2 &lt;- mxMatrix( type="Full", nrow=1, ncol=4, free=T, values=8,</a:t>
            </a:r>
          </a:p>
          <a:p>
            <a:r>
              <a:rPr lang="nl-NL" sz="1200" dirty="0" smtClean="0">
                <a:latin typeface="Tahoma" pitchFamily="34" charset="0"/>
                <a:ea typeface="Tahoma" pitchFamily="34" charset="0"/>
                <a:cs typeface="Tahoma" pitchFamily="34" charset="0"/>
              </a:rPr>
              <a:t>labels=paste("mean_1",1:nv,sep=""), name="m2"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Data object</a:t>
            </a:r>
          </a:p>
          <a:p>
            <a:r>
              <a:rPr lang="nl-NL" sz="1200" dirty="0" smtClean="0">
                <a:latin typeface="Tahoma" pitchFamily="34" charset="0"/>
                <a:ea typeface="Tahoma" pitchFamily="34" charset="0"/>
                <a:cs typeface="Tahoma" pitchFamily="34" charset="0"/>
              </a:rPr>
              <a:t>Data1 &lt;- mxData( observed=mData[,selVars], type="raw" )</a:t>
            </a:r>
          </a:p>
          <a:p>
            <a:r>
              <a:rPr lang="nl-NL" sz="1200" dirty="0" smtClean="0">
                <a:latin typeface="Tahoma" pitchFamily="34" charset="0"/>
                <a:ea typeface="Tahoma" pitchFamily="34" charset="0"/>
                <a:cs typeface="Tahoma" pitchFamily="34" charset="0"/>
              </a:rPr>
              <a:t>Data2 &lt;- mxData( observed=fData[,selVars], type="raw"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Objective object</a:t>
            </a:r>
          </a:p>
          <a:p>
            <a:r>
              <a:rPr lang="nl-NL" sz="1200" dirty="0" smtClean="0">
                <a:latin typeface="Tahoma" pitchFamily="34" charset="0"/>
                <a:ea typeface="Tahoma" pitchFamily="34" charset="0"/>
                <a:cs typeface="Tahoma" pitchFamily="34" charset="0"/>
              </a:rPr>
              <a:t>obj1 &lt;- mxFIMLObjective( covariance="covs1", means="m1", dimnames=selVars )</a:t>
            </a:r>
          </a:p>
          <a:p>
            <a:r>
              <a:rPr lang="nl-NL" sz="1200" dirty="0" smtClean="0">
                <a:latin typeface="Tahoma" pitchFamily="34" charset="0"/>
                <a:ea typeface="Tahoma" pitchFamily="34" charset="0"/>
                <a:cs typeface="Tahoma" pitchFamily="34" charset="0"/>
              </a:rPr>
              <a:t>obj2 &lt;- mxFIMLObjective( covariance="covs2", means="m2", dimnames=selVars )</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3416320"/>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Combine the groups</a:t>
            </a:r>
          </a:p>
          <a:p>
            <a:r>
              <a:rPr lang="nl-NL" sz="1200" dirty="0" smtClean="0">
                <a:latin typeface="Tahoma" pitchFamily="34" charset="0"/>
                <a:ea typeface="Tahoma" pitchFamily="34" charset="0"/>
                <a:cs typeface="Tahoma" pitchFamily="34" charset="0"/>
              </a:rPr>
              <a:t>satModelMales  &lt;- mxModel( covariances1, means1, Data1, obj1, name="satMales")</a:t>
            </a:r>
          </a:p>
          <a:p>
            <a:r>
              <a:rPr lang="nl-NL" sz="1200" dirty="0" smtClean="0">
                <a:latin typeface="Tahoma" pitchFamily="34" charset="0"/>
                <a:ea typeface="Tahoma" pitchFamily="34" charset="0"/>
                <a:cs typeface="Tahoma" pitchFamily="34" charset="0"/>
              </a:rPr>
              <a:t>satModelFemales  &lt;- mxModel( covariances2, means2, Data2, obj2, name="satFemales")</a:t>
            </a:r>
          </a:p>
          <a:p>
            <a:r>
              <a:rPr lang="nl-NL" sz="1200" dirty="0" smtClean="0">
                <a:latin typeface="Tahoma" pitchFamily="34" charset="0"/>
                <a:ea typeface="Tahoma" pitchFamily="34" charset="0"/>
                <a:cs typeface="Tahoma" pitchFamily="34" charset="0"/>
              </a:rPr>
              <a:t>minus2ll &lt;- mxAlgebra( expression=satMales.objective + satFemales.objective, name="m2LL" )</a:t>
            </a:r>
          </a:p>
          <a:p>
            <a:r>
              <a:rPr lang="nl-NL" sz="1200" dirty="0" smtClean="0">
                <a:latin typeface="Tahoma" pitchFamily="34" charset="0"/>
                <a:ea typeface="Tahoma" pitchFamily="34" charset="0"/>
                <a:cs typeface="Tahoma" pitchFamily="34" charset="0"/>
              </a:rPr>
              <a:t>obj      &lt;- mxAlgebraObjective( "m2LL" )</a:t>
            </a:r>
          </a:p>
          <a:p>
            <a:r>
              <a:rPr lang="nl-NL" sz="1200" dirty="0" smtClean="0">
                <a:latin typeface="Tahoma" pitchFamily="34" charset="0"/>
                <a:ea typeface="Tahoma" pitchFamily="34" charset="0"/>
                <a:cs typeface="Tahoma" pitchFamily="34" charset="0"/>
              </a:rPr>
              <a:t>satModel  &lt;- mxModel( "CI", satModelMales, satModelFemales, minus2ll, obj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 Run the model</a:t>
            </a:r>
          </a:p>
          <a:p>
            <a:r>
              <a:rPr lang="nl-NL" sz="1200" dirty="0" smtClean="0">
                <a:latin typeface="Tahoma" pitchFamily="34" charset="0"/>
                <a:ea typeface="Tahoma" pitchFamily="34" charset="0"/>
                <a:cs typeface="Tahoma" pitchFamily="34" charset="0"/>
              </a:rPr>
              <a:t>satFit &lt;- mxRun(satModel)</a:t>
            </a:r>
          </a:p>
          <a:p>
            <a:r>
              <a:rPr lang="nl-NL" sz="1200" dirty="0" smtClean="0">
                <a:latin typeface="Tahoma" pitchFamily="34" charset="0"/>
                <a:ea typeface="Tahoma" pitchFamily="34" charset="0"/>
                <a:cs typeface="Tahoma" pitchFamily="34" charset="0"/>
              </a:rPr>
              <a:t>satSumm &lt;- summary(satFit)</a:t>
            </a:r>
          </a:p>
          <a:p>
            <a:r>
              <a:rPr lang="nl-NL" sz="1200" dirty="0" smtClean="0">
                <a:latin typeface="Tahoma" pitchFamily="34" charset="0"/>
                <a:ea typeface="Tahoma" pitchFamily="34" charset="0"/>
                <a:cs typeface="Tahoma" pitchFamily="34" charset="0"/>
              </a:rPr>
              <a:t>satSumm</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2677656"/>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COMPARE MODEL FIT             				                   	                         # #===================================================================#</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tableFitStatistics(satFit,CImodelFit) # test of configural invariance</a:t>
            </a:r>
          </a:p>
          <a:p>
            <a:r>
              <a:rPr lang="nl-NL" sz="1200" dirty="0" smtClean="0">
                <a:latin typeface="Tahoma" pitchFamily="34" charset="0"/>
                <a:ea typeface="Tahoma" pitchFamily="34" charset="0"/>
                <a:cs typeface="Tahoma" pitchFamily="34" charset="0"/>
              </a:rPr>
              <a:t>tableFitStatistics(CImodelFit,MImodelFit) # test of metric invariance</a:t>
            </a:r>
          </a:p>
          <a:p>
            <a:r>
              <a:rPr lang="nl-NL" sz="1200" dirty="0" smtClean="0">
                <a:latin typeface="Tahoma" pitchFamily="34" charset="0"/>
                <a:ea typeface="Tahoma" pitchFamily="34" charset="0"/>
                <a:cs typeface="Tahoma" pitchFamily="34" charset="0"/>
              </a:rPr>
              <a:t>tableFitStatistics(MImodelFit,SFImodelFit) # test of strong f. invariance</a:t>
            </a:r>
          </a:p>
          <a:p>
            <a:r>
              <a:rPr lang="nl-NL" sz="1200" dirty="0" smtClean="0">
                <a:latin typeface="Tahoma" pitchFamily="34" charset="0"/>
                <a:ea typeface="Tahoma" pitchFamily="34" charset="0"/>
                <a:cs typeface="Tahoma" pitchFamily="34" charset="0"/>
              </a:rPr>
              <a:t>tableFitStatistics(SFImodelFit,STFImodelFit) # test of strict f. invariance</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5" name="Rectangle 24"/>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rgbClr val="FF0000"/>
                </a:solidFill>
                <a:latin typeface="Tahoma" pitchFamily="34" charset="0"/>
                <a:ea typeface="Tahoma" pitchFamily="34" charset="0"/>
                <a:cs typeface="Tahoma" pitchFamily="34" charset="0"/>
              </a:rPr>
              <a:t>pci</a:t>
            </a:r>
            <a:endParaRPr lang="nl-NL" sz="1200" baseline="-25000" dirty="0">
              <a:solidFill>
                <a:srgbClr val="FF0000"/>
              </a:solidFill>
              <a:latin typeface="Tahoma" pitchFamily="34" charset="0"/>
              <a:ea typeface="Tahoma" pitchFamily="34" charset="0"/>
              <a:cs typeface="Tahoma" pitchFamily="34" charset="0"/>
            </a:endParaRPr>
          </a:p>
        </p:txBody>
      </p:sp>
      <p:sp>
        <p:nvSpPr>
          <p:cNvPr id="28" name="Oval 27"/>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rgbClr val="FF0000"/>
                </a:solidFill>
                <a:latin typeface="Tahoma" pitchFamily="34" charset="0"/>
                <a:ea typeface="Tahoma" pitchFamily="34" charset="0"/>
                <a:cs typeface="Tahoma" pitchFamily="34" charset="0"/>
              </a:rPr>
              <a:t>g</a:t>
            </a:r>
            <a:endParaRPr lang="nl-NL" sz="1200" baseline="-25000" dirty="0">
              <a:solidFill>
                <a:srgbClr val="FF0000"/>
              </a:solidFill>
              <a:latin typeface="Tahoma" pitchFamily="34" charset="0"/>
              <a:ea typeface="Tahoma" pitchFamily="34" charset="0"/>
              <a:cs typeface="Tahoma" pitchFamily="34" charset="0"/>
            </a:endParaRPr>
          </a:p>
        </p:txBody>
      </p:sp>
      <p:cxnSp>
        <p:nvCxnSpPr>
          <p:cNvPr id="29" name="Straight Arrow Connector 28"/>
          <p:cNvCxnSpPr>
            <a:stCxn id="28" idx="4"/>
            <a:endCxn id="25"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rgbClr val="FF0000"/>
                </a:solidFill>
                <a:latin typeface="Tahoma" pitchFamily="34" charset="0"/>
                <a:ea typeface="Tahoma" pitchFamily="34" charset="0"/>
                <a:cs typeface="Tahoma" pitchFamily="34" charset="0"/>
              </a:rPr>
              <a:t>wmi</a:t>
            </a:r>
            <a:endParaRPr lang="nl-NL" sz="1200" baseline="-25000" dirty="0">
              <a:solidFill>
                <a:srgbClr val="FF0000"/>
              </a:solidFill>
              <a:latin typeface="Tahoma" pitchFamily="34" charset="0"/>
              <a:ea typeface="Tahoma" pitchFamily="34" charset="0"/>
              <a:cs typeface="Tahoma" pitchFamily="34" charset="0"/>
            </a:endParaRPr>
          </a:p>
        </p:txBody>
      </p:sp>
      <p:cxnSp>
        <p:nvCxnSpPr>
          <p:cNvPr id="32" name="Straight Arrow Connector 31"/>
          <p:cNvCxnSpPr>
            <a:stCxn id="28" idx="4"/>
            <a:endCxn id="30"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rgbClr val="FF0000"/>
                </a:solidFill>
                <a:latin typeface="Tahoma" pitchFamily="34" charset="0"/>
                <a:ea typeface="Tahoma" pitchFamily="34" charset="0"/>
                <a:cs typeface="Tahoma" pitchFamily="34" charset="0"/>
              </a:rPr>
              <a:t>psi</a:t>
            </a:r>
            <a:endParaRPr lang="nl-NL" sz="1200" baseline="-25000" dirty="0">
              <a:solidFill>
                <a:srgbClr val="FF0000"/>
              </a:solidFill>
              <a:latin typeface="Tahoma" pitchFamily="34" charset="0"/>
              <a:ea typeface="Tahoma" pitchFamily="34" charset="0"/>
              <a:cs typeface="Tahoma" pitchFamily="34" charset="0"/>
            </a:endParaRPr>
          </a:p>
        </p:txBody>
      </p:sp>
      <p:cxnSp>
        <p:nvCxnSpPr>
          <p:cNvPr id="34" name="Straight Arrow Connector 33"/>
          <p:cNvCxnSpPr>
            <a:stCxn id="28" idx="4"/>
            <a:endCxn id="33"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rgbClr val="FF0000"/>
                </a:solidFill>
                <a:latin typeface="Tahoma" pitchFamily="34" charset="0"/>
                <a:ea typeface="Tahoma" pitchFamily="34" charset="0"/>
                <a:cs typeface="Tahoma" pitchFamily="34" charset="0"/>
              </a:rPr>
              <a:t>vci</a:t>
            </a:r>
            <a:endParaRPr lang="nl-NL" sz="1200" baseline="-25000" dirty="0">
              <a:solidFill>
                <a:srgbClr val="FF0000"/>
              </a:solidFill>
              <a:latin typeface="Tahoma" pitchFamily="34" charset="0"/>
              <a:ea typeface="Tahoma" pitchFamily="34" charset="0"/>
              <a:cs typeface="Tahoma" pitchFamily="34" charset="0"/>
            </a:endParaRPr>
          </a:p>
        </p:txBody>
      </p:sp>
      <p:cxnSp>
        <p:nvCxnSpPr>
          <p:cNvPr id="36" name="Straight Arrow Connector 35"/>
          <p:cNvCxnSpPr>
            <a:stCxn id="28" idx="4"/>
            <a:endCxn id="35"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40" name="TextBox 39"/>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43" name="TextBox 4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47" name="TextBox 46"/>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cxnSp>
        <p:nvCxnSpPr>
          <p:cNvPr id="48" name="Straight Arrow Connector 47"/>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57" name="TextBox 5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58" name="TextBox 57"/>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59" name="TextBox 58"/>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24" name="Rectangle 23"/>
          <p:cNvSpPr/>
          <p:nvPr/>
        </p:nvSpPr>
        <p:spPr>
          <a:xfrm>
            <a:off x="4953000" y="2209800"/>
            <a:ext cx="3276600" cy="1569660"/>
          </a:xfrm>
          <a:prstGeom prst="rect">
            <a:avLst/>
          </a:prstGeom>
        </p:spPr>
        <p:txBody>
          <a:bodyPr wrap="square">
            <a:spAutoFit/>
          </a:bodyPr>
          <a:lstStyle/>
          <a:p>
            <a:r>
              <a:rPr lang="nl-NL" sz="1200" dirty="0" smtClean="0">
                <a:latin typeface="Tahoma" pitchFamily="34" charset="0"/>
                <a:ea typeface="Tahoma" pitchFamily="34" charset="0"/>
                <a:cs typeface="Tahoma" pitchFamily="34" charset="0"/>
              </a:rPr>
              <a:t>IQ test (e.g. WAIS):</a:t>
            </a:r>
            <a:br>
              <a:rPr lang="nl-NL" sz="1200" dirty="0" smtClean="0">
                <a:latin typeface="Tahoma" pitchFamily="34" charset="0"/>
                <a:ea typeface="Tahoma" pitchFamily="34" charset="0"/>
                <a:cs typeface="Tahoma" pitchFamily="34" charset="0"/>
              </a:rPr>
            </a:br>
            <a:r>
              <a:rPr lang="nl-NL" sz="1200" dirty="0" smtClean="0">
                <a:latin typeface="Tahoma" pitchFamily="34" charset="0"/>
                <a:ea typeface="Tahoma" pitchFamily="34" charset="0"/>
                <a:cs typeface="Tahoma" pitchFamily="34" charset="0"/>
              </a:rPr>
              <a:t/>
            </a:r>
            <a:br>
              <a:rPr lang="nl-NL" sz="1200" dirty="0" smtClean="0">
                <a:latin typeface="Tahoma" pitchFamily="34" charset="0"/>
                <a:ea typeface="Tahoma" pitchFamily="34" charset="0"/>
                <a:cs typeface="Tahoma" pitchFamily="34" charset="0"/>
              </a:rPr>
            </a:br>
            <a:r>
              <a:rPr lang="nl-NL" sz="1200" dirty="0" smtClean="0">
                <a:latin typeface="Tahoma" pitchFamily="34" charset="0"/>
                <a:ea typeface="Tahoma" pitchFamily="34" charset="0"/>
                <a:cs typeface="Tahoma" pitchFamily="34" charset="0"/>
              </a:rPr>
              <a:t>vci -- Verbal Comprehension Index </a:t>
            </a:r>
          </a:p>
          <a:p>
            <a:r>
              <a:rPr lang="nl-NL" sz="1200" dirty="0" smtClean="0">
                <a:latin typeface="Tahoma" pitchFamily="34" charset="0"/>
                <a:ea typeface="Tahoma" pitchFamily="34" charset="0"/>
                <a:cs typeface="Tahoma" pitchFamily="34" charset="0"/>
              </a:rPr>
              <a:t>poi -- Perceptual Organization Index</a:t>
            </a:r>
          </a:p>
          <a:p>
            <a:r>
              <a:rPr lang="nl-NL" sz="1200" dirty="0" smtClean="0">
                <a:latin typeface="Tahoma" pitchFamily="34" charset="0"/>
                <a:ea typeface="Tahoma" pitchFamily="34" charset="0"/>
                <a:cs typeface="Tahoma" pitchFamily="34" charset="0"/>
              </a:rPr>
              <a:t>wmi -- Working Memory Index </a:t>
            </a:r>
          </a:p>
          <a:p>
            <a:r>
              <a:rPr lang="nl-NL" sz="1200" dirty="0" smtClean="0">
                <a:latin typeface="Tahoma" pitchFamily="34" charset="0"/>
                <a:ea typeface="Tahoma" pitchFamily="34" charset="0"/>
                <a:cs typeface="Tahoma" pitchFamily="34" charset="0"/>
              </a:rPr>
              <a:t>psi -- Processing Speed Index </a:t>
            </a:r>
          </a:p>
          <a:p>
            <a:endParaRPr lang="nl-NL" sz="1200" dirty="0" smtClean="0">
              <a:latin typeface="Tahoma" pitchFamily="34" charset="0"/>
              <a:ea typeface="Tahoma" pitchFamily="34" charset="0"/>
              <a:cs typeface="Tahoma" pitchFamily="34" charset="0"/>
            </a:endParaRPr>
          </a:p>
          <a:p>
            <a:endParaRPr lang="nl-NL" sz="1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513814"/>
            <a:ext cx="7924800" cy="5170646"/>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Current practical: Are the 4 subscales of the WAIS-III measurement invariant with respect to gender?</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OpenMx code:</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a:t>
            </a:r>
          </a:p>
          <a:p>
            <a:r>
              <a:rPr lang="nl-NL" sz="1200" dirty="0" smtClean="0">
                <a:latin typeface="Tahoma" pitchFamily="34" charset="0"/>
                <a:ea typeface="Tahoma" pitchFamily="34" charset="0"/>
                <a:cs typeface="Tahoma" pitchFamily="34" charset="0"/>
              </a:rPr>
              <a:t>#   COMPARE MODEL FIT                             				                         #</a:t>
            </a:r>
          </a:p>
          <a:p>
            <a:r>
              <a:rPr lang="nl-NL" sz="1200" dirty="0" smtClean="0">
                <a:latin typeface="Tahoma" pitchFamily="34" charset="0"/>
                <a:ea typeface="Tahoma" pitchFamily="34" charset="0"/>
                <a:cs typeface="Tahoma" pitchFamily="34" charset="0"/>
              </a:rPr>
              <a:t>#===================================================================#</a:t>
            </a: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tableFitStatistics(satFit,CImodelFit) # test of configural invariance</a:t>
            </a:r>
          </a:p>
          <a:p>
            <a:r>
              <a:rPr lang="nl-NL" sz="1200" dirty="0" smtClean="0">
                <a:latin typeface="Tahoma" pitchFamily="34" charset="0"/>
                <a:ea typeface="Tahoma" pitchFamily="34" charset="0"/>
                <a:cs typeface="Tahoma" pitchFamily="34" charset="0"/>
              </a:rPr>
              <a:t>tableFitStatistics(CImodelFit,MImodelFit) # test of metric invariance</a:t>
            </a:r>
          </a:p>
          <a:p>
            <a:r>
              <a:rPr lang="nl-NL" sz="1200" dirty="0" smtClean="0">
                <a:latin typeface="Tahoma" pitchFamily="34" charset="0"/>
                <a:ea typeface="Tahoma" pitchFamily="34" charset="0"/>
                <a:cs typeface="Tahoma" pitchFamily="34" charset="0"/>
              </a:rPr>
              <a:t>tableFitStatistics(MImodelFit,SFImodelFit) # test of strong f. invariance</a:t>
            </a:r>
          </a:p>
          <a:p>
            <a:r>
              <a:rPr lang="nl-NL" sz="1200" dirty="0" smtClean="0">
                <a:latin typeface="Tahoma" pitchFamily="34" charset="0"/>
                <a:ea typeface="Tahoma" pitchFamily="34" charset="0"/>
                <a:cs typeface="Tahoma" pitchFamily="34" charset="0"/>
              </a:rPr>
              <a:t>tableFitStatistics(SFImodelFit,STFImodelFit) # test of strict f. invariance</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800" dirty="0" smtClean="0">
                <a:latin typeface="Tahoma" pitchFamily="34" charset="0"/>
                <a:ea typeface="Tahoma" pitchFamily="34" charset="0"/>
                <a:cs typeface="Tahoma" pitchFamily="34" charset="0"/>
              </a:rPr>
              <a:t>					Conclusion...?</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5" name="TextBox 24"/>
          <p:cNvSpPr txBox="1"/>
          <p:nvPr/>
        </p:nvSpPr>
        <p:spPr>
          <a:xfrm>
            <a:off x="4648200" y="1952685"/>
            <a:ext cx="4191000" cy="1754326"/>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Do males, on average ,score differently than the females?</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Men score significantly higher: MANOVA  -&gt; p&lt;.01</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Does this imply that women have a lower level of g?</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cxnSp>
        <p:nvCxnSpPr>
          <p:cNvPr id="55" name="Straight Arrow Connector 54"/>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65" name="TextBox 6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66" name="TextBox 6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67" name="TextBox 6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5" name="TextBox 24"/>
          <p:cNvSpPr txBox="1"/>
          <p:nvPr/>
        </p:nvSpPr>
        <p:spPr>
          <a:xfrm>
            <a:off x="4648200" y="1952685"/>
            <a:ext cx="4191000" cy="2677656"/>
          </a:xfrm>
          <a:prstGeom prst="rect">
            <a:avLst/>
          </a:prstGeom>
          <a:noFill/>
        </p:spPr>
        <p:txBody>
          <a:bodyPr wrap="square" rtlCol="0">
            <a:spAutoFit/>
          </a:bodyPr>
          <a:lstStyle/>
          <a:p>
            <a:r>
              <a:rPr lang="nl-NL" sz="1200" dirty="0" smtClean="0">
                <a:latin typeface="Tahoma" pitchFamily="34" charset="0"/>
                <a:ea typeface="Tahoma" pitchFamily="34" charset="0"/>
                <a:cs typeface="Tahoma" pitchFamily="34" charset="0"/>
              </a:rPr>
              <a:t>Do males, on average ,score differently than the females?</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Men score significantly higher: MANOVA  -&gt; p&lt;.01</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Does this imply that women have a lower level of g?</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Not necessarily.</a:t>
            </a:r>
          </a:p>
          <a:p>
            <a:endParaRPr lang="nl-NL" sz="1200" dirty="0" smtClean="0">
              <a:latin typeface="Tahoma" pitchFamily="34" charset="0"/>
              <a:ea typeface="Tahoma" pitchFamily="34" charset="0"/>
              <a:cs typeface="Tahoma" pitchFamily="34" charset="0"/>
            </a:endParaRPr>
          </a:p>
          <a:p>
            <a:endParaRPr lang="nl-NL" sz="1200" dirty="0" smtClean="0">
              <a:latin typeface="Tahoma" pitchFamily="34" charset="0"/>
              <a:ea typeface="Tahoma" pitchFamily="34" charset="0"/>
              <a:cs typeface="Tahoma" pitchFamily="34" charset="0"/>
            </a:endParaRPr>
          </a:p>
          <a:p>
            <a:r>
              <a:rPr lang="nl-NL" sz="1200" dirty="0" smtClean="0">
                <a:latin typeface="Tahoma" pitchFamily="34" charset="0"/>
                <a:ea typeface="Tahoma" pitchFamily="34" charset="0"/>
                <a:cs typeface="Tahoma" pitchFamily="34" charset="0"/>
              </a:rPr>
              <a:t>It depends on whether the test measures the same construct in males as it does in females.</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cxnSp>
        <p:nvCxnSpPr>
          <p:cNvPr id="55" name="Straight Arrow Connector 54"/>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65" name="TextBox 64"/>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66" name="TextBox 65"/>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67" name="TextBox 66"/>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1i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1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1i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1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29" name="TextBox 28"/>
          <p:cNvSpPr txBox="1"/>
          <p:nvPr/>
        </p:nvSpPr>
        <p:spPr>
          <a:xfrm>
            <a:off x="762000" y="1399401"/>
            <a:ext cx="1524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el-GR" sz="1200" b="1" dirty="0" smtClean="0">
                <a:solidFill>
                  <a:srgbClr val="800080"/>
                </a:solidFill>
                <a:latin typeface="Tahoma" pitchFamily="34" charset="0"/>
                <a:cs typeface="Tahoma" pitchFamily="34" charset="0"/>
              </a:rPr>
              <a:t>Ψ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276999"/>
          </a:xfrm>
          <a:prstGeom prst="rect">
            <a:avLst/>
          </a:prstGeom>
          <a:noFill/>
        </p:spPr>
        <p:txBody>
          <a:bodyPr wrap="square" rtlCol="0">
            <a:spAutoFit/>
          </a:bodyPr>
          <a:lstStyle/>
          <a:p>
            <a:r>
              <a:rPr lang="en-US" sz="1200" dirty="0" smtClean="0">
                <a:latin typeface="Tahoma" pitchFamily="34" charset="0"/>
                <a:ea typeface="Tahoma" pitchFamily="34" charset="0"/>
                <a:cs typeface="Tahoma" pitchFamily="34" charset="0"/>
              </a:rPr>
              <a:t>Linear factor model</a:t>
            </a:r>
          </a:p>
        </p:txBody>
      </p:sp>
      <p:sp>
        <p:nvSpPr>
          <p:cNvPr id="26" name="Rectangle 25"/>
          <p:cNvSpPr/>
          <p:nvPr/>
        </p:nvSpPr>
        <p:spPr>
          <a:xfrm>
            <a:off x="21852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pci</a:t>
            </a:r>
            <a:endParaRPr lang="nl-NL" sz="1200" baseline="-25000" dirty="0">
              <a:solidFill>
                <a:schemeClr val="tx1"/>
              </a:solidFill>
              <a:latin typeface="Tahoma" pitchFamily="34" charset="0"/>
              <a:ea typeface="Tahoma" pitchFamily="34" charset="0"/>
              <a:cs typeface="Tahoma" pitchFamily="34" charset="0"/>
            </a:endParaRPr>
          </a:p>
        </p:txBody>
      </p:sp>
      <p:sp>
        <p:nvSpPr>
          <p:cNvPr id="27" name="Oval 26"/>
          <p:cNvSpPr/>
          <p:nvPr/>
        </p:nvSpPr>
        <p:spPr>
          <a:xfrm>
            <a:off x="2514600" y="2667000"/>
            <a:ext cx="457200" cy="4572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NL" sz="1200" dirty="0" smtClean="0">
                <a:solidFill>
                  <a:schemeClr val="tx1"/>
                </a:solidFill>
                <a:latin typeface="Tahoma" pitchFamily="34" charset="0"/>
                <a:ea typeface="Tahoma" pitchFamily="34" charset="0"/>
                <a:cs typeface="Tahoma" pitchFamily="34" charset="0"/>
              </a:rPr>
              <a:t>g</a:t>
            </a:r>
            <a:endParaRPr lang="nl-NL" sz="1200" baseline="-25000" dirty="0">
              <a:solidFill>
                <a:schemeClr val="tx1"/>
              </a:solidFill>
              <a:latin typeface="Tahoma" pitchFamily="34" charset="0"/>
              <a:ea typeface="Tahoma" pitchFamily="34" charset="0"/>
              <a:cs typeface="Tahoma" pitchFamily="34" charset="0"/>
            </a:endParaRPr>
          </a:p>
        </p:txBody>
      </p:sp>
      <p:cxnSp>
        <p:nvCxnSpPr>
          <p:cNvPr id="31" name="Straight Arrow Connector 30"/>
          <p:cNvCxnSpPr>
            <a:stCxn id="27" idx="4"/>
            <a:endCxn id="26" idx="0"/>
          </p:cNvCxnSpPr>
          <p:nvPr/>
        </p:nvCxnSpPr>
        <p:spPr>
          <a:xfrm flipH="1">
            <a:off x="2451900" y="3124200"/>
            <a:ext cx="291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7948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wmi</a:t>
            </a:r>
            <a:endParaRPr lang="nl-NL" sz="1200" baseline="-25000" dirty="0">
              <a:solidFill>
                <a:schemeClr val="tx1"/>
              </a:solidFill>
              <a:latin typeface="Tahoma" pitchFamily="34" charset="0"/>
              <a:ea typeface="Tahoma" pitchFamily="34" charset="0"/>
              <a:cs typeface="Tahoma" pitchFamily="34" charset="0"/>
            </a:endParaRPr>
          </a:p>
        </p:txBody>
      </p:sp>
      <p:cxnSp>
        <p:nvCxnSpPr>
          <p:cNvPr id="39" name="Straight Arrow Connector 38"/>
          <p:cNvCxnSpPr>
            <a:stCxn id="27" idx="4"/>
            <a:endCxn id="38" idx="0"/>
          </p:cNvCxnSpPr>
          <p:nvPr/>
        </p:nvCxnSpPr>
        <p:spPr>
          <a:xfrm>
            <a:off x="2743200" y="3124200"/>
            <a:ext cx="3183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4044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psi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2" name="Straight Arrow Connector 41"/>
          <p:cNvCxnSpPr>
            <a:stCxn id="27" idx="4"/>
            <a:endCxn id="41" idx="0"/>
          </p:cNvCxnSpPr>
          <p:nvPr/>
        </p:nvCxnSpPr>
        <p:spPr>
          <a:xfrm>
            <a:off x="2743200" y="3124200"/>
            <a:ext cx="927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575600" y="4343400"/>
            <a:ext cx="533400" cy="4572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smtClean="0">
                <a:solidFill>
                  <a:schemeClr val="tx1"/>
                </a:solidFill>
                <a:latin typeface="Tahoma" pitchFamily="34" charset="0"/>
                <a:ea typeface="Tahoma" pitchFamily="34" charset="0"/>
                <a:cs typeface="Tahoma" pitchFamily="34" charset="0"/>
              </a:rPr>
              <a:t>vci</a:t>
            </a:r>
            <a:endParaRPr lang="nl-NL" sz="1200" baseline="-25000" dirty="0">
              <a:solidFill>
                <a:schemeClr val="tx1"/>
              </a:solidFill>
              <a:latin typeface="Tahoma" pitchFamily="34" charset="0"/>
              <a:ea typeface="Tahoma" pitchFamily="34" charset="0"/>
              <a:cs typeface="Tahoma" pitchFamily="34" charset="0"/>
            </a:endParaRPr>
          </a:p>
        </p:txBody>
      </p:sp>
      <p:cxnSp>
        <p:nvCxnSpPr>
          <p:cNvPr id="45" name="Straight Arrow Connector 44"/>
          <p:cNvCxnSpPr>
            <a:stCxn id="27" idx="4"/>
            <a:endCxn id="44" idx="0"/>
          </p:cNvCxnSpPr>
          <p:nvPr/>
        </p:nvCxnSpPr>
        <p:spPr>
          <a:xfrm flipH="1">
            <a:off x="1842300" y="3124200"/>
            <a:ext cx="900900" cy="1219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057400" y="3505201"/>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1</a:t>
            </a:r>
          </a:p>
        </p:txBody>
      </p:sp>
      <p:sp>
        <p:nvSpPr>
          <p:cNvPr id="52" name="TextBox 51"/>
          <p:cNvSpPr txBox="1"/>
          <p:nvPr/>
        </p:nvSpPr>
        <p:spPr>
          <a:xfrm>
            <a:off x="23622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2</a:t>
            </a:r>
          </a:p>
        </p:txBody>
      </p:sp>
      <p:sp>
        <p:nvSpPr>
          <p:cNvPr id="53" name="TextBox 52"/>
          <p:cNvSpPr txBox="1"/>
          <p:nvPr/>
        </p:nvSpPr>
        <p:spPr>
          <a:xfrm>
            <a:off x="26670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3</a:t>
            </a:r>
          </a:p>
        </p:txBody>
      </p:sp>
      <p:sp>
        <p:nvSpPr>
          <p:cNvPr id="54" name="TextBox 53"/>
          <p:cNvSpPr txBox="1"/>
          <p:nvPr/>
        </p:nvSpPr>
        <p:spPr>
          <a:xfrm>
            <a:off x="2895600" y="3505200"/>
            <a:ext cx="381000" cy="276999"/>
          </a:xfrm>
          <a:prstGeom prst="rect">
            <a:avLst/>
          </a:prstGeom>
          <a:noFill/>
        </p:spPr>
        <p:txBody>
          <a:bodyPr wrap="square" rtlCol="0">
            <a:spAutoFit/>
          </a:bodyPr>
          <a:lstStyle/>
          <a:p>
            <a:r>
              <a:rPr lang="nl-NL" sz="1200" dirty="0" smtClean="0">
                <a:latin typeface="Tahoma" pitchFamily="34" charset="0"/>
                <a:cs typeface="Tahoma" pitchFamily="34" charset="0"/>
              </a:rPr>
              <a:t>λ</a:t>
            </a:r>
            <a:r>
              <a:rPr lang="nl-NL" sz="1200" baseline="-25000" dirty="0" smtClean="0">
                <a:latin typeface="Tahoma" pitchFamily="34" charset="0"/>
                <a:cs typeface="Tahoma" pitchFamily="34" charset="0"/>
              </a:rPr>
              <a:t>4</a:t>
            </a:r>
          </a:p>
        </p:txBody>
      </p:sp>
      <p:sp>
        <p:nvSpPr>
          <p:cNvPr id="28" name="TextBox 27"/>
          <p:cNvSpPr txBox="1"/>
          <p:nvPr/>
        </p:nvSpPr>
        <p:spPr>
          <a:xfrm>
            <a:off x="4876800" y="990600"/>
            <a:ext cx="3962400" cy="1938992"/>
          </a:xfrm>
          <a:prstGeom prst="rect">
            <a:avLst/>
          </a:prstGeom>
          <a:noFill/>
        </p:spPr>
        <p:txBody>
          <a:bodyPr wrap="square" rtlCol="0">
            <a:spAutoFit/>
          </a:bodyPr>
          <a:lstStyle/>
          <a:p>
            <a:r>
              <a:rPr lang="nl-NL" sz="1200" dirty="0" smtClean="0">
                <a:latin typeface="Tahoma" pitchFamily="34" charset="0"/>
                <a:cs typeface="Tahoma" pitchFamily="34" charset="0"/>
              </a:rPr>
              <a:t>Conditional distributions in 2 groups (conditional on a given value of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η</a:t>
            </a:r>
            <a:r>
              <a:rPr lang="nl-NL" sz="1200" dirty="0" smtClean="0">
                <a:latin typeface="Tahoma" pitchFamily="34" charset="0"/>
                <a:cs typeface="Tahoma" pitchFamily="34" charset="0"/>
              </a:rPr>
              <a:t>*)):</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r>
              <a:rPr lang="nl-NL" sz="1200" b="1" dirty="0" smtClean="0">
                <a:solidFill>
                  <a:srgbClr val="FF0000"/>
                </a:solidFill>
                <a:latin typeface="Tahoma" pitchFamily="34" charset="0"/>
                <a:cs typeface="Tahoma" pitchFamily="34" charset="0"/>
              </a:rPr>
              <a:t>y</a:t>
            </a:r>
            <a:r>
              <a:rPr lang="nl-NL" sz="1200" b="1" baseline="-25000" dirty="0" smtClean="0">
                <a:solidFill>
                  <a:srgbClr val="FF0000"/>
                </a:solidFill>
                <a:latin typeface="Tahoma" pitchFamily="34" charset="0"/>
                <a:cs typeface="Tahoma" pitchFamily="34" charset="0"/>
              </a:rPr>
              <a:t>1i</a:t>
            </a:r>
            <a:r>
              <a:rPr lang="nl-NL" sz="1200" b="1" dirty="0" smtClean="0">
                <a:solidFill>
                  <a:srgbClr val="FF0000"/>
                </a:solidFill>
                <a:latin typeface="Tahoma" pitchFamily="34" charset="0"/>
                <a:cs typeface="Tahoma" pitchFamily="34" charset="0"/>
              </a:rPr>
              <a:t>|</a:t>
            </a:r>
            <a:r>
              <a:rPr lang="el-GR" sz="1200" b="1" dirty="0" smtClean="0">
                <a:solidFill>
                  <a:srgbClr val="FF0000"/>
                </a:solidFill>
                <a:latin typeface="Tahoma" pitchFamily="34" charset="0"/>
                <a:cs typeface="Tahoma" pitchFamily="34" charset="0"/>
              </a:rPr>
              <a:t> η</a:t>
            </a:r>
            <a:r>
              <a:rPr lang="nl-NL" sz="1200" b="1" baseline="30000" dirty="0" smtClean="0">
                <a:solidFill>
                  <a:srgbClr val="FF0000"/>
                </a:solidFill>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1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1</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y</a:t>
            </a:r>
            <a:r>
              <a:rPr lang="nl-NL" sz="1200" baseline="-25000" dirty="0" smtClean="0">
                <a:latin typeface="Tahoma" pitchFamily="34" charset="0"/>
                <a:cs typeface="Tahoma" pitchFamily="34" charset="0"/>
              </a:rPr>
              <a:t>2i</a:t>
            </a:r>
            <a:r>
              <a:rPr lang="nl-NL" sz="1200" dirty="0" smtClean="0">
                <a:latin typeface="Tahoma" pitchFamily="34" charset="0"/>
                <a:cs typeface="Tahoma" pitchFamily="34" charset="0"/>
              </a:rPr>
              <a:t>|</a:t>
            </a:r>
            <a:r>
              <a:rPr lang="el-GR" sz="1200" dirty="0" smtClean="0">
                <a:latin typeface="Tahoma" pitchFamily="34" charset="0"/>
                <a:cs typeface="Tahoma" pitchFamily="34" charset="0"/>
              </a:rPr>
              <a:t> 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 N (</a:t>
            </a:r>
            <a:r>
              <a:rPr lang="el-GR" sz="1200" dirty="0" smtClean="0">
                <a:latin typeface="Tahoma" pitchFamily="34" charset="0"/>
                <a:cs typeface="Tahoma" pitchFamily="34" charset="0"/>
              </a:rPr>
              <a:t>Τ</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 + Λ</a:t>
            </a:r>
            <a:r>
              <a:rPr lang="nl-NL" sz="1200" baseline="-25000" dirty="0" smtClean="0">
                <a:latin typeface="Tahoma" pitchFamily="34" charset="0"/>
                <a:cs typeface="Tahoma" pitchFamily="34" charset="0"/>
              </a:rPr>
              <a:t>2 </a:t>
            </a:r>
            <a:r>
              <a:rPr lang="el-GR" sz="1200" dirty="0" smtClean="0">
                <a:latin typeface="Tahoma" pitchFamily="34" charset="0"/>
                <a:cs typeface="Tahoma" pitchFamily="34" charset="0"/>
              </a:rPr>
              <a:t>η</a:t>
            </a:r>
            <a:r>
              <a:rPr lang="nl-NL" sz="1200" baseline="30000" dirty="0" smtClean="0">
                <a:latin typeface="Tahoma" pitchFamily="34" charset="0"/>
                <a:cs typeface="Tahoma" pitchFamily="34" charset="0"/>
              </a:rPr>
              <a:t>*</a:t>
            </a:r>
            <a:r>
              <a:rPr lang="nl-NL" sz="1200" dirty="0" smtClean="0">
                <a:latin typeface="Tahoma" pitchFamily="34" charset="0"/>
                <a:cs typeface="Tahoma" pitchFamily="34" charset="0"/>
              </a:rPr>
              <a:t>, </a:t>
            </a:r>
            <a:r>
              <a:rPr lang="el-GR" sz="1200" dirty="0" smtClean="0">
                <a:latin typeface="Tahoma" pitchFamily="34" charset="0"/>
                <a:cs typeface="Tahoma" pitchFamily="34" charset="0"/>
              </a:rPr>
              <a:t>Θ</a:t>
            </a:r>
            <a:r>
              <a:rPr lang="nl-NL" sz="1200" baseline="-25000" dirty="0" smtClean="0">
                <a:latin typeface="Tahoma" pitchFamily="34" charset="0"/>
                <a:cs typeface="Tahoma" pitchFamily="34" charset="0"/>
              </a:rPr>
              <a:t>2</a:t>
            </a:r>
            <a:r>
              <a:rPr lang="nl-NL" sz="1200" dirty="0" smtClean="0">
                <a:latin typeface="Tahoma" pitchFamily="34" charset="0"/>
                <a:cs typeface="Tahoma" pitchFamily="34" charset="0"/>
              </a:rPr>
              <a:t>)</a:t>
            </a:r>
          </a:p>
          <a:p>
            <a:endParaRPr lang="nl-NL" sz="1200" dirty="0" smtClean="0">
              <a:latin typeface="Tahoma" pitchFamily="34" charset="0"/>
              <a:cs typeface="Tahoma" pitchFamily="34" charset="0"/>
            </a:endParaRPr>
          </a:p>
          <a:p>
            <a:r>
              <a:rPr lang="nl-NL" sz="1200" dirty="0" smtClean="0">
                <a:latin typeface="Tahoma" pitchFamily="34" charset="0"/>
                <a:cs typeface="Tahoma" pitchFamily="34" charset="0"/>
              </a:rPr>
              <a:t>MI requires these distributions to be equal.</a:t>
            </a:r>
            <a:br>
              <a:rPr lang="nl-NL" sz="1200" dirty="0" smtClean="0">
                <a:latin typeface="Tahoma" pitchFamily="34" charset="0"/>
                <a:cs typeface="Tahoma" pitchFamily="34" charset="0"/>
              </a:rPr>
            </a:br>
            <a:r>
              <a:rPr lang="nl-NL" sz="1200" dirty="0" smtClean="0">
                <a:latin typeface="Tahoma" pitchFamily="34" charset="0"/>
                <a:cs typeface="Tahoma" pitchFamily="34" charset="0"/>
              </a:rPr>
              <a:t/>
            </a:r>
            <a:br>
              <a:rPr lang="nl-NL" sz="1200" dirty="0" smtClean="0">
                <a:latin typeface="Tahoma" pitchFamily="34" charset="0"/>
                <a:cs typeface="Tahoma" pitchFamily="34" charset="0"/>
              </a:rPr>
            </a:br>
            <a:endParaRPr lang="nl-NL" sz="1200" dirty="0" smtClean="0">
              <a:latin typeface="Tahoma" pitchFamily="34" charset="0"/>
              <a:cs typeface="Tahoma" pitchFamily="34" charset="0"/>
            </a:endParaRPr>
          </a:p>
        </p:txBody>
      </p:sp>
      <p:cxnSp>
        <p:nvCxnSpPr>
          <p:cNvPr id="32" name="Straight Arrow Connector 31"/>
          <p:cNvCxnSpPr/>
          <p:nvPr/>
        </p:nvCxnSpPr>
        <p:spPr>
          <a:xfrm rot="-120000" flipV="1">
            <a:off x="1828800" y="4800600"/>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20000" flipV="1">
            <a:off x="24437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20000" flipV="1">
            <a:off x="302918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20000" flipV="1">
            <a:off x="3662915" y="4800743"/>
            <a:ext cx="135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1</a:t>
            </a:r>
          </a:p>
        </p:txBody>
      </p:sp>
      <p:sp>
        <p:nvSpPr>
          <p:cNvPr id="37" name="TextBox 36"/>
          <p:cNvSpPr txBox="1"/>
          <p:nvPr/>
        </p:nvSpPr>
        <p:spPr>
          <a:xfrm>
            <a:off x="22860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2</a:t>
            </a:r>
          </a:p>
        </p:txBody>
      </p:sp>
      <p:sp>
        <p:nvSpPr>
          <p:cNvPr id="40" name="TextBox 39"/>
          <p:cNvSpPr txBox="1"/>
          <p:nvPr/>
        </p:nvSpPr>
        <p:spPr>
          <a:xfrm>
            <a:off x="28956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3</a:t>
            </a:r>
          </a:p>
        </p:txBody>
      </p:sp>
      <p:sp>
        <p:nvSpPr>
          <p:cNvPr id="43" name="TextBox 42"/>
          <p:cNvSpPr txBox="1"/>
          <p:nvPr/>
        </p:nvSpPr>
        <p:spPr>
          <a:xfrm>
            <a:off x="3505200" y="5133201"/>
            <a:ext cx="381000" cy="276999"/>
          </a:xfrm>
          <a:prstGeom prst="rect">
            <a:avLst/>
          </a:prstGeom>
          <a:noFill/>
        </p:spPr>
        <p:txBody>
          <a:bodyPr wrap="square" rtlCol="0">
            <a:spAutoFit/>
          </a:bodyPr>
          <a:lstStyle/>
          <a:p>
            <a:r>
              <a:rPr lang="el-GR" sz="1200" dirty="0" smtClean="0">
                <a:latin typeface="Tahoma" pitchFamily="34" charset="0"/>
                <a:cs typeface="Tahoma" pitchFamily="34" charset="0"/>
              </a:rPr>
              <a:t>ε</a:t>
            </a:r>
            <a:r>
              <a:rPr lang="nl-NL" sz="1200" baseline="-25000" dirty="0" smtClean="0">
                <a:latin typeface="Tahoma" pitchFamily="34" charset="0"/>
                <a:cs typeface="Tahoma" pitchFamily="34" charset="0"/>
              </a:rPr>
              <a:t>4</a:t>
            </a:r>
          </a:p>
        </p:txBody>
      </p:sp>
      <p:sp>
        <p:nvSpPr>
          <p:cNvPr id="30" name="TextBox 29"/>
          <p:cNvSpPr txBox="1"/>
          <p:nvPr/>
        </p:nvSpPr>
        <p:spPr>
          <a:xfrm>
            <a:off x="762000" y="1399401"/>
            <a:ext cx="1524000" cy="276999"/>
          </a:xfrm>
          <a:prstGeom prst="rect">
            <a:avLst/>
          </a:prstGeom>
          <a:noFill/>
        </p:spPr>
        <p:txBody>
          <a:bodyPr wrap="square" rtlCol="0">
            <a:spAutoFit/>
          </a:bodyPr>
          <a:lstStyle/>
          <a:p>
            <a:r>
              <a:rPr lang="nl-NL" sz="1200" b="1" dirty="0" smtClean="0">
                <a:solidFill>
                  <a:srgbClr val="800080"/>
                </a:solidFill>
                <a:latin typeface="Tahoma" pitchFamily="34" charset="0"/>
                <a:cs typeface="Tahoma" pitchFamily="34" charset="0"/>
              </a:rPr>
              <a:t>Σ = </a:t>
            </a:r>
            <a:r>
              <a:rPr lang="el-GR" sz="1200" b="1" dirty="0" smtClean="0">
                <a:solidFill>
                  <a:srgbClr val="800080"/>
                </a:solidFill>
                <a:latin typeface="Tahoma" pitchFamily="34" charset="0"/>
                <a:cs typeface="Tahoma" pitchFamily="34" charset="0"/>
              </a:rPr>
              <a:t>Λ</a:t>
            </a:r>
            <a:r>
              <a:rPr lang="nl-NL" sz="1200" b="1" dirty="0" smtClean="0">
                <a:solidFill>
                  <a:srgbClr val="800080"/>
                </a:solidFill>
                <a:latin typeface="Tahoma" pitchFamily="34" charset="0"/>
                <a:cs typeface="Tahoma" pitchFamily="34" charset="0"/>
              </a:rPr>
              <a:t> </a:t>
            </a:r>
            <a:r>
              <a:rPr lang="el-GR" sz="1200" b="1" dirty="0" smtClean="0">
                <a:solidFill>
                  <a:srgbClr val="800080"/>
                </a:solidFill>
                <a:latin typeface="Tahoma" pitchFamily="34" charset="0"/>
                <a:cs typeface="Tahoma" pitchFamily="34" charset="0"/>
              </a:rPr>
              <a:t>Ψ Λ</a:t>
            </a:r>
            <a:r>
              <a:rPr lang="nl-NL" sz="1200" b="1" baseline="30000" dirty="0" smtClean="0">
                <a:solidFill>
                  <a:srgbClr val="800080"/>
                </a:solidFill>
                <a:latin typeface="Tahoma" pitchFamily="34" charset="0"/>
                <a:cs typeface="Tahoma" pitchFamily="34" charset="0"/>
              </a:rPr>
              <a:t>t</a:t>
            </a:r>
            <a:r>
              <a:rPr lang="nl-NL" sz="1200" b="1" dirty="0" smtClean="0">
                <a:solidFill>
                  <a:srgbClr val="800080"/>
                </a:solidFill>
                <a:latin typeface="Tahoma" pitchFamily="34" charset="0"/>
                <a:cs typeface="Tahoma" pitchFamily="34" charset="0"/>
              </a:rPr>
              <a:t> + </a:t>
            </a:r>
            <a:r>
              <a:rPr lang="el-GR" sz="1200" b="1" dirty="0" smtClean="0">
                <a:solidFill>
                  <a:srgbClr val="800080"/>
                </a:solidFill>
                <a:latin typeface="Tahoma" pitchFamily="34" charset="0"/>
                <a:cs typeface="Tahoma" pitchFamily="34" charset="0"/>
              </a:rPr>
              <a:t>Θ</a:t>
            </a:r>
            <a:endParaRPr lang="nl-NL" sz="1200" b="1" dirty="0" smtClean="0">
              <a:solidFill>
                <a:srgbClr val="80008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chemeClr val="tx1"/>
          </a:solidFill>
        </a:ln>
      </a:spPr>
      <a:bodyPr lIns="0" rIns="0" rtlCol="0" anchor="ctr"/>
      <a:lstStyle>
        <a:defPPr algn="ctr">
          <a:defRPr sz="1200" dirty="0" smtClean="0">
            <a:solidFill>
              <a:schemeClr val="tx1"/>
            </a:solidFill>
            <a:latin typeface="Tahoma" pitchFamily="34" charset="0"/>
            <a:ea typeface="Tahoma" pitchFamily="34" charset="0"/>
            <a:cs typeface="Tahoma"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200" dirty="0" smtClean="0">
            <a:latin typeface="Tahoma" pitchFamily="34" charset="0"/>
            <a:cs typeface="Tahoma" pitchFamily="34" charset="0"/>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3590</TotalTime>
  <Words>2089</Words>
  <Application>Microsoft Office PowerPoint</Application>
  <PresentationFormat>On-screen Show (4:3)</PresentationFormat>
  <Paragraphs>1038</Paragraphs>
  <Slides>40</Slides>
  <Notes>28</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dc:creator>
  <cp:lastModifiedBy>Sanja</cp:lastModifiedBy>
  <cp:revision>688</cp:revision>
  <dcterms:created xsi:type="dcterms:W3CDTF">1601-01-01T00:00:00Z</dcterms:created>
  <dcterms:modified xsi:type="dcterms:W3CDTF">2012-03-08T16:12:42Z</dcterms:modified>
</cp:coreProperties>
</file>