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308" r:id="rId3"/>
    <p:sldId id="335" r:id="rId4"/>
    <p:sldId id="336" r:id="rId5"/>
    <p:sldId id="339" r:id="rId6"/>
    <p:sldId id="363" r:id="rId7"/>
    <p:sldId id="343" r:id="rId8"/>
    <p:sldId id="349" r:id="rId9"/>
    <p:sldId id="350" r:id="rId10"/>
    <p:sldId id="351" r:id="rId11"/>
    <p:sldId id="352" r:id="rId12"/>
    <p:sldId id="353" r:id="rId13"/>
    <p:sldId id="354" r:id="rId14"/>
    <p:sldId id="355" r:id="rId15"/>
    <p:sldId id="356" r:id="rId16"/>
    <p:sldId id="357" r:id="rId17"/>
    <p:sldId id="359" r:id="rId18"/>
    <p:sldId id="361" r:id="rId19"/>
    <p:sldId id="358" r:id="rId20"/>
    <p:sldId id="364" r:id="rId21"/>
    <p:sldId id="337" r:id="rId22"/>
    <p:sldId id="338" r:id="rId23"/>
    <p:sldId id="289" r:id="rId24"/>
    <p:sldId id="290" r:id="rId25"/>
    <p:sldId id="291" r:id="rId26"/>
    <p:sldId id="292" r:id="rId27"/>
    <p:sldId id="259" r:id="rId28"/>
    <p:sldId id="270" r:id="rId29"/>
    <p:sldId id="294" r:id="rId30"/>
    <p:sldId id="295" r:id="rId31"/>
    <p:sldId id="296" r:id="rId32"/>
    <p:sldId id="297" r:id="rId33"/>
    <p:sldId id="302" r:id="rId34"/>
    <p:sldId id="305" r:id="rId35"/>
    <p:sldId id="303" r:id="rId36"/>
    <p:sldId id="306" r:id="rId37"/>
    <p:sldId id="304" r:id="rId38"/>
    <p:sldId id="345" r:id="rId39"/>
    <p:sldId id="344" r:id="rId40"/>
    <p:sldId id="307" r:id="rId41"/>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mn-cs"/>
      </a:defRPr>
    </a:lvl1pPr>
    <a:lvl2pPr marL="457200" algn="l" rtl="0" fontAlgn="base">
      <a:spcBef>
        <a:spcPct val="0"/>
      </a:spcBef>
      <a:spcAft>
        <a:spcPct val="0"/>
      </a:spcAft>
      <a:defRPr sz="3600" kern="1200">
        <a:solidFill>
          <a:schemeClr val="tx1"/>
        </a:solidFill>
        <a:latin typeface="Times New Roman" pitchFamily="18" charset="0"/>
        <a:ea typeface="+mn-ea"/>
        <a:cs typeface="+mn-cs"/>
      </a:defRPr>
    </a:lvl2pPr>
    <a:lvl3pPr marL="914400" algn="l" rtl="0" fontAlgn="base">
      <a:spcBef>
        <a:spcPct val="0"/>
      </a:spcBef>
      <a:spcAft>
        <a:spcPct val="0"/>
      </a:spcAft>
      <a:defRPr sz="3600" kern="1200">
        <a:solidFill>
          <a:schemeClr val="tx1"/>
        </a:solidFill>
        <a:latin typeface="Times New Roman" pitchFamily="18" charset="0"/>
        <a:ea typeface="+mn-ea"/>
        <a:cs typeface="+mn-cs"/>
      </a:defRPr>
    </a:lvl3pPr>
    <a:lvl4pPr marL="1371600" algn="l" rtl="0" fontAlgn="base">
      <a:spcBef>
        <a:spcPct val="0"/>
      </a:spcBef>
      <a:spcAft>
        <a:spcPct val="0"/>
      </a:spcAft>
      <a:defRPr sz="3600" kern="1200">
        <a:solidFill>
          <a:schemeClr val="tx1"/>
        </a:solidFill>
        <a:latin typeface="Times New Roman" pitchFamily="18" charset="0"/>
        <a:ea typeface="+mn-ea"/>
        <a:cs typeface="+mn-cs"/>
      </a:defRPr>
    </a:lvl4pPr>
    <a:lvl5pPr marL="1828800" algn="l"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FF0000"/>
    <a:srgbClr val="666699"/>
    <a:srgbClr val="003300"/>
    <a:srgbClr val="CCECFF"/>
    <a:srgbClr val="003399"/>
    <a:srgbClr val="333300"/>
    <a:srgbClr val="336600"/>
    <a:srgbClr val="660033"/>
    <a:srgbClr val="3399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13" autoAdjust="0"/>
    <p:restoredTop sz="74250" autoAdjust="0"/>
  </p:normalViewPr>
  <p:slideViewPr>
    <p:cSldViewPr showGuides="1">
      <p:cViewPr>
        <p:scale>
          <a:sx n="50" d="100"/>
          <a:sy n="50" d="100"/>
        </p:scale>
        <p:origin x="-930"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E1044437-FE3A-49EF-92D6-3990EF1B2E7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nl-NL" dirty="0" smtClean="0"/>
          </a:p>
        </p:txBody>
      </p:sp>
      <p:sp>
        <p:nvSpPr>
          <p:cNvPr id="4" name="Slide Number Placeholder 3"/>
          <p:cNvSpPr>
            <a:spLocks noGrp="1"/>
          </p:cNvSpPr>
          <p:nvPr>
            <p:ph type="sldNum" sz="quarter" idx="10"/>
          </p:nvPr>
        </p:nvSpPr>
        <p:spPr/>
        <p:txBody>
          <a:bodyPr/>
          <a:lstStyle/>
          <a:p>
            <a:fld id="{E1044437-FE3A-49EF-92D6-3990EF1B2E7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nl-NL" dirty="0" smtClean="0"/>
          </a:p>
        </p:txBody>
      </p:sp>
      <p:sp>
        <p:nvSpPr>
          <p:cNvPr id="4" name="Slide Number Placeholder 3"/>
          <p:cNvSpPr>
            <a:spLocks noGrp="1"/>
          </p:cNvSpPr>
          <p:nvPr>
            <p:ph type="sldNum" sz="quarter" idx="10"/>
          </p:nvPr>
        </p:nvSpPr>
        <p:spPr/>
        <p:txBody>
          <a:bodyPr/>
          <a:lstStyle/>
          <a:p>
            <a:fld id="{E1044437-FE3A-49EF-92D6-3990EF1B2E7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nl-NL" dirty="0" smtClean="0"/>
          </a:p>
        </p:txBody>
      </p:sp>
      <p:sp>
        <p:nvSpPr>
          <p:cNvPr id="4" name="Slide Number Placeholder 3"/>
          <p:cNvSpPr>
            <a:spLocks noGrp="1"/>
          </p:cNvSpPr>
          <p:nvPr>
            <p:ph type="sldNum" sz="quarter" idx="10"/>
          </p:nvPr>
        </p:nvSpPr>
        <p:spPr/>
        <p:txBody>
          <a:bodyPr/>
          <a:lstStyle/>
          <a:p>
            <a:fld id="{E1044437-FE3A-49EF-92D6-3990EF1B2E7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nl-NL" dirty="0" smtClean="0"/>
          </a:p>
        </p:txBody>
      </p:sp>
      <p:sp>
        <p:nvSpPr>
          <p:cNvPr id="4" name="Slide Number Placeholder 3"/>
          <p:cNvSpPr>
            <a:spLocks noGrp="1"/>
          </p:cNvSpPr>
          <p:nvPr>
            <p:ph type="sldNum" sz="quarter" idx="10"/>
          </p:nvPr>
        </p:nvSpPr>
        <p:spPr/>
        <p:txBody>
          <a:bodyPr/>
          <a:lstStyle/>
          <a:p>
            <a:fld id="{E1044437-FE3A-49EF-92D6-3990EF1B2E7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nl-NL" dirty="0" smtClean="0"/>
          </a:p>
        </p:txBody>
      </p:sp>
      <p:sp>
        <p:nvSpPr>
          <p:cNvPr id="4" name="Slide Number Placeholder 3"/>
          <p:cNvSpPr>
            <a:spLocks noGrp="1"/>
          </p:cNvSpPr>
          <p:nvPr>
            <p:ph type="sldNum" sz="quarter" idx="10"/>
          </p:nvPr>
        </p:nvSpPr>
        <p:spPr/>
        <p:txBody>
          <a:bodyPr/>
          <a:lstStyle/>
          <a:p>
            <a:fld id="{E1044437-FE3A-49EF-92D6-3990EF1B2E7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nl-NL" dirty="0" smtClean="0"/>
          </a:p>
        </p:txBody>
      </p:sp>
      <p:sp>
        <p:nvSpPr>
          <p:cNvPr id="4" name="Slide Number Placeholder 3"/>
          <p:cNvSpPr>
            <a:spLocks noGrp="1"/>
          </p:cNvSpPr>
          <p:nvPr>
            <p:ph type="sldNum" sz="quarter" idx="10"/>
          </p:nvPr>
        </p:nvSpPr>
        <p:spPr/>
        <p:txBody>
          <a:bodyPr/>
          <a:lstStyle/>
          <a:p>
            <a:fld id="{E1044437-FE3A-49EF-92D6-3990EF1B2E7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nl-NL" dirty="0"/>
          </a:p>
        </p:txBody>
      </p:sp>
      <p:sp>
        <p:nvSpPr>
          <p:cNvPr id="4" name="Slide Number Placeholder 3"/>
          <p:cNvSpPr>
            <a:spLocks noGrp="1"/>
          </p:cNvSpPr>
          <p:nvPr>
            <p:ph type="sldNum" sz="quarter" idx="10"/>
          </p:nvPr>
        </p:nvSpPr>
        <p:spPr/>
        <p:txBody>
          <a:bodyPr/>
          <a:lstStyle/>
          <a:p>
            <a:fld id="{E1044437-FE3A-49EF-92D6-3990EF1B2E7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sz="3600"/>
            </a:lvl1pPr>
          </a:lstStyle>
          <a:p>
            <a:r>
              <a:rPr lang="nl-NL" dirty="0" smtClean="0"/>
              <a:t>Klik om de stijl te bewerken</a:t>
            </a:r>
            <a:endParaRPr lang="en-US" dirty="0"/>
          </a:p>
        </p:txBody>
      </p:sp>
      <p:sp>
        <p:nvSpPr>
          <p:cNvPr id="3" name="Ondertitel 2"/>
          <p:cNvSpPr>
            <a:spLocks noGrp="1"/>
          </p:cNvSpPr>
          <p:nvPr>
            <p:ph type="subTitle" idx="1"/>
          </p:nvPr>
        </p:nvSpPr>
        <p:spPr>
          <a:xfrm>
            <a:off x="1371600" y="3886200"/>
            <a:ext cx="6400800" cy="1752600"/>
          </a:xfrm>
        </p:spPr>
        <p:txBody>
          <a:bodyPr/>
          <a:lstStyle>
            <a:lvl1pPr marL="0" indent="0" algn="ctr">
              <a:buNone/>
              <a:defRPr sz="28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dirty="0" smtClean="0"/>
              <a:t>Klik om het opmaakprofiel van de modelondertitel te bewerken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152400"/>
            <a:ext cx="1943100" cy="6400800"/>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685800" y="152400"/>
            <a:ext cx="5676900" cy="64008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el, tekst en 2 inhoudselementen">
    <p:spTree>
      <p:nvGrpSpPr>
        <p:cNvPr id="1" name=""/>
        <p:cNvGrpSpPr/>
        <p:nvPr/>
      </p:nvGrpSpPr>
      <p:grpSpPr>
        <a:xfrm>
          <a:off x="0" y="0"/>
          <a:ext cx="0" cy="0"/>
          <a:chOff x="0" y="0"/>
          <a:chExt cx="0" cy="0"/>
        </a:xfrm>
      </p:grpSpPr>
      <p:sp>
        <p:nvSpPr>
          <p:cNvPr id="2" name="Titel 1"/>
          <p:cNvSpPr>
            <a:spLocks noGrp="1"/>
          </p:cNvSpPr>
          <p:nvPr>
            <p:ph type="title"/>
          </p:nvPr>
        </p:nvSpPr>
        <p:spPr>
          <a:xfrm>
            <a:off x="685800" y="152400"/>
            <a:ext cx="7772400" cy="1143000"/>
          </a:xfrm>
        </p:spPr>
        <p:txBody>
          <a:bodyPr/>
          <a:lstStyle/>
          <a:p>
            <a:r>
              <a:rPr lang="nl-NL" smtClean="0"/>
              <a:t>Klik om de stijl te bewerken</a:t>
            </a:r>
            <a:endParaRPr lang="en-US"/>
          </a:p>
        </p:txBody>
      </p:sp>
      <p:sp>
        <p:nvSpPr>
          <p:cNvPr id="3" name="Tijdelijke aanduiding voor tekst 2"/>
          <p:cNvSpPr>
            <a:spLocks noGrp="1"/>
          </p:cNvSpPr>
          <p:nvPr>
            <p:ph type="body" sz="half" idx="1"/>
          </p:nvPr>
        </p:nvSpPr>
        <p:spPr>
          <a:xfrm>
            <a:off x="685800" y="1447800"/>
            <a:ext cx="3810000" cy="51054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quarter" idx="2"/>
          </p:nvPr>
        </p:nvSpPr>
        <p:spPr>
          <a:xfrm>
            <a:off x="4648200" y="1447800"/>
            <a:ext cx="3810000" cy="24765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inhoud 4"/>
          <p:cNvSpPr>
            <a:spLocks noGrp="1"/>
          </p:cNvSpPr>
          <p:nvPr>
            <p:ph sz="quarter" idx="3"/>
          </p:nvPr>
        </p:nvSpPr>
        <p:spPr>
          <a:xfrm>
            <a:off x="4648200" y="4076700"/>
            <a:ext cx="3810000" cy="24765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685800" y="152400"/>
            <a:ext cx="7772400" cy="1143000"/>
          </a:xfrm>
        </p:spPr>
        <p:txBody>
          <a:bodyPr/>
          <a:lstStyle/>
          <a:p>
            <a:r>
              <a:rPr lang="nl-NL" smtClean="0"/>
              <a:t>Klik om de stijl te bewerken</a:t>
            </a:r>
            <a:endParaRPr lang="en-US"/>
          </a:p>
        </p:txBody>
      </p:sp>
      <p:sp>
        <p:nvSpPr>
          <p:cNvPr id="3" name="Tijdelijke aanduiding voor tabel 2"/>
          <p:cNvSpPr>
            <a:spLocks noGrp="1"/>
          </p:cNvSpPr>
          <p:nvPr>
            <p:ph type="tbl" idx="1"/>
          </p:nvPr>
        </p:nvSpPr>
        <p:spPr>
          <a:xfrm>
            <a:off x="685800" y="1447800"/>
            <a:ext cx="7772400" cy="51054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600"/>
            </a:lvl1pPr>
          </a:lstStyle>
          <a:p>
            <a:r>
              <a:rPr lang="nl-NL" dirty="0" smtClean="0"/>
              <a:t>Klik om de stijl te bewerken</a:t>
            </a:r>
            <a:endParaRPr lang="en-US" dirty="0"/>
          </a:p>
        </p:txBody>
      </p:sp>
      <p:sp>
        <p:nvSpPr>
          <p:cNvPr id="3" name="Tijdelijke aanduiding voor inhoud 2"/>
          <p:cNvSpPr>
            <a:spLocks noGrp="1"/>
          </p:cNvSpPr>
          <p:nvPr>
            <p:ph idx="1"/>
          </p:nvPr>
        </p:nvSpPr>
        <p:spPr/>
        <p:txBody>
          <a:bodyPr/>
          <a:lstStyle>
            <a:lvl1pPr>
              <a:defRPr sz="2800"/>
            </a:lvl1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3600" b="0" cap="all"/>
            </a:lvl1pPr>
          </a:lstStyle>
          <a:p>
            <a:r>
              <a:rPr lang="nl-NL" dirty="0" smtClean="0"/>
              <a:t>Klik om de stijl te bewerken</a:t>
            </a:r>
            <a:endParaRPr lang="en-US" dirty="0"/>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600"/>
            </a:lvl1pPr>
          </a:lstStyle>
          <a:p>
            <a:r>
              <a:rPr lang="nl-NL" dirty="0" smtClean="0"/>
              <a:t>Klik om de stijl te bewerken</a:t>
            </a:r>
            <a:endParaRPr lang="en-US" dirty="0"/>
          </a:p>
        </p:txBody>
      </p:sp>
      <p:sp>
        <p:nvSpPr>
          <p:cNvPr id="3" name="Tijdelijke aanduiding voor inhoud 2"/>
          <p:cNvSpPr>
            <a:spLocks noGrp="1"/>
          </p:cNvSpPr>
          <p:nvPr>
            <p:ph sz="half" idx="1"/>
          </p:nvPr>
        </p:nvSpPr>
        <p:spPr>
          <a:xfrm>
            <a:off x="685800" y="14478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en-US" dirty="0"/>
          </a:p>
        </p:txBody>
      </p:sp>
      <p:sp>
        <p:nvSpPr>
          <p:cNvPr id="4" name="Tijdelijke aanduiding voor inhoud 3"/>
          <p:cNvSpPr>
            <a:spLocks noGrp="1"/>
          </p:cNvSpPr>
          <p:nvPr>
            <p:ph sz="half" idx="2"/>
          </p:nvPr>
        </p:nvSpPr>
        <p:spPr>
          <a:xfrm>
            <a:off x="4648200" y="14478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sz="3600"/>
            </a:lvl1pPr>
          </a:lstStyle>
          <a:p>
            <a:r>
              <a:rPr lang="nl-NL" dirty="0" smtClean="0"/>
              <a:t>Klik om de stijl te bewerken</a:t>
            </a:r>
            <a:endParaRPr lang="en-US" dirty="0"/>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en-US" dirty="0"/>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600"/>
            </a:lvl1pPr>
          </a:lstStyle>
          <a:p>
            <a:r>
              <a:rPr lang="nl-NL" dirty="0" smtClean="0"/>
              <a:t>Klik om de stijl te bewerken</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447800"/>
            <a:ext cx="7772400" cy="510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rgbClr val="003399"/>
          </a:solidFill>
          <a:latin typeface="+mj-lt"/>
          <a:ea typeface="+mj-ea"/>
          <a:cs typeface="+mj-cs"/>
        </a:defRPr>
      </a:lvl1pPr>
      <a:lvl2pPr algn="ctr" rtl="0" fontAlgn="base">
        <a:spcBef>
          <a:spcPct val="0"/>
        </a:spcBef>
        <a:spcAft>
          <a:spcPct val="0"/>
        </a:spcAft>
        <a:defRPr sz="4400">
          <a:solidFill>
            <a:srgbClr val="003399"/>
          </a:solidFill>
          <a:latin typeface="Times New Roman" pitchFamily="18" charset="0"/>
        </a:defRPr>
      </a:lvl2pPr>
      <a:lvl3pPr algn="ctr" rtl="0" fontAlgn="base">
        <a:spcBef>
          <a:spcPct val="0"/>
        </a:spcBef>
        <a:spcAft>
          <a:spcPct val="0"/>
        </a:spcAft>
        <a:defRPr sz="4400">
          <a:solidFill>
            <a:srgbClr val="003399"/>
          </a:solidFill>
          <a:latin typeface="Times New Roman" pitchFamily="18" charset="0"/>
        </a:defRPr>
      </a:lvl3pPr>
      <a:lvl4pPr algn="ctr" rtl="0" fontAlgn="base">
        <a:spcBef>
          <a:spcPct val="0"/>
        </a:spcBef>
        <a:spcAft>
          <a:spcPct val="0"/>
        </a:spcAft>
        <a:defRPr sz="4400">
          <a:solidFill>
            <a:srgbClr val="003399"/>
          </a:solidFill>
          <a:latin typeface="Times New Roman" pitchFamily="18" charset="0"/>
        </a:defRPr>
      </a:lvl4pPr>
      <a:lvl5pPr algn="ctr" rtl="0" fontAlgn="base">
        <a:spcBef>
          <a:spcPct val="0"/>
        </a:spcBef>
        <a:spcAft>
          <a:spcPct val="0"/>
        </a:spcAft>
        <a:defRPr sz="4400">
          <a:solidFill>
            <a:srgbClr val="003399"/>
          </a:solidFill>
          <a:latin typeface="Times New Roman" pitchFamily="18" charset="0"/>
        </a:defRPr>
      </a:lvl5pPr>
      <a:lvl6pPr marL="457200" algn="ctr" rtl="0" fontAlgn="base">
        <a:spcBef>
          <a:spcPct val="0"/>
        </a:spcBef>
        <a:spcAft>
          <a:spcPct val="0"/>
        </a:spcAft>
        <a:defRPr sz="4400">
          <a:solidFill>
            <a:srgbClr val="003399"/>
          </a:solidFill>
          <a:latin typeface="Times New Roman" pitchFamily="18" charset="0"/>
        </a:defRPr>
      </a:lvl6pPr>
      <a:lvl7pPr marL="914400" algn="ctr" rtl="0" fontAlgn="base">
        <a:spcBef>
          <a:spcPct val="0"/>
        </a:spcBef>
        <a:spcAft>
          <a:spcPct val="0"/>
        </a:spcAft>
        <a:defRPr sz="4400">
          <a:solidFill>
            <a:srgbClr val="003399"/>
          </a:solidFill>
          <a:latin typeface="Times New Roman" pitchFamily="18" charset="0"/>
        </a:defRPr>
      </a:lvl7pPr>
      <a:lvl8pPr marL="1371600" algn="ctr" rtl="0" fontAlgn="base">
        <a:spcBef>
          <a:spcPct val="0"/>
        </a:spcBef>
        <a:spcAft>
          <a:spcPct val="0"/>
        </a:spcAft>
        <a:defRPr sz="4400">
          <a:solidFill>
            <a:srgbClr val="003399"/>
          </a:solidFill>
          <a:latin typeface="Times New Roman" pitchFamily="18" charset="0"/>
        </a:defRPr>
      </a:lvl8pPr>
      <a:lvl9pPr marL="1828800" algn="ctr" rtl="0" fontAlgn="base">
        <a:spcBef>
          <a:spcPct val="0"/>
        </a:spcBef>
        <a:spcAft>
          <a:spcPct val="0"/>
        </a:spcAft>
        <a:defRPr sz="4400">
          <a:solidFill>
            <a:srgbClr val="003399"/>
          </a:solidFill>
          <a:latin typeface="Times New Roman" pitchFamily="18" charset="0"/>
        </a:defRPr>
      </a:lvl9pPr>
    </p:titleStyle>
    <p:bodyStyle>
      <a:lvl1pPr marL="342900" indent="-342900" algn="l" rtl="0" fontAlgn="base">
        <a:spcBef>
          <a:spcPct val="20000"/>
        </a:spcBef>
        <a:spcAft>
          <a:spcPct val="0"/>
        </a:spcAft>
        <a:buClr>
          <a:srgbClr val="FF0000"/>
        </a:buClr>
        <a:buChar char="•"/>
        <a:defRPr sz="3200">
          <a:solidFill>
            <a:schemeClr val="tx1"/>
          </a:solidFill>
          <a:latin typeface="+mn-lt"/>
          <a:ea typeface="+mn-ea"/>
          <a:cs typeface="+mn-cs"/>
        </a:defRPr>
      </a:lvl1pPr>
      <a:lvl2pPr marL="742950" indent="-285750" algn="l" rtl="0" fontAlgn="base">
        <a:spcBef>
          <a:spcPct val="20000"/>
        </a:spcBef>
        <a:spcAft>
          <a:spcPct val="0"/>
        </a:spcAft>
        <a:buClr>
          <a:srgbClr val="FF0000"/>
        </a:buClr>
        <a:buChar char="–"/>
        <a:defRPr sz="2800">
          <a:solidFill>
            <a:schemeClr val="tx1"/>
          </a:solidFill>
          <a:latin typeface="+mn-lt"/>
        </a:defRPr>
      </a:lvl2pPr>
      <a:lvl3pPr marL="1143000" indent="-228600" algn="l" rtl="0" fontAlgn="base">
        <a:spcBef>
          <a:spcPct val="20000"/>
        </a:spcBef>
        <a:spcAft>
          <a:spcPct val="0"/>
        </a:spcAft>
        <a:buClr>
          <a:srgbClr val="FF0000"/>
        </a:buClr>
        <a:buChar char="•"/>
        <a:defRPr sz="2400">
          <a:solidFill>
            <a:schemeClr val="tx1"/>
          </a:solidFill>
          <a:latin typeface="+mn-lt"/>
        </a:defRPr>
      </a:lvl3pPr>
      <a:lvl4pPr marL="1600200" indent="-228600" algn="l" rtl="0" fontAlgn="base">
        <a:spcBef>
          <a:spcPct val="20000"/>
        </a:spcBef>
        <a:spcAft>
          <a:spcPct val="0"/>
        </a:spcAft>
        <a:buClr>
          <a:srgbClr val="FF0000"/>
        </a:buClr>
        <a:buChar char="–"/>
        <a:defRPr sz="2000">
          <a:solidFill>
            <a:schemeClr val="tx1"/>
          </a:solidFill>
          <a:latin typeface="+mn-lt"/>
        </a:defRPr>
      </a:lvl4pPr>
      <a:lvl5pPr marL="2057400" indent="-228600" algn="l" rtl="0" fontAlgn="base">
        <a:spcBef>
          <a:spcPct val="20000"/>
        </a:spcBef>
        <a:spcAft>
          <a:spcPct val="0"/>
        </a:spcAft>
        <a:buClr>
          <a:srgbClr val="FF0000"/>
        </a:buClr>
        <a:buChar char="»"/>
        <a:defRPr sz="2000">
          <a:solidFill>
            <a:schemeClr val="tx1"/>
          </a:solidFill>
          <a:latin typeface="+mn-lt"/>
        </a:defRPr>
      </a:lvl5pPr>
      <a:lvl6pPr marL="2514600" indent="-228600" algn="l" rtl="0" fontAlgn="base">
        <a:spcBef>
          <a:spcPct val="20000"/>
        </a:spcBef>
        <a:spcAft>
          <a:spcPct val="0"/>
        </a:spcAft>
        <a:buClr>
          <a:srgbClr val="FF0000"/>
        </a:buClr>
        <a:buChar char="»"/>
        <a:defRPr sz="2000">
          <a:solidFill>
            <a:schemeClr val="tx1"/>
          </a:solidFill>
          <a:latin typeface="+mn-lt"/>
        </a:defRPr>
      </a:lvl6pPr>
      <a:lvl7pPr marL="2971800" indent="-228600" algn="l" rtl="0" fontAlgn="base">
        <a:spcBef>
          <a:spcPct val="20000"/>
        </a:spcBef>
        <a:spcAft>
          <a:spcPct val="0"/>
        </a:spcAft>
        <a:buClr>
          <a:srgbClr val="FF0000"/>
        </a:buClr>
        <a:buChar char="»"/>
        <a:defRPr sz="2000">
          <a:solidFill>
            <a:schemeClr val="tx1"/>
          </a:solidFill>
          <a:latin typeface="+mn-lt"/>
        </a:defRPr>
      </a:lvl7pPr>
      <a:lvl8pPr marL="3429000" indent="-228600" algn="l" rtl="0" fontAlgn="base">
        <a:spcBef>
          <a:spcPct val="20000"/>
        </a:spcBef>
        <a:spcAft>
          <a:spcPct val="0"/>
        </a:spcAft>
        <a:buClr>
          <a:srgbClr val="FF0000"/>
        </a:buClr>
        <a:buChar char="»"/>
        <a:defRPr sz="2000">
          <a:solidFill>
            <a:schemeClr val="tx1"/>
          </a:solidFill>
          <a:latin typeface="+mn-lt"/>
        </a:defRPr>
      </a:lvl8pPr>
      <a:lvl9pPr marL="3886200" indent="-228600" algn="l" rtl="0" fontAlgn="base">
        <a:spcBef>
          <a:spcPct val="20000"/>
        </a:spcBef>
        <a:spcAft>
          <a:spcPct val="0"/>
        </a:spcAft>
        <a:buClr>
          <a:srgbClr val="FF00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992868"/>
            <a:ext cx="8534400" cy="830997"/>
          </a:xfrm>
          <a:prstGeom prst="rect">
            <a:avLst/>
          </a:prstGeom>
          <a:noFill/>
        </p:spPr>
        <p:txBody>
          <a:bodyPr wrap="square" rtlCol="0">
            <a:spAutoFit/>
          </a:bodyPr>
          <a:lstStyle/>
          <a:p>
            <a:pPr algn="ctr"/>
            <a:r>
              <a:rPr lang="en-US" sz="2400" dirty="0" smtClean="0">
                <a:latin typeface="Tahoma" pitchFamily="34" charset="0"/>
                <a:ea typeface="Tahoma" pitchFamily="34" charset="0"/>
                <a:cs typeface="Tahoma" pitchFamily="34" charset="0"/>
              </a:rPr>
              <a:t>Measurement invariance</a:t>
            </a:r>
          </a:p>
          <a:p>
            <a:pPr algn="ctr"/>
            <a:r>
              <a:rPr lang="en-US" sz="2400" dirty="0" smtClean="0">
                <a:latin typeface="Tahoma" pitchFamily="34" charset="0"/>
                <a:ea typeface="Tahoma" pitchFamily="34" charset="0"/>
                <a:cs typeface="Tahoma" pitchFamily="34" charset="0"/>
              </a:rPr>
              <a:t>in the linear factor model: practical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6" name="Rectangle 25"/>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pci</a:t>
            </a:r>
            <a:endParaRPr lang="nl-NL" sz="1200" baseline="-25000" dirty="0">
              <a:solidFill>
                <a:schemeClr val="tx1"/>
              </a:solidFill>
              <a:latin typeface="Tahoma" pitchFamily="34" charset="0"/>
              <a:ea typeface="Tahoma" pitchFamily="34" charset="0"/>
              <a:cs typeface="Tahoma" pitchFamily="34" charset="0"/>
            </a:endParaRPr>
          </a:p>
        </p:txBody>
      </p:sp>
      <p:sp>
        <p:nvSpPr>
          <p:cNvPr id="27" name="Oval 26"/>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1" name="Straight Arrow Connector 30"/>
          <p:cNvCxnSpPr>
            <a:stCxn id="27" idx="4"/>
            <a:endCxn id="26"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wmi</a:t>
            </a:r>
            <a:endParaRPr lang="nl-NL" sz="1200" baseline="-25000" dirty="0">
              <a:solidFill>
                <a:schemeClr val="tx1"/>
              </a:solidFill>
              <a:latin typeface="Tahoma" pitchFamily="34" charset="0"/>
              <a:ea typeface="Tahoma" pitchFamily="34" charset="0"/>
              <a:cs typeface="Tahoma" pitchFamily="34" charset="0"/>
            </a:endParaRPr>
          </a:p>
        </p:txBody>
      </p:sp>
      <p:cxnSp>
        <p:nvCxnSpPr>
          <p:cNvPr id="39" name="Straight Arrow Connector 38"/>
          <p:cNvCxnSpPr>
            <a:stCxn id="27" idx="4"/>
            <a:endCxn id="38"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psi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2" name="Straight Arrow Connector 41"/>
          <p:cNvCxnSpPr>
            <a:stCxn id="27" idx="4"/>
            <a:endCxn id="41"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vci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5" name="Straight Arrow Connector 44"/>
          <p:cNvCxnSpPr>
            <a:stCxn id="27" idx="4"/>
            <a:endCxn id="44"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52" name="TextBox 51"/>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53" name="TextBox 52"/>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54" name="TextBox 53"/>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sp>
        <p:nvSpPr>
          <p:cNvPr id="28" name="TextBox 27"/>
          <p:cNvSpPr txBox="1"/>
          <p:nvPr/>
        </p:nvSpPr>
        <p:spPr>
          <a:xfrm>
            <a:off x="4876800" y="990600"/>
            <a:ext cx="3962400" cy="1938992"/>
          </a:xfrm>
          <a:prstGeom prst="rect">
            <a:avLst/>
          </a:prstGeom>
          <a:noFill/>
        </p:spPr>
        <p:txBody>
          <a:bodyPr wrap="square" rtlCol="0">
            <a:spAutoFit/>
          </a:bodyPr>
          <a:lstStyle/>
          <a:p>
            <a:r>
              <a:rPr lang="nl-NL" sz="1200" dirty="0" smtClean="0">
                <a:latin typeface="Tahoma" pitchFamily="34" charset="0"/>
                <a:cs typeface="Tahoma" pitchFamily="34" charset="0"/>
              </a:rPr>
              <a:t>Conditional distributions in 2 groups (conditional on a given value of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b="1" dirty="0" smtClean="0">
                <a:solidFill>
                  <a:srgbClr val="FF0000"/>
                </a:solidFill>
                <a:latin typeface="Tahoma" pitchFamily="34" charset="0"/>
                <a:cs typeface="Tahoma" pitchFamily="34" charset="0"/>
              </a:rPr>
              <a:t>y</a:t>
            </a:r>
            <a:r>
              <a:rPr lang="nl-NL" sz="1200" b="1" baseline="-25000" dirty="0" smtClean="0">
                <a:solidFill>
                  <a:srgbClr val="FF0000"/>
                </a:solidFill>
                <a:latin typeface="Tahoma" pitchFamily="34" charset="0"/>
                <a:cs typeface="Tahoma" pitchFamily="34" charset="0"/>
              </a:rPr>
              <a:t>1i</a:t>
            </a:r>
            <a:r>
              <a:rPr lang="nl-NL" sz="1200" b="1" dirty="0" smtClean="0">
                <a:solidFill>
                  <a:srgbClr val="FF0000"/>
                </a:solidFill>
                <a:latin typeface="Tahoma" pitchFamily="34" charset="0"/>
                <a:cs typeface="Tahoma" pitchFamily="34" charset="0"/>
              </a:rPr>
              <a:t>|</a:t>
            </a:r>
            <a:r>
              <a:rPr lang="el-GR" sz="1200" b="1" dirty="0" smtClean="0">
                <a:solidFill>
                  <a:srgbClr val="FF0000"/>
                </a:solidFill>
                <a:latin typeface="Tahoma" pitchFamily="34" charset="0"/>
                <a:cs typeface="Tahoma" pitchFamily="34" charset="0"/>
              </a:rPr>
              <a:t> η</a:t>
            </a:r>
            <a:r>
              <a:rPr lang="nl-NL" sz="1200" b="1" baseline="30000" dirty="0" smtClean="0">
                <a:solidFill>
                  <a:srgbClr val="FF0000"/>
                </a:solidFill>
                <a:latin typeface="Tahoma" pitchFamily="34" charset="0"/>
                <a:cs typeface="Tahoma" pitchFamily="34" charset="0"/>
              </a:rPr>
              <a:t>*</a:t>
            </a:r>
            <a:r>
              <a:rPr lang="nl-NL" sz="1200" dirty="0" smtClean="0">
                <a:latin typeface="Tahoma" pitchFamily="34" charset="0"/>
                <a:cs typeface="Tahoma" pitchFamily="34" charset="0"/>
              </a:rPr>
              <a:t> </a:t>
            </a:r>
            <a:r>
              <a:rPr lang="nl-NL" sz="1200" b="1" dirty="0" smtClean="0">
                <a:solidFill>
                  <a:schemeClr val="accent1">
                    <a:lumMod val="50000"/>
                  </a:schemeClr>
                </a:solidFill>
                <a:latin typeface="Tahoma" pitchFamily="34" charset="0"/>
                <a:cs typeface="Tahoma" pitchFamily="34" charset="0"/>
              </a:rPr>
              <a:t>~ N </a:t>
            </a:r>
            <a:r>
              <a:rPr lang="nl-NL" sz="1200" dirty="0" smtClean="0">
                <a:latin typeface="Tahoma" pitchFamily="34" charset="0"/>
                <a:cs typeface="Tahoma" pitchFamily="34" charset="0"/>
              </a:rPr>
              <a:t>(</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1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1</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y</a:t>
            </a:r>
            <a:r>
              <a:rPr lang="nl-NL" sz="1200" baseline="-25000" dirty="0" smtClean="0">
                <a:latin typeface="Tahoma" pitchFamily="34" charset="0"/>
                <a:cs typeface="Tahoma" pitchFamily="34" charset="0"/>
              </a:rPr>
              <a:t>2i</a:t>
            </a:r>
            <a:r>
              <a:rPr lang="nl-NL" sz="1200" dirty="0" smtClean="0">
                <a:latin typeface="Tahoma" pitchFamily="34" charset="0"/>
                <a:cs typeface="Tahoma" pitchFamily="34" charset="0"/>
              </a:rPr>
              <a:t>|</a:t>
            </a:r>
            <a:r>
              <a:rPr lang="el-GR" sz="1200" dirty="0" smtClean="0">
                <a:latin typeface="Tahoma" pitchFamily="34" charset="0"/>
                <a:cs typeface="Tahoma" pitchFamily="34" charset="0"/>
              </a:rPr>
              <a:t> 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 N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2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MI requires these distributions to be equal.</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endParaRPr lang="nl-NL" sz="1200" dirty="0" smtClean="0">
              <a:latin typeface="Tahoma" pitchFamily="34" charset="0"/>
              <a:cs typeface="Tahoma" pitchFamily="34" charset="0"/>
            </a:endParaRPr>
          </a:p>
        </p:txBody>
      </p:sp>
      <p:cxnSp>
        <p:nvCxnSpPr>
          <p:cNvPr id="32" name="Straight Arrow Connector 31"/>
          <p:cNvCxnSpPr/>
          <p:nvPr/>
        </p:nvCxnSpPr>
        <p:spPr>
          <a:xfrm rot="-12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2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2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2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a:t>
            </a:r>
          </a:p>
        </p:txBody>
      </p:sp>
      <p:sp>
        <p:nvSpPr>
          <p:cNvPr id="37" name="TextBox 36"/>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a:t>
            </a:r>
          </a:p>
        </p:txBody>
      </p:sp>
      <p:sp>
        <p:nvSpPr>
          <p:cNvPr id="40" name="TextBox 39"/>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3</a:t>
            </a:r>
          </a:p>
        </p:txBody>
      </p:sp>
      <p:sp>
        <p:nvSpPr>
          <p:cNvPr id="43" name="TextBox 42"/>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4</a:t>
            </a:r>
          </a:p>
        </p:txBody>
      </p:sp>
      <p:sp>
        <p:nvSpPr>
          <p:cNvPr id="30" name="TextBox 29"/>
          <p:cNvSpPr txBox="1"/>
          <p:nvPr/>
        </p:nvSpPr>
        <p:spPr>
          <a:xfrm>
            <a:off x="762000" y="1399401"/>
            <a:ext cx="1524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Σ = </a:t>
            </a:r>
            <a:r>
              <a:rPr lang="el-GR" sz="1200" b="1" dirty="0" smtClean="0">
                <a:solidFill>
                  <a:srgbClr val="800080"/>
                </a:solidFill>
                <a:latin typeface="Tahoma" pitchFamily="34" charset="0"/>
                <a:cs typeface="Tahoma" pitchFamily="34" charset="0"/>
              </a:rPr>
              <a:t>Λ</a:t>
            </a:r>
            <a:r>
              <a:rPr lang="nl-NL" sz="1200" b="1" dirty="0" smtClean="0">
                <a:solidFill>
                  <a:srgbClr val="800080"/>
                </a:solidFill>
                <a:latin typeface="Tahoma" pitchFamily="34" charset="0"/>
                <a:cs typeface="Tahoma" pitchFamily="34" charset="0"/>
              </a:rPr>
              <a:t> </a:t>
            </a:r>
            <a:r>
              <a:rPr lang="el-GR" sz="1200" b="1" dirty="0" smtClean="0">
                <a:solidFill>
                  <a:srgbClr val="800080"/>
                </a:solidFill>
                <a:latin typeface="Tahoma" pitchFamily="34" charset="0"/>
                <a:cs typeface="Tahoma" pitchFamily="34" charset="0"/>
              </a:rPr>
              <a:t>Ψ Λ</a:t>
            </a:r>
            <a:r>
              <a:rPr lang="nl-NL" sz="1200" b="1" baseline="30000" dirty="0" smtClean="0">
                <a:solidFill>
                  <a:srgbClr val="800080"/>
                </a:solidFill>
                <a:latin typeface="Tahoma" pitchFamily="34" charset="0"/>
                <a:cs typeface="Tahoma" pitchFamily="34" charset="0"/>
              </a:rPr>
              <a:t>t</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6" name="Rectangle 25"/>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pci</a:t>
            </a:r>
            <a:endParaRPr lang="nl-NL" sz="1200" baseline="-25000" dirty="0">
              <a:solidFill>
                <a:schemeClr val="tx1"/>
              </a:solidFill>
              <a:latin typeface="Tahoma" pitchFamily="34" charset="0"/>
              <a:ea typeface="Tahoma" pitchFamily="34" charset="0"/>
              <a:cs typeface="Tahoma" pitchFamily="34" charset="0"/>
            </a:endParaRPr>
          </a:p>
        </p:txBody>
      </p:sp>
      <p:sp>
        <p:nvSpPr>
          <p:cNvPr id="27" name="Oval 26"/>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1" name="Straight Arrow Connector 30"/>
          <p:cNvCxnSpPr>
            <a:stCxn id="27" idx="4"/>
            <a:endCxn id="26"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wmi</a:t>
            </a:r>
            <a:endParaRPr lang="nl-NL" sz="1200" baseline="-25000" dirty="0">
              <a:solidFill>
                <a:schemeClr val="tx1"/>
              </a:solidFill>
              <a:latin typeface="Tahoma" pitchFamily="34" charset="0"/>
              <a:ea typeface="Tahoma" pitchFamily="34" charset="0"/>
              <a:cs typeface="Tahoma" pitchFamily="34" charset="0"/>
            </a:endParaRPr>
          </a:p>
        </p:txBody>
      </p:sp>
      <p:cxnSp>
        <p:nvCxnSpPr>
          <p:cNvPr id="39" name="Straight Arrow Connector 38"/>
          <p:cNvCxnSpPr>
            <a:stCxn id="27" idx="4"/>
            <a:endCxn id="38"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psi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2" name="Straight Arrow Connector 41"/>
          <p:cNvCxnSpPr>
            <a:stCxn id="27" idx="4"/>
            <a:endCxn id="41"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vci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5" name="Straight Arrow Connector 44"/>
          <p:cNvCxnSpPr>
            <a:stCxn id="27" idx="4"/>
            <a:endCxn id="44"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52" name="TextBox 51"/>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53" name="TextBox 52"/>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54" name="TextBox 53"/>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sp>
        <p:nvSpPr>
          <p:cNvPr id="28" name="TextBox 27"/>
          <p:cNvSpPr txBox="1"/>
          <p:nvPr/>
        </p:nvSpPr>
        <p:spPr>
          <a:xfrm>
            <a:off x="4876800" y="990600"/>
            <a:ext cx="3962400" cy="1938992"/>
          </a:xfrm>
          <a:prstGeom prst="rect">
            <a:avLst/>
          </a:prstGeom>
          <a:noFill/>
        </p:spPr>
        <p:txBody>
          <a:bodyPr wrap="square" rtlCol="0">
            <a:spAutoFit/>
          </a:bodyPr>
          <a:lstStyle/>
          <a:p>
            <a:r>
              <a:rPr lang="nl-NL" sz="1200" dirty="0" smtClean="0">
                <a:latin typeface="Tahoma" pitchFamily="34" charset="0"/>
                <a:cs typeface="Tahoma" pitchFamily="34" charset="0"/>
              </a:rPr>
              <a:t>Conditional distributions in 2 groups (conditional on a given value of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b="1" dirty="0" smtClean="0">
                <a:solidFill>
                  <a:srgbClr val="FF0000"/>
                </a:solidFill>
                <a:latin typeface="Tahoma" pitchFamily="34" charset="0"/>
                <a:cs typeface="Tahoma" pitchFamily="34" charset="0"/>
              </a:rPr>
              <a:t>y</a:t>
            </a:r>
            <a:r>
              <a:rPr lang="nl-NL" sz="1200" b="1" baseline="-25000" dirty="0" smtClean="0">
                <a:solidFill>
                  <a:srgbClr val="FF0000"/>
                </a:solidFill>
                <a:latin typeface="Tahoma" pitchFamily="34" charset="0"/>
                <a:cs typeface="Tahoma" pitchFamily="34" charset="0"/>
              </a:rPr>
              <a:t>1i</a:t>
            </a:r>
            <a:r>
              <a:rPr lang="nl-NL" sz="1200" b="1" dirty="0" smtClean="0">
                <a:solidFill>
                  <a:srgbClr val="FF0000"/>
                </a:solidFill>
                <a:latin typeface="Tahoma" pitchFamily="34" charset="0"/>
                <a:cs typeface="Tahoma" pitchFamily="34" charset="0"/>
              </a:rPr>
              <a:t>|</a:t>
            </a:r>
            <a:r>
              <a:rPr lang="el-GR" sz="1200" b="1" dirty="0" smtClean="0">
                <a:solidFill>
                  <a:srgbClr val="FF0000"/>
                </a:solidFill>
                <a:latin typeface="Tahoma" pitchFamily="34" charset="0"/>
                <a:cs typeface="Tahoma" pitchFamily="34" charset="0"/>
              </a:rPr>
              <a:t> η</a:t>
            </a:r>
            <a:r>
              <a:rPr lang="nl-NL" sz="1200" b="1" baseline="30000" dirty="0" smtClean="0">
                <a:solidFill>
                  <a:srgbClr val="FF0000"/>
                </a:solidFill>
                <a:latin typeface="Tahoma" pitchFamily="34" charset="0"/>
                <a:cs typeface="Tahoma" pitchFamily="34" charset="0"/>
              </a:rPr>
              <a:t>*</a:t>
            </a:r>
            <a:r>
              <a:rPr lang="nl-NL" sz="1200" dirty="0" smtClean="0">
                <a:latin typeface="Tahoma" pitchFamily="34" charset="0"/>
                <a:cs typeface="Tahoma" pitchFamily="34" charset="0"/>
              </a:rPr>
              <a:t> </a:t>
            </a:r>
            <a:r>
              <a:rPr lang="nl-NL" sz="1200" b="1" dirty="0" smtClean="0">
                <a:solidFill>
                  <a:schemeClr val="accent1">
                    <a:lumMod val="50000"/>
                  </a:schemeClr>
                </a:solidFill>
                <a:latin typeface="Tahoma" pitchFamily="34" charset="0"/>
                <a:cs typeface="Tahoma" pitchFamily="34" charset="0"/>
              </a:rPr>
              <a:t>~ N </a:t>
            </a:r>
            <a:r>
              <a:rPr lang="nl-NL" sz="1200" dirty="0" smtClean="0">
                <a:latin typeface="Tahoma" pitchFamily="34" charset="0"/>
                <a:cs typeface="Tahoma" pitchFamily="34" charset="0"/>
              </a:rPr>
              <a:t>(</a:t>
            </a:r>
            <a:r>
              <a:rPr lang="el-GR" sz="1200" b="1" dirty="0" smtClean="0">
                <a:solidFill>
                  <a:schemeClr val="accent2">
                    <a:lumMod val="75000"/>
                  </a:schemeClr>
                </a:solidFill>
                <a:latin typeface="Tahoma" pitchFamily="34" charset="0"/>
                <a:cs typeface="Tahoma" pitchFamily="34" charset="0"/>
              </a:rPr>
              <a:t>Τ</a:t>
            </a:r>
            <a:r>
              <a:rPr lang="nl-NL" sz="1200" b="1" baseline="-25000" dirty="0" smtClean="0">
                <a:solidFill>
                  <a:schemeClr val="accent2">
                    <a:lumMod val="75000"/>
                  </a:schemeClr>
                </a:solidFill>
                <a:latin typeface="Tahoma" pitchFamily="34" charset="0"/>
                <a:cs typeface="Tahoma" pitchFamily="34" charset="0"/>
              </a:rPr>
              <a:t>1</a:t>
            </a:r>
            <a:r>
              <a:rPr lang="nl-NL" sz="1200" b="1" dirty="0" smtClean="0">
                <a:solidFill>
                  <a:schemeClr val="accent2">
                    <a:lumMod val="75000"/>
                  </a:schemeClr>
                </a:solidFill>
                <a:latin typeface="Tahoma" pitchFamily="34" charset="0"/>
                <a:cs typeface="Tahoma" pitchFamily="34" charset="0"/>
              </a:rPr>
              <a:t> + Λ</a:t>
            </a:r>
            <a:r>
              <a:rPr lang="nl-NL" sz="1200" b="1" baseline="-25000" dirty="0" smtClean="0">
                <a:solidFill>
                  <a:schemeClr val="accent2">
                    <a:lumMod val="75000"/>
                  </a:schemeClr>
                </a:solidFill>
                <a:latin typeface="Tahoma" pitchFamily="34" charset="0"/>
                <a:cs typeface="Tahoma" pitchFamily="34" charset="0"/>
              </a:rPr>
              <a:t>1 </a:t>
            </a:r>
            <a:r>
              <a:rPr lang="el-GR" sz="1200" b="1" dirty="0" smtClean="0">
                <a:solidFill>
                  <a:schemeClr val="accent2">
                    <a:lumMod val="75000"/>
                  </a:schemeClr>
                </a:solidFill>
                <a:latin typeface="Tahoma" pitchFamily="34" charset="0"/>
                <a:cs typeface="Tahoma" pitchFamily="34" charset="0"/>
              </a:rPr>
              <a:t>η</a:t>
            </a:r>
            <a:r>
              <a:rPr lang="nl-NL" sz="1200" b="1" baseline="30000" dirty="0" smtClean="0">
                <a:solidFill>
                  <a:schemeClr val="accent2">
                    <a:lumMod val="75000"/>
                  </a:schemeClr>
                </a:solidFill>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1</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y</a:t>
            </a:r>
            <a:r>
              <a:rPr lang="nl-NL" sz="1200" baseline="-25000" dirty="0" smtClean="0">
                <a:latin typeface="Tahoma" pitchFamily="34" charset="0"/>
                <a:cs typeface="Tahoma" pitchFamily="34" charset="0"/>
              </a:rPr>
              <a:t>2i</a:t>
            </a:r>
            <a:r>
              <a:rPr lang="nl-NL" sz="1200" dirty="0" smtClean="0">
                <a:latin typeface="Tahoma" pitchFamily="34" charset="0"/>
                <a:cs typeface="Tahoma" pitchFamily="34" charset="0"/>
              </a:rPr>
              <a:t>|</a:t>
            </a:r>
            <a:r>
              <a:rPr lang="el-GR" sz="1200" dirty="0" smtClean="0">
                <a:latin typeface="Tahoma" pitchFamily="34" charset="0"/>
                <a:cs typeface="Tahoma" pitchFamily="34" charset="0"/>
              </a:rPr>
              <a:t> 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 N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2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MI requires these distributions to be equal.</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endParaRPr lang="nl-NL" sz="1200" dirty="0" smtClean="0">
              <a:latin typeface="Tahoma" pitchFamily="34" charset="0"/>
              <a:cs typeface="Tahoma" pitchFamily="34" charset="0"/>
            </a:endParaRPr>
          </a:p>
        </p:txBody>
      </p:sp>
      <p:cxnSp>
        <p:nvCxnSpPr>
          <p:cNvPr id="32" name="Straight Arrow Connector 31"/>
          <p:cNvCxnSpPr/>
          <p:nvPr/>
        </p:nvCxnSpPr>
        <p:spPr>
          <a:xfrm rot="-12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2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2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2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a:t>
            </a:r>
          </a:p>
        </p:txBody>
      </p:sp>
      <p:sp>
        <p:nvSpPr>
          <p:cNvPr id="37" name="TextBox 36"/>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a:t>
            </a:r>
          </a:p>
        </p:txBody>
      </p:sp>
      <p:sp>
        <p:nvSpPr>
          <p:cNvPr id="40" name="TextBox 39"/>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3</a:t>
            </a:r>
          </a:p>
        </p:txBody>
      </p:sp>
      <p:sp>
        <p:nvSpPr>
          <p:cNvPr id="43" name="TextBox 42"/>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4</a:t>
            </a:r>
          </a:p>
        </p:txBody>
      </p:sp>
      <p:sp>
        <p:nvSpPr>
          <p:cNvPr id="30" name="TextBox 29"/>
          <p:cNvSpPr txBox="1"/>
          <p:nvPr/>
        </p:nvSpPr>
        <p:spPr>
          <a:xfrm>
            <a:off x="762000" y="1399401"/>
            <a:ext cx="1524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Σ = </a:t>
            </a:r>
            <a:r>
              <a:rPr lang="el-GR" sz="1200" b="1" dirty="0" smtClean="0">
                <a:solidFill>
                  <a:srgbClr val="800080"/>
                </a:solidFill>
                <a:latin typeface="Tahoma" pitchFamily="34" charset="0"/>
                <a:cs typeface="Tahoma" pitchFamily="34" charset="0"/>
              </a:rPr>
              <a:t>Λ</a:t>
            </a:r>
            <a:r>
              <a:rPr lang="nl-NL" sz="1200" b="1" dirty="0" smtClean="0">
                <a:solidFill>
                  <a:srgbClr val="800080"/>
                </a:solidFill>
                <a:latin typeface="Tahoma" pitchFamily="34" charset="0"/>
                <a:cs typeface="Tahoma" pitchFamily="34" charset="0"/>
              </a:rPr>
              <a:t> </a:t>
            </a:r>
            <a:r>
              <a:rPr lang="el-GR" sz="1200" b="1" dirty="0" smtClean="0">
                <a:solidFill>
                  <a:srgbClr val="800080"/>
                </a:solidFill>
                <a:latin typeface="Tahoma" pitchFamily="34" charset="0"/>
                <a:cs typeface="Tahoma" pitchFamily="34" charset="0"/>
              </a:rPr>
              <a:t>Ψ Λ</a:t>
            </a:r>
            <a:r>
              <a:rPr lang="nl-NL" sz="1200" b="1" baseline="30000" dirty="0" smtClean="0">
                <a:solidFill>
                  <a:srgbClr val="800080"/>
                </a:solidFill>
                <a:latin typeface="Tahoma" pitchFamily="34" charset="0"/>
                <a:cs typeface="Tahoma" pitchFamily="34" charset="0"/>
              </a:rPr>
              <a:t>t</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6" name="Rectangle 25"/>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pci</a:t>
            </a:r>
            <a:endParaRPr lang="nl-NL" sz="1200" baseline="-25000" dirty="0">
              <a:solidFill>
                <a:schemeClr val="tx1"/>
              </a:solidFill>
              <a:latin typeface="Tahoma" pitchFamily="34" charset="0"/>
              <a:ea typeface="Tahoma" pitchFamily="34" charset="0"/>
              <a:cs typeface="Tahoma" pitchFamily="34" charset="0"/>
            </a:endParaRPr>
          </a:p>
        </p:txBody>
      </p:sp>
      <p:sp>
        <p:nvSpPr>
          <p:cNvPr id="27" name="Oval 26"/>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1" name="Straight Arrow Connector 30"/>
          <p:cNvCxnSpPr>
            <a:stCxn id="27" idx="4"/>
            <a:endCxn id="26"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wmi</a:t>
            </a:r>
            <a:endParaRPr lang="nl-NL" sz="1200" baseline="-25000" dirty="0">
              <a:solidFill>
                <a:schemeClr val="tx1"/>
              </a:solidFill>
              <a:latin typeface="Tahoma" pitchFamily="34" charset="0"/>
              <a:ea typeface="Tahoma" pitchFamily="34" charset="0"/>
              <a:cs typeface="Tahoma" pitchFamily="34" charset="0"/>
            </a:endParaRPr>
          </a:p>
        </p:txBody>
      </p:sp>
      <p:cxnSp>
        <p:nvCxnSpPr>
          <p:cNvPr id="39" name="Straight Arrow Connector 38"/>
          <p:cNvCxnSpPr>
            <a:stCxn id="27" idx="4"/>
            <a:endCxn id="38"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psi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2" name="Straight Arrow Connector 41"/>
          <p:cNvCxnSpPr>
            <a:stCxn id="27" idx="4"/>
            <a:endCxn id="41"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vci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5" name="Straight Arrow Connector 44"/>
          <p:cNvCxnSpPr>
            <a:stCxn id="27" idx="4"/>
            <a:endCxn id="44"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52" name="TextBox 51"/>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53" name="TextBox 52"/>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54" name="TextBox 53"/>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sp>
        <p:nvSpPr>
          <p:cNvPr id="28" name="TextBox 27"/>
          <p:cNvSpPr txBox="1"/>
          <p:nvPr/>
        </p:nvSpPr>
        <p:spPr>
          <a:xfrm>
            <a:off x="4876800" y="990600"/>
            <a:ext cx="3962400" cy="1938992"/>
          </a:xfrm>
          <a:prstGeom prst="rect">
            <a:avLst/>
          </a:prstGeom>
          <a:noFill/>
        </p:spPr>
        <p:txBody>
          <a:bodyPr wrap="square" rtlCol="0">
            <a:spAutoFit/>
          </a:bodyPr>
          <a:lstStyle/>
          <a:p>
            <a:r>
              <a:rPr lang="nl-NL" sz="1200" dirty="0" smtClean="0">
                <a:latin typeface="Tahoma" pitchFamily="34" charset="0"/>
                <a:cs typeface="Tahoma" pitchFamily="34" charset="0"/>
              </a:rPr>
              <a:t>Conditional distributions in 2 groups (conditional on a given value of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b="1" dirty="0" smtClean="0">
                <a:solidFill>
                  <a:srgbClr val="FF0000"/>
                </a:solidFill>
                <a:latin typeface="Tahoma" pitchFamily="34" charset="0"/>
                <a:cs typeface="Tahoma" pitchFamily="34" charset="0"/>
              </a:rPr>
              <a:t>y</a:t>
            </a:r>
            <a:r>
              <a:rPr lang="nl-NL" sz="1200" b="1" baseline="-25000" dirty="0" smtClean="0">
                <a:solidFill>
                  <a:srgbClr val="FF0000"/>
                </a:solidFill>
                <a:latin typeface="Tahoma" pitchFamily="34" charset="0"/>
                <a:cs typeface="Tahoma" pitchFamily="34" charset="0"/>
              </a:rPr>
              <a:t>1i</a:t>
            </a:r>
            <a:r>
              <a:rPr lang="nl-NL" sz="1200" b="1" dirty="0" smtClean="0">
                <a:solidFill>
                  <a:srgbClr val="FF0000"/>
                </a:solidFill>
                <a:latin typeface="Tahoma" pitchFamily="34" charset="0"/>
                <a:cs typeface="Tahoma" pitchFamily="34" charset="0"/>
              </a:rPr>
              <a:t>|</a:t>
            </a:r>
            <a:r>
              <a:rPr lang="el-GR" sz="1200" b="1" dirty="0" smtClean="0">
                <a:solidFill>
                  <a:srgbClr val="FF0000"/>
                </a:solidFill>
                <a:latin typeface="Tahoma" pitchFamily="34" charset="0"/>
                <a:cs typeface="Tahoma" pitchFamily="34" charset="0"/>
              </a:rPr>
              <a:t> η</a:t>
            </a:r>
            <a:r>
              <a:rPr lang="nl-NL" sz="1200" b="1" baseline="30000" dirty="0" smtClean="0">
                <a:solidFill>
                  <a:srgbClr val="FF0000"/>
                </a:solidFill>
                <a:latin typeface="Tahoma" pitchFamily="34" charset="0"/>
                <a:cs typeface="Tahoma" pitchFamily="34" charset="0"/>
              </a:rPr>
              <a:t>*</a:t>
            </a:r>
            <a:r>
              <a:rPr lang="nl-NL" sz="1200" dirty="0" smtClean="0">
                <a:latin typeface="Tahoma" pitchFamily="34" charset="0"/>
                <a:cs typeface="Tahoma" pitchFamily="34" charset="0"/>
              </a:rPr>
              <a:t> </a:t>
            </a:r>
            <a:r>
              <a:rPr lang="nl-NL" sz="1200" b="1" dirty="0" smtClean="0">
                <a:solidFill>
                  <a:schemeClr val="accent1">
                    <a:lumMod val="50000"/>
                  </a:schemeClr>
                </a:solidFill>
                <a:latin typeface="Tahoma" pitchFamily="34" charset="0"/>
                <a:cs typeface="Tahoma" pitchFamily="34" charset="0"/>
              </a:rPr>
              <a:t>~ N </a:t>
            </a:r>
            <a:r>
              <a:rPr lang="nl-NL" sz="1200" dirty="0" smtClean="0">
                <a:latin typeface="Tahoma" pitchFamily="34" charset="0"/>
                <a:cs typeface="Tahoma" pitchFamily="34" charset="0"/>
              </a:rPr>
              <a:t>(</a:t>
            </a:r>
            <a:r>
              <a:rPr lang="el-GR" sz="1200" b="1" dirty="0" smtClean="0">
                <a:solidFill>
                  <a:schemeClr val="accent2">
                    <a:lumMod val="75000"/>
                  </a:schemeClr>
                </a:solidFill>
                <a:latin typeface="Tahoma" pitchFamily="34" charset="0"/>
                <a:cs typeface="Tahoma" pitchFamily="34" charset="0"/>
              </a:rPr>
              <a:t>Τ</a:t>
            </a:r>
            <a:r>
              <a:rPr lang="nl-NL" sz="1200" b="1" baseline="-25000" dirty="0" smtClean="0">
                <a:solidFill>
                  <a:schemeClr val="accent2">
                    <a:lumMod val="75000"/>
                  </a:schemeClr>
                </a:solidFill>
                <a:latin typeface="Tahoma" pitchFamily="34" charset="0"/>
                <a:cs typeface="Tahoma" pitchFamily="34" charset="0"/>
              </a:rPr>
              <a:t>1</a:t>
            </a:r>
            <a:r>
              <a:rPr lang="nl-NL" sz="1200" b="1" dirty="0" smtClean="0">
                <a:solidFill>
                  <a:schemeClr val="accent2">
                    <a:lumMod val="75000"/>
                  </a:schemeClr>
                </a:solidFill>
                <a:latin typeface="Tahoma" pitchFamily="34" charset="0"/>
                <a:cs typeface="Tahoma" pitchFamily="34" charset="0"/>
              </a:rPr>
              <a:t> + Λ</a:t>
            </a:r>
            <a:r>
              <a:rPr lang="nl-NL" sz="1200" b="1" baseline="-25000" dirty="0" smtClean="0">
                <a:solidFill>
                  <a:schemeClr val="accent2">
                    <a:lumMod val="75000"/>
                  </a:schemeClr>
                </a:solidFill>
                <a:latin typeface="Tahoma" pitchFamily="34" charset="0"/>
                <a:cs typeface="Tahoma" pitchFamily="34" charset="0"/>
              </a:rPr>
              <a:t>1 </a:t>
            </a:r>
            <a:r>
              <a:rPr lang="el-GR" sz="1200" b="1" dirty="0" smtClean="0">
                <a:solidFill>
                  <a:schemeClr val="accent2">
                    <a:lumMod val="75000"/>
                  </a:schemeClr>
                </a:solidFill>
                <a:latin typeface="Tahoma" pitchFamily="34" charset="0"/>
                <a:cs typeface="Tahoma" pitchFamily="34" charset="0"/>
              </a:rPr>
              <a:t>η</a:t>
            </a:r>
            <a:r>
              <a:rPr lang="nl-NL" sz="1200" b="1" baseline="30000" dirty="0" smtClean="0">
                <a:solidFill>
                  <a:schemeClr val="accent2">
                    <a:lumMod val="75000"/>
                  </a:schemeClr>
                </a:solidFill>
                <a:latin typeface="Tahoma" pitchFamily="34" charset="0"/>
                <a:cs typeface="Tahoma" pitchFamily="34" charset="0"/>
              </a:rPr>
              <a:t>*</a:t>
            </a:r>
            <a:r>
              <a:rPr lang="nl-NL" sz="1200" dirty="0" smtClean="0">
                <a:latin typeface="Tahoma" pitchFamily="34" charset="0"/>
                <a:cs typeface="Tahoma" pitchFamily="34" charset="0"/>
              </a:rPr>
              <a:t>, </a:t>
            </a:r>
            <a:r>
              <a:rPr lang="el-GR" sz="1200" b="1" dirty="0" smtClean="0">
                <a:solidFill>
                  <a:srgbClr val="7030A0"/>
                </a:solidFill>
                <a:latin typeface="Tahoma" pitchFamily="34" charset="0"/>
                <a:cs typeface="Tahoma" pitchFamily="34" charset="0"/>
              </a:rPr>
              <a:t>Θ</a:t>
            </a:r>
            <a:r>
              <a:rPr lang="nl-NL" sz="1200" b="1" baseline="-25000" dirty="0" smtClean="0">
                <a:solidFill>
                  <a:srgbClr val="7030A0"/>
                </a:solidFill>
                <a:latin typeface="Tahoma" pitchFamily="34" charset="0"/>
                <a:cs typeface="Tahoma" pitchFamily="34" charset="0"/>
              </a:rPr>
              <a:t>1</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y</a:t>
            </a:r>
            <a:r>
              <a:rPr lang="nl-NL" sz="1200" baseline="-25000" dirty="0" smtClean="0">
                <a:latin typeface="Tahoma" pitchFamily="34" charset="0"/>
                <a:cs typeface="Tahoma" pitchFamily="34" charset="0"/>
              </a:rPr>
              <a:t>2i</a:t>
            </a:r>
            <a:r>
              <a:rPr lang="nl-NL" sz="1200" dirty="0" smtClean="0">
                <a:latin typeface="Tahoma" pitchFamily="34" charset="0"/>
                <a:cs typeface="Tahoma" pitchFamily="34" charset="0"/>
              </a:rPr>
              <a:t>|</a:t>
            </a:r>
            <a:r>
              <a:rPr lang="el-GR" sz="1200" dirty="0" smtClean="0">
                <a:latin typeface="Tahoma" pitchFamily="34" charset="0"/>
                <a:cs typeface="Tahoma" pitchFamily="34" charset="0"/>
              </a:rPr>
              <a:t> 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 N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2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MI requires these distributions to be equal.</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endParaRPr lang="nl-NL" sz="1200" dirty="0" smtClean="0">
              <a:latin typeface="Tahoma" pitchFamily="34" charset="0"/>
              <a:cs typeface="Tahoma" pitchFamily="34" charset="0"/>
            </a:endParaRPr>
          </a:p>
        </p:txBody>
      </p:sp>
      <p:cxnSp>
        <p:nvCxnSpPr>
          <p:cNvPr id="32" name="Straight Arrow Connector 31"/>
          <p:cNvCxnSpPr/>
          <p:nvPr/>
        </p:nvCxnSpPr>
        <p:spPr>
          <a:xfrm rot="-12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2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2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2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a:t>
            </a:r>
          </a:p>
        </p:txBody>
      </p:sp>
      <p:sp>
        <p:nvSpPr>
          <p:cNvPr id="37" name="TextBox 36"/>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a:t>
            </a:r>
          </a:p>
        </p:txBody>
      </p:sp>
      <p:sp>
        <p:nvSpPr>
          <p:cNvPr id="40" name="TextBox 39"/>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3</a:t>
            </a:r>
          </a:p>
        </p:txBody>
      </p:sp>
      <p:sp>
        <p:nvSpPr>
          <p:cNvPr id="43" name="TextBox 42"/>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4</a:t>
            </a:r>
          </a:p>
        </p:txBody>
      </p:sp>
      <p:sp>
        <p:nvSpPr>
          <p:cNvPr id="30" name="TextBox 29"/>
          <p:cNvSpPr txBox="1"/>
          <p:nvPr/>
        </p:nvSpPr>
        <p:spPr>
          <a:xfrm>
            <a:off x="762000" y="1399401"/>
            <a:ext cx="1524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Σ = </a:t>
            </a:r>
            <a:r>
              <a:rPr lang="el-GR" sz="1200" b="1" dirty="0" smtClean="0">
                <a:solidFill>
                  <a:srgbClr val="800080"/>
                </a:solidFill>
                <a:latin typeface="Tahoma" pitchFamily="34" charset="0"/>
                <a:cs typeface="Tahoma" pitchFamily="34" charset="0"/>
              </a:rPr>
              <a:t>Λ</a:t>
            </a:r>
            <a:r>
              <a:rPr lang="nl-NL" sz="1200" b="1" dirty="0" smtClean="0">
                <a:solidFill>
                  <a:srgbClr val="800080"/>
                </a:solidFill>
                <a:latin typeface="Tahoma" pitchFamily="34" charset="0"/>
                <a:cs typeface="Tahoma" pitchFamily="34" charset="0"/>
              </a:rPr>
              <a:t> </a:t>
            </a:r>
            <a:r>
              <a:rPr lang="el-GR" sz="1200" b="1" dirty="0" smtClean="0">
                <a:solidFill>
                  <a:srgbClr val="800080"/>
                </a:solidFill>
                <a:latin typeface="Tahoma" pitchFamily="34" charset="0"/>
                <a:cs typeface="Tahoma" pitchFamily="34" charset="0"/>
              </a:rPr>
              <a:t>Ψ Λ</a:t>
            </a:r>
            <a:r>
              <a:rPr lang="nl-NL" sz="1200" b="1" baseline="30000" dirty="0" smtClean="0">
                <a:solidFill>
                  <a:srgbClr val="800080"/>
                </a:solidFill>
                <a:latin typeface="Tahoma" pitchFamily="34" charset="0"/>
                <a:cs typeface="Tahoma" pitchFamily="34" charset="0"/>
              </a:rPr>
              <a:t>t</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6" name="Rectangle 25"/>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pci</a:t>
            </a:r>
            <a:endParaRPr lang="nl-NL" sz="1200" baseline="-25000" dirty="0">
              <a:solidFill>
                <a:schemeClr val="tx1"/>
              </a:solidFill>
              <a:latin typeface="Tahoma" pitchFamily="34" charset="0"/>
              <a:ea typeface="Tahoma" pitchFamily="34" charset="0"/>
              <a:cs typeface="Tahoma" pitchFamily="34" charset="0"/>
            </a:endParaRPr>
          </a:p>
        </p:txBody>
      </p:sp>
      <p:sp>
        <p:nvSpPr>
          <p:cNvPr id="27" name="Oval 26"/>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1" name="Straight Arrow Connector 30"/>
          <p:cNvCxnSpPr>
            <a:stCxn id="27" idx="4"/>
            <a:endCxn id="26"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wmi</a:t>
            </a:r>
            <a:endParaRPr lang="nl-NL" sz="1200" baseline="-25000" dirty="0">
              <a:solidFill>
                <a:schemeClr val="tx1"/>
              </a:solidFill>
              <a:latin typeface="Tahoma" pitchFamily="34" charset="0"/>
              <a:ea typeface="Tahoma" pitchFamily="34" charset="0"/>
              <a:cs typeface="Tahoma" pitchFamily="34" charset="0"/>
            </a:endParaRPr>
          </a:p>
        </p:txBody>
      </p:sp>
      <p:cxnSp>
        <p:nvCxnSpPr>
          <p:cNvPr id="39" name="Straight Arrow Connector 38"/>
          <p:cNvCxnSpPr>
            <a:stCxn id="27" idx="4"/>
            <a:endCxn id="38"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psi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2" name="Straight Arrow Connector 41"/>
          <p:cNvCxnSpPr>
            <a:stCxn id="27" idx="4"/>
            <a:endCxn id="41"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vci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5" name="Straight Arrow Connector 44"/>
          <p:cNvCxnSpPr>
            <a:stCxn id="27" idx="4"/>
            <a:endCxn id="44"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52" name="TextBox 51"/>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53" name="TextBox 52"/>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54" name="TextBox 53"/>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sp>
        <p:nvSpPr>
          <p:cNvPr id="28" name="TextBox 27"/>
          <p:cNvSpPr txBox="1"/>
          <p:nvPr/>
        </p:nvSpPr>
        <p:spPr>
          <a:xfrm>
            <a:off x="4876800" y="990600"/>
            <a:ext cx="3962400" cy="1938992"/>
          </a:xfrm>
          <a:prstGeom prst="rect">
            <a:avLst/>
          </a:prstGeom>
          <a:noFill/>
        </p:spPr>
        <p:txBody>
          <a:bodyPr wrap="square" rtlCol="0">
            <a:spAutoFit/>
          </a:bodyPr>
          <a:lstStyle/>
          <a:p>
            <a:r>
              <a:rPr lang="nl-NL" sz="1200" dirty="0" smtClean="0">
                <a:latin typeface="Tahoma" pitchFamily="34" charset="0"/>
                <a:cs typeface="Tahoma" pitchFamily="34" charset="0"/>
              </a:rPr>
              <a:t>Conditional distributions in 2 groups (conditional on a given value of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b="1" dirty="0" smtClean="0">
                <a:solidFill>
                  <a:srgbClr val="FF0000"/>
                </a:solidFill>
                <a:latin typeface="Tahoma" pitchFamily="34" charset="0"/>
                <a:cs typeface="Tahoma" pitchFamily="34" charset="0"/>
              </a:rPr>
              <a:t>y</a:t>
            </a:r>
            <a:r>
              <a:rPr lang="nl-NL" sz="1200" b="1" baseline="-25000" dirty="0" smtClean="0">
                <a:solidFill>
                  <a:srgbClr val="FF0000"/>
                </a:solidFill>
                <a:latin typeface="Tahoma" pitchFamily="34" charset="0"/>
                <a:cs typeface="Tahoma" pitchFamily="34" charset="0"/>
              </a:rPr>
              <a:t>1i</a:t>
            </a:r>
            <a:r>
              <a:rPr lang="nl-NL" sz="1200" b="1" dirty="0" smtClean="0">
                <a:solidFill>
                  <a:srgbClr val="FF0000"/>
                </a:solidFill>
                <a:latin typeface="Tahoma" pitchFamily="34" charset="0"/>
                <a:cs typeface="Tahoma" pitchFamily="34" charset="0"/>
              </a:rPr>
              <a:t>|</a:t>
            </a:r>
            <a:r>
              <a:rPr lang="el-GR" sz="1200" b="1" dirty="0" smtClean="0">
                <a:solidFill>
                  <a:srgbClr val="FF0000"/>
                </a:solidFill>
                <a:latin typeface="Tahoma" pitchFamily="34" charset="0"/>
                <a:cs typeface="Tahoma" pitchFamily="34" charset="0"/>
              </a:rPr>
              <a:t> η</a:t>
            </a:r>
            <a:r>
              <a:rPr lang="nl-NL" sz="1200" b="1" baseline="30000" dirty="0" smtClean="0">
                <a:solidFill>
                  <a:srgbClr val="FF0000"/>
                </a:solidFill>
                <a:latin typeface="Tahoma" pitchFamily="34" charset="0"/>
                <a:cs typeface="Tahoma" pitchFamily="34" charset="0"/>
              </a:rPr>
              <a:t>*</a:t>
            </a:r>
            <a:r>
              <a:rPr lang="nl-NL" sz="1200" dirty="0" smtClean="0">
                <a:latin typeface="Tahoma" pitchFamily="34" charset="0"/>
                <a:cs typeface="Tahoma" pitchFamily="34" charset="0"/>
              </a:rPr>
              <a:t> </a:t>
            </a:r>
            <a:r>
              <a:rPr lang="nl-NL" sz="1200" b="1" dirty="0" smtClean="0">
                <a:solidFill>
                  <a:schemeClr val="accent1">
                    <a:lumMod val="50000"/>
                  </a:schemeClr>
                </a:solidFill>
                <a:latin typeface="Tahoma" pitchFamily="34" charset="0"/>
                <a:cs typeface="Tahoma" pitchFamily="34" charset="0"/>
              </a:rPr>
              <a:t>~ N </a:t>
            </a:r>
            <a:r>
              <a:rPr lang="nl-NL" sz="1200" dirty="0" smtClean="0">
                <a:latin typeface="Tahoma" pitchFamily="34" charset="0"/>
                <a:cs typeface="Tahoma" pitchFamily="34" charset="0"/>
              </a:rPr>
              <a:t>(</a:t>
            </a:r>
            <a:r>
              <a:rPr lang="el-GR" sz="1200" b="1" dirty="0" smtClean="0">
                <a:solidFill>
                  <a:schemeClr val="accent2">
                    <a:lumMod val="75000"/>
                  </a:schemeClr>
                </a:solidFill>
                <a:latin typeface="Tahoma" pitchFamily="34" charset="0"/>
                <a:cs typeface="Tahoma" pitchFamily="34" charset="0"/>
              </a:rPr>
              <a:t>Τ</a:t>
            </a:r>
            <a:r>
              <a:rPr lang="nl-NL" sz="1200" b="1" baseline="-25000" dirty="0" smtClean="0">
                <a:solidFill>
                  <a:schemeClr val="accent2">
                    <a:lumMod val="75000"/>
                  </a:schemeClr>
                </a:solidFill>
                <a:latin typeface="Tahoma" pitchFamily="34" charset="0"/>
                <a:cs typeface="Tahoma" pitchFamily="34" charset="0"/>
              </a:rPr>
              <a:t>1</a:t>
            </a:r>
            <a:r>
              <a:rPr lang="nl-NL" sz="1200" b="1" dirty="0" smtClean="0">
                <a:solidFill>
                  <a:schemeClr val="accent2">
                    <a:lumMod val="75000"/>
                  </a:schemeClr>
                </a:solidFill>
                <a:latin typeface="Tahoma" pitchFamily="34" charset="0"/>
                <a:cs typeface="Tahoma" pitchFamily="34" charset="0"/>
              </a:rPr>
              <a:t> + Λ</a:t>
            </a:r>
            <a:r>
              <a:rPr lang="nl-NL" sz="1200" b="1" baseline="-25000" dirty="0" smtClean="0">
                <a:solidFill>
                  <a:schemeClr val="accent2">
                    <a:lumMod val="75000"/>
                  </a:schemeClr>
                </a:solidFill>
                <a:latin typeface="Tahoma" pitchFamily="34" charset="0"/>
                <a:cs typeface="Tahoma" pitchFamily="34" charset="0"/>
              </a:rPr>
              <a:t>1 </a:t>
            </a:r>
            <a:r>
              <a:rPr lang="el-GR" sz="1200" b="1" dirty="0" smtClean="0">
                <a:solidFill>
                  <a:schemeClr val="accent2">
                    <a:lumMod val="75000"/>
                  </a:schemeClr>
                </a:solidFill>
                <a:latin typeface="Tahoma" pitchFamily="34" charset="0"/>
                <a:cs typeface="Tahoma" pitchFamily="34" charset="0"/>
              </a:rPr>
              <a:t>η</a:t>
            </a:r>
            <a:r>
              <a:rPr lang="nl-NL" sz="1200" b="1" baseline="30000" dirty="0" smtClean="0">
                <a:solidFill>
                  <a:schemeClr val="accent2">
                    <a:lumMod val="75000"/>
                  </a:schemeClr>
                </a:solidFill>
                <a:latin typeface="Tahoma" pitchFamily="34" charset="0"/>
                <a:cs typeface="Tahoma" pitchFamily="34" charset="0"/>
              </a:rPr>
              <a:t>*</a:t>
            </a:r>
            <a:r>
              <a:rPr lang="nl-NL" sz="1200" dirty="0" smtClean="0">
                <a:latin typeface="Tahoma" pitchFamily="34" charset="0"/>
                <a:cs typeface="Tahoma" pitchFamily="34" charset="0"/>
              </a:rPr>
              <a:t>, </a:t>
            </a:r>
            <a:r>
              <a:rPr lang="el-GR" sz="1200" b="1" dirty="0" smtClean="0">
                <a:solidFill>
                  <a:srgbClr val="7030A0"/>
                </a:solidFill>
                <a:latin typeface="Tahoma" pitchFamily="34" charset="0"/>
                <a:cs typeface="Tahoma" pitchFamily="34" charset="0"/>
              </a:rPr>
              <a:t>Θ</a:t>
            </a:r>
            <a:r>
              <a:rPr lang="nl-NL" sz="1200" b="1" baseline="-25000" dirty="0" smtClean="0">
                <a:solidFill>
                  <a:srgbClr val="7030A0"/>
                </a:solidFill>
                <a:latin typeface="Tahoma" pitchFamily="34" charset="0"/>
                <a:cs typeface="Tahoma" pitchFamily="34" charset="0"/>
              </a:rPr>
              <a:t>1</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y</a:t>
            </a:r>
            <a:r>
              <a:rPr lang="nl-NL" sz="1200" baseline="-25000" dirty="0" smtClean="0">
                <a:latin typeface="Tahoma" pitchFamily="34" charset="0"/>
                <a:cs typeface="Tahoma" pitchFamily="34" charset="0"/>
              </a:rPr>
              <a:t>2i</a:t>
            </a:r>
            <a:r>
              <a:rPr lang="nl-NL" sz="1200" dirty="0" smtClean="0">
                <a:latin typeface="Tahoma" pitchFamily="34" charset="0"/>
                <a:cs typeface="Tahoma" pitchFamily="34" charset="0"/>
              </a:rPr>
              <a:t>|</a:t>
            </a:r>
            <a:r>
              <a:rPr lang="el-GR" sz="1200" dirty="0" smtClean="0">
                <a:latin typeface="Tahoma" pitchFamily="34" charset="0"/>
                <a:cs typeface="Tahoma" pitchFamily="34" charset="0"/>
              </a:rPr>
              <a:t> 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 N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2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MI requires these distributions to be equal.</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endParaRPr lang="nl-NL" sz="1200" dirty="0" smtClean="0">
              <a:latin typeface="Tahoma" pitchFamily="34" charset="0"/>
              <a:cs typeface="Tahoma" pitchFamily="34" charset="0"/>
            </a:endParaRPr>
          </a:p>
        </p:txBody>
      </p:sp>
      <p:cxnSp>
        <p:nvCxnSpPr>
          <p:cNvPr id="32" name="Straight Arrow Connector 31"/>
          <p:cNvCxnSpPr/>
          <p:nvPr/>
        </p:nvCxnSpPr>
        <p:spPr>
          <a:xfrm rot="-12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2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2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2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a:t>
            </a:r>
          </a:p>
        </p:txBody>
      </p:sp>
      <p:sp>
        <p:nvSpPr>
          <p:cNvPr id="37" name="TextBox 36"/>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a:t>
            </a:r>
          </a:p>
        </p:txBody>
      </p:sp>
      <p:sp>
        <p:nvSpPr>
          <p:cNvPr id="40" name="TextBox 39"/>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3</a:t>
            </a:r>
          </a:p>
        </p:txBody>
      </p:sp>
      <p:sp>
        <p:nvSpPr>
          <p:cNvPr id="43" name="TextBox 42"/>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4</a:t>
            </a:r>
          </a:p>
        </p:txBody>
      </p:sp>
      <p:sp>
        <p:nvSpPr>
          <p:cNvPr id="30" name="TextBox 29"/>
          <p:cNvSpPr txBox="1"/>
          <p:nvPr/>
        </p:nvSpPr>
        <p:spPr>
          <a:xfrm>
            <a:off x="762000" y="1399401"/>
            <a:ext cx="1524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Σ = </a:t>
            </a:r>
            <a:r>
              <a:rPr lang="el-GR" sz="1200" b="1" dirty="0" smtClean="0">
                <a:solidFill>
                  <a:srgbClr val="800080"/>
                </a:solidFill>
                <a:latin typeface="Tahoma" pitchFamily="34" charset="0"/>
                <a:cs typeface="Tahoma" pitchFamily="34" charset="0"/>
              </a:rPr>
              <a:t>Λ</a:t>
            </a:r>
            <a:r>
              <a:rPr lang="nl-NL" sz="1200" b="1" dirty="0" smtClean="0">
                <a:solidFill>
                  <a:srgbClr val="800080"/>
                </a:solidFill>
                <a:latin typeface="Tahoma" pitchFamily="34" charset="0"/>
                <a:cs typeface="Tahoma" pitchFamily="34" charset="0"/>
              </a:rPr>
              <a:t> </a:t>
            </a:r>
            <a:r>
              <a:rPr lang="nl-NL" sz="1200" b="1" dirty="0" smtClean="0">
                <a:solidFill>
                  <a:srgbClr val="FF0000"/>
                </a:solidFill>
                <a:latin typeface="Tahoma" pitchFamily="34" charset="0"/>
                <a:cs typeface="Tahoma" pitchFamily="34" charset="0"/>
              </a:rPr>
              <a:t>0</a:t>
            </a:r>
            <a:r>
              <a:rPr lang="el-GR" sz="1200" b="1" dirty="0" smtClean="0">
                <a:solidFill>
                  <a:srgbClr val="800080"/>
                </a:solidFill>
                <a:latin typeface="Tahoma" pitchFamily="34" charset="0"/>
                <a:cs typeface="Tahoma" pitchFamily="34" charset="0"/>
              </a:rPr>
              <a:t> Λ</a:t>
            </a:r>
            <a:r>
              <a:rPr lang="nl-NL" sz="1200" b="1" baseline="30000" dirty="0" smtClean="0">
                <a:solidFill>
                  <a:srgbClr val="800080"/>
                </a:solidFill>
                <a:latin typeface="Tahoma" pitchFamily="34" charset="0"/>
                <a:cs typeface="Tahoma" pitchFamily="34" charset="0"/>
              </a:rPr>
              <a:t>t</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6" name="Rectangle 25"/>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pci</a:t>
            </a:r>
            <a:endParaRPr lang="nl-NL" sz="1200" baseline="-25000" dirty="0">
              <a:solidFill>
                <a:schemeClr val="tx1"/>
              </a:solidFill>
              <a:latin typeface="Tahoma" pitchFamily="34" charset="0"/>
              <a:ea typeface="Tahoma" pitchFamily="34" charset="0"/>
              <a:cs typeface="Tahoma" pitchFamily="34" charset="0"/>
            </a:endParaRPr>
          </a:p>
        </p:txBody>
      </p:sp>
      <p:sp>
        <p:nvSpPr>
          <p:cNvPr id="27" name="Oval 26"/>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1" name="Straight Arrow Connector 30"/>
          <p:cNvCxnSpPr>
            <a:stCxn id="27" idx="4"/>
            <a:endCxn id="26"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wmi</a:t>
            </a:r>
            <a:endParaRPr lang="nl-NL" sz="1200" baseline="-25000" dirty="0">
              <a:solidFill>
                <a:schemeClr val="tx1"/>
              </a:solidFill>
              <a:latin typeface="Tahoma" pitchFamily="34" charset="0"/>
              <a:ea typeface="Tahoma" pitchFamily="34" charset="0"/>
              <a:cs typeface="Tahoma" pitchFamily="34" charset="0"/>
            </a:endParaRPr>
          </a:p>
        </p:txBody>
      </p:sp>
      <p:cxnSp>
        <p:nvCxnSpPr>
          <p:cNvPr id="39" name="Straight Arrow Connector 38"/>
          <p:cNvCxnSpPr>
            <a:stCxn id="27" idx="4"/>
            <a:endCxn id="38"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psi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2" name="Straight Arrow Connector 41"/>
          <p:cNvCxnSpPr>
            <a:stCxn id="27" idx="4"/>
            <a:endCxn id="41"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vci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5" name="Straight Arrow Connector 44"/>
          <p:cNvCxnSpPr>
            <a:stCxn id="27" idx="4"/>
            <a:endCxn id="44"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52" name="TextBox 51"/>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53" name="TextBox 52"/>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54" name="TextBox 53"/>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sp>
        <p:nvSpPr>
          <p:cNvPr id="28" name="TextBox 27"/>
          <p:cNvSpPr txBox="1"/>
          <p:nvPr/>
        </p:nvSpPr>
        <p:spPr>
          <a:xfrm>
            <a:off x="4876800" y="990600"/>
            <a:ext cx="3962400" cy="1938992"/>
          </a:xfrm>
          <a:prstGeom prst="rect">
            <a:avLst/>
          </a:prstGeom>
          <a:noFill/>
        </p:spPr>
        <p:txBody>
          <a:bodyPr wrap="square" rtlCol="0">
            <a:spAutoFit/>
          </a:bodyPr>
          <a:lstStyle/>
          <a:p>
            <a:r>
              <a:rPr lang="nl-NL" sz="1200" dirty="0" smtClean="0">
                <a:latin typeface="Tahoma" pitchFamily="34" charset="0"/>
                <a:cs typeface="Tahoma" pitchFamily="34" charset="0"/>
              </a:rPr>
              <a:t>Conditional distributions in 2 groups (conditional on a given value of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b="1" dirty="0" smtClean="0">
                <a:solidFill>
                  <a:srgbClr val="FF0000"/>
                </a:solidFill>
                <a:latin typeface="Tahoma" pitchFamily="34" charset="0"/>
                <a:cs typeface="Tahoma" pitchFamily="34" charset="0"/>
              </a:rPr>
              <a:t>y</a:t>
            </a:r>
            <a:r>
              <a:rPr lang="nl-NL" sz="1200" b="1" baseline="-25000" dirty="0" smtClean="0">
                <a:solidFill>
                  <a:srgbClr val="FF0000"/>
                </a:solidFill>
                <a:latin typeface="Tahoma" pitchFamily="34" charset="0"/>
                <a:cs typeface="Tahoma" pitchFamily="34" charset="0"/>
              </a:rPr>
              <a:t>1i</a:t>
            </a:r>
            <a:r>
              <a:rPr lang="nl-NL" sz="1200" b="1" dirty="0" smtClean="0">
                <a:solidFill>
                  <a:srgbClr val="FF0000"/>
                </a:solidFill>
                <a:latin typeface="Tahoma" pitchFamily="34" charset="0"/>
                <a:cs typeface="Tahoma" pitchFamily="34" charset="0"/>
              </a:rPr>
              <a:t>|</a:t>
            </a:r>
            <a:r>
              <a:rPr lang="el-GR" sz="1200" b="1" dirty="0" smtClean="0">
                <a:solidFill>
                  <a:srgbClr val="FF0000"/>
                </a:solidFill>
                <a:latin typeface="Tahoma" pitchFamily="34" charset="0"/>
                <a:cs typeface="Tahoma" pitchFamily="34" charset="0"/>
              </a:rPr>
              <a:t> η</a:t>
            </a:r>
            <a:r>
              <a:rPr lang="nl-NL" sz="1200" b="1" baseline="30000" dirty="0" smtClean="0">
                <a:solidFill>
                  <a:srgbClr val="FF0000"/>
                </a:solidFill>
                <a:latin typeface="Tahoma" pitchFamily="34" charset="0"/>
                <a:cs typeface="Tahoma" pitchFamily="34" charset="0"/>
              </a:rPr>
              <a:t>*</a:t>
            </a:r>
            <a:r>
              <a:rPr lang="nl-NL" sz="1200" dirty="0" smtClean="0">
                <a:latin typeface="Tahoma" pitchFamily="34" charset="0"/>
                <a:cs typeface="Tahoma" pitchFamily="34" charset="0"/>
              </a:rPr>
              <a:t> </a:t>
            </a:r>
            <a:r>
              <a:rPr lang="nl-NL" sz="1200" b="1" dirty="0" smtClean="0">
                <a:solidFill>
                  <a:schemeClr val="accent1">
                    <a:lumMod val="50000"/>
                  </a:schemeClr>
                </a:solidFill>
                <a:latin typeface="Tahoma" pitchFamily="34" charset="0"/>
                <a:cs typeface="Tahoma" pitchFamily="34" charset="0"/>
              </a:rPr>
              <a:t>~ N </a:t>
            </a:r>
            <a:r>
              <a:rPr lang="nl-NL" sz="1200" dirty="0" smtClean="0">
                <a:latin typeface="Tahoma" pitchFamily="34" charset="0"/>
                <a:cs typeface="Tahoma" pitchFamily="34" charset="0"/>
              </a:rPr>
              <a:t>(</a:t>
            </a:r>
            <a:r>
              <a:rPr lang="el-GR" sz="1200" b="1" dirty="0" smtClean="0">
                <a:solidFill>
                  <a:schemeClr val="accent2">
                    <a:lumMod val="75000"/>
                  </a:schemeClr>
                </a:solidFill>
                <a:latin typeface="Tahoma" pitchFamily="34" charset="0"/>
                <a:cs typeface="Tahoma" pitchFamily="34" charset="0"/>
              </a:rPr>
              <a:t>Τ</a:t>
            </a:r>
            <a:r>
              <a:rPr lang="nl-NL" sz="1200" b="1" baseline="-25000" dirty="0" smtClean="0">
                <a:solidFill>
                  <a:schemeClr val="accent2">
                    <a:lumMod val="75000"/>
                  </a:schemeClr>
                </a:solidFill>
                <a:latin typeface="Tahoma" pitchFamily="34" charset="0"/>
                <a:cs typeface="Tahoma" pitchFamily="34" charset="0"/>
              </a:rPr>
              <a:t>1</a:t>
            </a:r>
            <a:r>
              <a:rPr lang="nl-NL" sz="1200" b="1" dirty="0" smtClean="0">
                <a:solidFill>
                  <a:schemeClr val="accent2">
                    <a:lumMod val="75000"/>
                  </a:schemeClr>
                </a:solidFill>
                <a:latin typeface="Tahoma" pitchFamily="34" charset="0"/>
                <a:cs typeface="Tahoma" pitchFamily="34" charset="0"/>
              </a:rPr>
              <a:t> + Λ</a:t>
            </a:r>
            <a:r>
              <a:rPr lang="nl-NL" sz="1200" b="1" baseline="-25000" dirty="0" smtClean="0">
                <a:solidFill>
                  <a:schemeClr val="accent2">
                    <a:lumMod val="75000"/>
                  </a:schemeClr>
                </a:solidFill>
                <a:latin typeface="Tahoma" pitchFamily="34" charset="0"/>
                <a:cs typeface="Tahoma" pitchFamily="34" charset="0"/>
              </a:rPr>
              <a:t>1 </a:t>
            </a:r>
            <a:r>
              <a:rPr lang="el-GR" sz="1200" b="1" dirty="0" smtClean="0">
                <a:solidFill>
                  <a:schemeClr val="accent2">
                    <a:lumMod val="75000"/>
                  </a:schemeClr>
                </a:solidFill>
                <a:latin typeface="Tahoma" pitchFamily="34" charset="0"/>
                <a:cs typeface="Tahoma" pitchFamily="34" charset="0"/>
              </a:rPr>
              <a:t>η</a:t>
            </a:r>
            <a:r>
              <a:rPr lang="nl-NL" sz="1200" b="1" baseline="30000" dirty="0" smtClean="0">
                <a:solidFill>
                  <a:schemeClr val="accent2">
                    <a:lumMod val="75000"/>
                  </a:schemeClr>
                </a:solidFill>
                <a:latin typeface="Tahoma" pitchFamily="34" charset="0"/>
                <a:cs typeface="Tahoma" pitchFamily="34" charset="0"/>
              </a:rPr>
              <a:t>*</a:t>
            </a:r>
            <a:r>
              <a:rPr lang="nl-NL" sz="1200" dirty="0" smtClean="0">
                <a:latin typeface="Tahoma" pitchFamily="34" charset="0"/>
                <a:cs typeface="Tahoma" pitchFamily="34" charset="0"/>
              </a:rPr>
              <a:t>, </a:t>
            </a:r>
            <a:r>
              <a:rPr lang="el-GR" sz="1200" b="1" dirty="0" smtClean="0">
                <a:solidFill>
                  <a:srgbClr val="7030A0"/>
                </a:solidFill>
                <a:latin typeface="Tahoma" pitchFamily="34" charset="0"/>
                <a:cs typeface="Tahoma" pitchFamily="34" charset="0"/>
              </a:rPr>
              <a:t>Θ</a:t>
            </a:r>
            <a:r>
              <a:rPr lang="nl-NL" sz="1200" b="1" baseline="-25000" dirty="0" smtClean="0">
                <a:solidFill>
                  <a:srgbClr val="7030A0"/>
                </a:solidFill>
                <a:latin typeface="Tahoma" pitchFamily="34" charset="0"/>
                <a:cs typeface="Tahoma" pitchFamily="34" charset="0"/>
              </a:rPr>
              <a:t>1</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y</a:t>
            </a:r>
            <a:r>
              <a:rPr lang="nl-NL" sz="1200" baseline="-25000" dirty="0" smtClean="0">
                <a:latin typeface="Tahoma" pitchFamily="34" charset="0"/>
                <a:cs typeface="Tahoma" pitchFamily="34" charset="0"/>
              </a:rPr>
              <a:t>2i</a:t>
            </a:r>
            <a:r>
              <a:rPr lang="nl-NL" sz="1200" dirty="0" smtClean="0">
                <a:latin typeface="Tahoma" pitchFamily="34" charset="0"/>
                <a:cs typeface="Tahoma" pitchFamily="34" charset="0"/>
              </a:rPr>
              <a:t>|</a:t>
            </a:r>
            <a:r>
              <a:rPr lang="el-GR" sz="1200" dirty="0" smtClean="0">
                <a:latin typeface="Tahoma" pitchFamily="34" charset="0"/>
                <a:cs typeface="Tahoma" pitchFamily="34" charset="0"/>
              </a:rPr>
              <a:t> 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 N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2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MI requires these distributions to be equal.</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endParaRPr lang="nl-NL" sz="1200" dirty="0" smtClean="0">
              <a:latin typeface="Tahoma" pitchFamily="34" charset="0"/>
              <a:cs typeface="Tahoma" pitchFamily="34" charset="0"/>
            </a:endParaRPr>
          </a:p>
        </p:txBody>
      </p:sp>
      <p:cxnSp>
        <p:nvCxnSpPr>
          <p:cNvPr id="32" name="Straight Arrow Connector 31"/>
          <p:cNvCxnSpPr/>
          <p:nvPr/>
        </p:nvCxnSpPr>
        <p:spPr>
          <a:xfrm rot="-12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2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2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2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a:t>
            </a:r>
          </a:p>
        </p:txBody>
      </p:sp>
      <p:sp>
        <p:nvSpPr>
          <p:cNvPr id="37" name="TextBox 36"/>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a:t>
            </a:r>
          </a:p>
        </p:txBody>
      </p:sp>
      <p:sp>
        <p:nvSpPr>
          <p:cNvPr id="40" name="TextBox 39"/>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3</a:t>
            </a:r>
          </a:p>
        </p:txBody>
      </p:sp>
      <p:sp>
        <p:nvSpPr>
          <p:cNvPr id="43" name="TextBox 42"/>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4</a:t>
            </a:r>
          </a:p>
        </p:txBody>
      </p:sp>
      <p:sp>
        <p:nvSpPr>
          <p:cNvPr id="29" name="TextBox 28"/>
          <p:cNvSpPr txBox="1"/>
          <p:nvPr/>
        </p:nvSpPr>
        <p:spPr>
          <a:xfrm>
            <a:off x="762000" y="1399401"/>
            <a:ext cx="1524000" cy="461665"/>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Σ = </a:t>
            </a:r>
            <a:r>
              <a:rPr lang="el-GR" sz="1200" b="1" dirty="0" smtClean="0">
                <a:solidFill>
                  <a:srgbClr val="800080"/>
                </a:solidFill>
                <a:latin typeface="Tahoma" pitchFamily="34" charset="0"/>
                <a:cs typeface="Tahoma" pitchFamily="34" charset="0"/>
              </a:rPr>
              <a:t>Λ</a:t>
            </a:r>
            <a:r>
              <a:rPr lang="nl-NL" sz="1200" b="1" dirty="0" smtClean="0">
                <a:solidFill>
                  <a:srgbClr val="800080"/>
                </a:solidFill>
                <a:latin typeface="Tahoma" pitchFamily="34" charset="0"/>
                <a:cs typeface="Tahoma" pitchFamily="34" charset="0"/>
              </a:rPr>
              <a:t> </a:t>
            </a:r>
            <a:r>
              <a:rPr lang="nl-NL" sz="1200" b="1" dirty="0" smtClean="0">
                <a:solidFill>
                  <a:srgbClr val="FF0000"/>
                </a:solidFill>
                <a:latin typeface="Tahoma" pitchFamily="34" charset="0"/>
                <a:cs typeface="Tahoma" pitchFamily="34" charset="0"/>
              </a:rPr>
              <a:t>0</a:t>
            </a:r>
            <a:r>
              <a:rPr lang="el-GR" sz="1200" b="1" dirty="0" smtClean="0">
                <a:solidFill>
                  <a:srgbClr val="800080"/>
                </a:solidFill>
                <a:latin typeface="Tahoma" pitchFamily="34" charset="0"/>
                <a:cs typeface="Tahoma" pitchFamily="34" charset="0"/>
              </a:rPr>
              <a:t> Λ</a:t>
            </a:r>
            <a:r>
              <a:rPr lang="nl-NL" sz="1200" b="1" baseline="30000" dirty="0" smtClean="0">
                <a:solidFill>
                  <a:srgbClr val="800080"/>
                </a:solidFill>
                <a:latin typeface="Tahoma" pitchFamily="34" charset="0"/>
                <a:cs typeface="Tahoma" pitchFamily="34" charset="0"/>
              </a:rPr>
              <a:t>t</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a:p>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6" name="Rectangle 25"/>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pci</a:t>
            </a:r>
            <a:endParaRPr lang="nl-NL" sz="1200" baseline="-25000" dirty="0">
              <a:solidFill>
                <a:schemeClr val="tx1"/>
              </a:solidFill>
              <a:latin typeface="Tahoma" pitchFamily="34" charset="0"/>
              <a:ea typeface="Tahoma" pitchFamily="34" charset="0"/>
              <a:cs typeface="Tahoma" pitchFamily="34" charset="0"/>
            </a:endParaRPr>
          </a:p>
        </p:txBody>
      </p:sp>
      <p:sp>
        <p:nvSpPr>
          <p:cNvPr id="27" name="Oval 26"/>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1" name="Straight Arrow Connector 30"/>
          <p:cNvCxnSpPr>
            <a:stCxn id="27" idx="4"/>
            <a:endCxn id="26"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wmi</a:t>
            </a:r>
            <a:endParaRPr lang="nl-NL" sz="1200" baseline="-25000" dirty="0">
              <a:solidFill>
                <a:schemeClr val="tx1"/>
              </a:solidFill>
              <a:latin typeface="Tahoma" pitchFamily="34" charset="0"/>
              <a:ea typeface="Tahoma" pitchFamily="34" charset="0"/>
              <a:cs typeface="Tahoma" pitchFamily="34" charset="0"/>
            </a:endParaRPr>
          </a:p>
        </p:txBody>
      </p:sp>
      <p:cxnSp>
        <p:nvCxnSpPr>
          <p:cNvPr id="39" name="Straight Arrow Connector 38"/>
          <p:cNvCxnSpPr>
            <a:stCxn id="27" idx="4"/>
            <a:endCxn id="38"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psi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2" name="Straight Arrow Connector 41"/>
          <p:cNvCxnSpPr>
            <a:stCxn id="27" idx="4"/>
            <a:endCxn id="41"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vci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5" name="Straight Arrow Connector 44"/>
          <p:cNvCxnSpPr>
            <a:stCxn id="27" idx="4"/>
            <a:endCxn id="44"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52" name="TextBox 51"/>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53" name="TextBox 52"/>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54" name="TextBox 53"/>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sp>
        <p:nvSpPr>
          <p:cNvPr id="28" name="TextBox 27"/>
          <p:cNvSpPr txBox="1"/>
          <p:nvPr/>
        </p:nvSpPr>
        <p:spPr>
          <a:xfrm>
            <a:off x="4876800" y="990600"/>
            <a:ext cx="3962400" cy="1938992"/>
          </a:xfrm>
          <a:prstGeom prst="rect">
            <a:avLst/>
          </a:prstGeom>
          <a:noFill/>
        </p:spPr>
        <p:txBody>
          <a:bodyPr wrap="square" rtlCol="0">
            <a:spAutoFit/>
          </a:bodyPr>
          <a:lstStyle/>
          <a:p>
            <a:r>
              <a:rPr lang="nl-NL" sz="1200" dirty="0" smtClean="0">
                <a:latin typeface="Tahoma" pitchFamily="34" charset="0"/>
                <a:cs typeface="Tahoma" pitchFamily="34" charset="0"/>
              </a:rPr>
              <a:t>Conditional distributions in 2 groups (conditional on a given value of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b="1" dirty="0" smtClean="0">
                <a:solidFill>
                  <a:srgbClr val="FF0000"/>
                </a:solidFill>
                <a:latin typeface="Tahoma" pitchFamily="34" charset="0"/>
                <a:cs typeface="Tahoma" pitchFamily="34" charset="0"/>
              </a:rPr>
              <a:t>y</a:t>
            </a:r>
            <a:r>
              <a:rPr lang="nl-NL" sz="1200" b="1" baseline="-25000" dirty="0" smtClean="0">
                <a:solidFill>
                  <a:srgbClr val="FF0000"/>
                </a:solidFill>
                <a:latin typeface="Tahoma" pitchFamily="34" charset="0"/>
                <a:cs typeface="Tahoma" pitchFamily="34" charset="0"/>
              </a:rPr>
              <a:t>1i</a:t>
            </a:r>
            <a:r>
              <a:rPr lang="nl-NL" sz="1200" b="1" dirty="0" smtClean="0">
                <a:solidFill>
                  <a:srgbClr val="FF0000"/>
                </a:solidFill>
                <a:latin typeface="Tahoma" pitchFamily="34" charset="0"/>
                <a:cs typeface="Tahoma" pitchFamily="34" charset="0"/>
              </a:rPr>
              <a:t>|</a:t>
            </a:r>
            <a:r>
              <a:rPr lang="el-GR" sz="1200" b="1" dirty="0" smtClean="0">
                <a:solidFill>
                  <a:srgbClr val="FF0000"/>
                </a:solidFill>
                <a:latin typeface="Tahoma" pitchFamily="34" charset="0"/>
                <a:cs typeface="Tahoma" pitchFamily="34" charset="0"/>
              </a:rPr>
              <a:t> η</a:t>
            </a:r>
            <a:r>
              <a:rPr lang="nl-NL" sz="1200" b="1" baseline="30000" dirty="0" smtClean="0">
                <a:solidFill>
                  <a:srgbClr val="FF0000"/>
                </a:solidFill>
                <a:latin typeface="Tahoma" pitchFamily="34" charset="0"/>
                <a:cs typeface="Tahoma" pitchFamily="34" charset="0"/>
              </a:rPr>
              <a:t>*</a:t>
            </a:r>
            <a:r>
              <a:rPr lang="nl-NL" sz="1200" dirty="0" smtClean="0">
                <a:latin typeface="Tahoma" pitchFamily="34" charset="0"/>
                <a:cs typeface="Tahoma" pitchFamily="34" charset="0"/>
              </a:rPr>
              <a:t> </a:t>
            </a:r>
            <a:r>
              <a:rPr lang="nl-NL" sz="1200" b="1" dirty="0" smtClean="0">
                <a:solidFill>
                  <a:schemeClr val="accent1">
                    <a:lumMod val="50000"/>
                  </a:schemeClr>
                </a:solidFill>
                <a:latin typeface="Tahoma" pitchFamily="34" charset="0"/>
                <a:cs typeface="Tahoma" pitchFamily="34" charset="0"/>
              </a:rPr>
              <a:t>~ N </a:t>
            </a:r>
            <a:r>
              <a:rPr lang="nl-NL" sz="1200" dirty="0" smtClean="0">
                <a:latin typeface="Tahoma" pitchFamily="34" charset="0"/>
                <a:cs typeface="Tahoma" pitchFamily="34" charset="0"/>
              </a:rPr>
              <a:t>(</a:t>
            </a:r>
            <a:r>
              <a:rPr lang="el-GR" sz="1200" b="1" dirty="0" smtClean="0">
                <a:solidFill>
                  <a:schemeClr val="accent2">
                    <a:lumMod val="75000"/>
                  </a:schemeClr>
                </a:solidFill>
                <a:latin typeface="Tahoma" pitchFamily="34" charset="0"/>
                <a:cs typeface="Tahoma" pitchFamily="34" charset="0"/>
              </a:rPr>
              <a:t>Τ</a:t>
            </a:r>
            <a:r>
              <a:rPr lang="nl-NL" sz="1200" b="1" baseline="-25000" dirty="0" smtClean="0">
                <a:solidFill>
                  <a:schemeClr val="accent2">
                    <a:lumMod val="75000"/>
                  </a:schemeClr>
                </a:solidFill>
                <a:latin typeface="Tahoma" pitchFamily="34" charset="0"/>
                <a:cs typeface="Tahoma" pitchFamily="34" charset="0"/>
              </a:rPr>
              <a:t>1</a:t>
            </a:r>
            <a:r>
              <a:rPr lang="nl-NL" sz="1200" b="1" dirty="0" smtClean="0">
                <a:solidFill>
                  <a:schemeClr val="accent2">
                    <a:lumMod val="75000"/>
                  </a:schemeClr>
                </a:solidFill>
                <a:latin typeface="Tahoma" pitchFamily="34" charset="0"/>
                <a:cs typeface="Tahoma" pitchFamily="34" charset="0"/>
              </a:rPr>
              <a:t> + Λ</a:t>
            </a:r>
            <a:r>
              <a:rPr lang="nl-NL" sz="1200" b="1" baseline="-25000" dirty="0" smtClean="0">
                <a:solidFill>
                  <a:schemeClr val="accent2">
                    <a:lumMod val="75000"/>
                  </a:schemeClr>
                </a:solidFill>
                <a:latin typeface="Tahoma" pitchFamily="34" charset="0"/>
                <a:cs typeface="Tahoma" pitchFamily="34" charset="0"/>
              </a:rPr>
              <a:t>1 </a:t>
            </a:r>
            <a:r>
              <a:rPr lang="el-GR" sz="1200" b="1" dirty="0" smtClean="0">
                <a:solidFill>
                  <a:schemeClr val="accent2">
                    <a:lumMod val="75000"/>
                  </a:schemeClr>
                </a:solidFill>
                <a:latin typeface="Tahoma" pitchFamily="34" charset="0"/>
                <a:cs typeface="Tahoma" pitchFamily="34" charset="0"/>
              </a:rPr>
              <a:t>η</a:t>
            </a:r>
            <a:r>
              <a:rPr lang="nl-NL" sz="1200" b="1" baseline="30000" dirty="0" smtClean="0">
                <a:solidFill>
                  <a:schemeClr val="accent2">
                    <a:lumMod val="75000"/>
                  </a:schemeClr>
                </a:solidFill>
                <a:latin typeface="Tahoma" pitchFamily="34" charset="0"/>
                <a:cs typeface="Tahoma" pitchFamily="34" charset="0"/>
              </a:rPr>
              <a:t>*</a:t>
            </a:r>
            <a:r>
              <a:rPr lang="nl-NL" sz="1200" dirty="0" smtClean="0">
                <a:latin typeface="Tahoma" pitchFamily="34" charset="0"/>
                <a:cs typeface="Tahoma" pitchFamily="34" charset="0"/>
              </a:rPr>
              <a:t>, </a:t>
            </a:r>
            <a:r>
              <a:rPr lang="el-GR" sz="1200" b="1" dirty="0" smtClean="0">
                <a:solidFill>
                  <a:srgbClr val="7030A0"/>
                </a:solidFill>
                <a:latin typeface="Tahoma" pitchFamily="34" charset="0"/>
                <a:cs typeface="Tahoma" pitchFamily="34" charset="0"/>
              </a:rPr>
              <a:t>Θ</a:t>
            </a:r>
            <a:r>
              <a:rPr lang="nl-NL" sz="1200" b="1" baseline="-25000" dirty="0" smtClean="0">
                <a:solidFill>
                  <a:srgbClr val="7030A0"/>
                </a:solidFill>
                <a:latin typeface="Tahoma" pitchFamily="34" charset="0"/>
                <a:cs typeface="Tahoma" pitchFamily="34" charset="0"/>
              </a:rPr>
              <a:t>1</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y</a:t>
            </a:r>
            <a:r>
              <a:rPr lang="nl-NL" sz="1200" baseline="-25000" dirty="0" smtClean="0">
                <a:latin typeface="Tahoma" pitchFamily="34" charset="0"/>
                <a:cs typeface="Tahoma" pitchFamily="34" charset="0"/>
              </a:rPr>
              <a:t>2i</a:t>
            </a:r>
            <a:r>
              <a:rPr lang="nl-NL" sz="1200" dirty="0" smtClean="0">
                <a:latin typeface="Tahoma" pitchFamily="34" charset="0"/>
                <a:cs typeface="Tahoma" pitchFamily="34" charset="0"/>
              </a:rPr>
              <a:t>|</a:t>
            </a:r>
            <a:r>
              <a:rPr lang="el-GR" sz="1200" dirty="0" smtClean="0">
                <a:latin typeface="Tahoma" pitchFamily="34" charset="0"/>
                <a:cs typeface="Tahoma" pitchFamily="34" charset="0"/>
              </a:rPr>
              <a:t> 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 N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2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MI requires these distributions to be equal.</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endParaRPr lang="nl-NL" sz="1200" dirty="0" smtClean="0">
              <a:latin typeface="Tahoma" pitchFamily="34" charset="0"/>
              <a:cs typeface="Tahoma" pitchFamily="34" charset="0"/>
            </a:endParaRPr>
          </a:p>
        </p:txBody>
      </p:sp>
      <p:cxnSp>
        <p:nvCxnSpPr>
          <p:cNvPr id="32" name="Straight Arrow Connector 31"/>
          <p:cNvCxnSpPr/>
          <p:nvPr/>
        </p:nvCxnSpPr>
        <p:spPr>
          <a:xfrm rot="-12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2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2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2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a:t>
            </a:r>
          </a:p>
        </p:txBody>
      </p:sp>
      <p:sp>
        <p:nvSpPr>
          <p:cNvPr id="37" name="TextBox 36"/>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a:t>
            </a:r>
          </a:p>
        </p:txBody>
      </p:sp>
      <p:sp>
        <p:nvSpPr>
          <p:cNvPr id="40" name="TextBox 39"/>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3</a:t>
            </a:r>
          </a:p>
        </p:txBody>
      </p:sp>
      <p:sp>
        <p:nvSpPr>
          <p:cNvPr id="43" name="TextBox 42"/>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4</a:t>
            </a:r>
          </a:p>
        </p:txBody>
      </p:sp>
      <p:sp>
        <p:nvSpPr>
          <p:cNvPr id="29" name="TextBox 28"/>
          <p:cNvSpPr txBox="1"/>
          <p:nvPr/>
        </p:nvSpPr>
        <p:spPr>
          <a:xfrm>
            <a:off x="762000" y="1399401"/>
            <a:ext cx="1524000" cy="461665"/>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Σ = </a:t>
            </a:r>
            <a:r>
              <a:rPr lang="el-GR" sz="1200" b="1" dirty="0" smtClean="0">
                <a:solidFill>
                  <a:srgbClr val="800080"/>
                </a:solidFill>
                <a:latin typeface="Tahoma" pitchFamily="34" charset="0"/>
                <a:cs typeface="Tahoma" pitchFamily="34" charset="0"/>
              </a:rPr>
              <a:t>Λ</a:t>
            </a:r>
            <a:r>
              <a:rPr lang="nl-NL" sz="1200" b="1" dirty="0" smtClean="0">
                <a:solidFill>
                  <a:srgbClr val="800080"/>
                </a:solidFill>
                <a:latin typeface="Tahoma" pitchFamily="34" charset="0"/>
                <a:cs typeface="Tahoma" pitchFamily="34" charset="0"/>
              </a:rPr>
              <a:t> </a:t>
            </a:r>
            <a:r>
              <a:rPr lang="nl-NL" sz="1200" b="1" dirty="0" smtClean="0">
                <a:solidFill>
                  <a:srgbClr val="FF0000"/>
                </a:solidFill>
                <a:latin typeface="Tahoma" pitchFamily="34" charset="0"/>
                <a:cs typeface="Tahoma" pitchFamily="34" charset="0"/>
              </a:rPr>
              <a:t>0</a:t>
            </a:r>
            <a:r>
              <a:rPr lang="el-GR" sz="1200" b="1" dirty="0" smtClean="0">
                <a:solidFill>
                  <a:srgbClr val="800080"/>
                </a:solidFill>
                <a:latin typeface="Tahoma" pitchFamily="34" charset="0"/>
                <a:cs typeface="Tahoma" pitchFamily="34" charset="0"/>
              </a:rPr>
              <a:t> Λ</a:t>
            </a:r>
            <a:r>
              <a:rPr lang="nl-NL" sz="1200" b="1" baseline="30000" dirty="0" smtClean="0">
                <a:solidFill>
                  <a:srgbClr val="800080"/>
                </a:solidFill>
                <a:latin typeface="Tahoma" pitchFamily="34" charset="0"/>
                <a:cs typeface="Tahoma" pitchFamily="34" charset="0"/>
              </a:rPr>
              <a:t>t</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a:p>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p:txBody>
      </p:sp>
      <p:sp>
        <p:nvSpPr>
          <p:cNvPr id="30" name="TextBox 29"/>
          <p:cNvSpPr txBox="1"/>
          <p:nvPr/>
        </p:nvSpPr>
        <p:spPr>
          <a:xfrm>
            <a:off x="2590800" y="1400400"/>
            <a:ext cx="20574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E [y|</a:t>
            </a:r>
            <a:r>
              <a:rPr lang="el-GR" sz="1200" b="1" dirty="0" smtClean="0">
                <a:solidFill>
                  <a:srgbClr val="800080"/>
                </a:solidFill>
                <a:latin typeface="Tahoma" pitchFamily="34" charset="0"/>
                <a:cs typeface="Tahoma" pitchFamily="34" charset="0"/>
              </a:rPr>
              <a:t>η </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Τ</a:t>
            </a:r>
            <a:r>
              <a:rPr lang="nl-NL" sz="1200" b="1" dirty="0" smtClean="0">
                <a:solidFill>
                  <a:srgbClr val="800080"/>
                </a:solidFill>
                <a:latin typeface="Tahoma" pitchFamily="34" charset="0"/>
                <a:cs typeface="Tahoma" pitchFamily="34" charset="0"/>
              </a:rPr>
              <a:t> + Λ </a:t>
            </a:r>
            <a:r>
              <a:rPr lang="el-GR" sz="1200" b="1" dirty="0" smtClean="0">
                <a:solidFill>
                  <a:srgbClr val="800080"/>
                </a:solidFill>
                <a:latin typeface="Tahoma" pitchFamily="34" charset="0"/>
                <a:cs typeface="Tahoma" pitchFamily="34" charset="0"/>
              </a:rPr>
              <a:t>η</a:t>
            </a:r>
            <a:r>
              <a:rPr lang="nl-NL" sz="1200" b="1" baseline="30000" dirty="0" smtClean="0">
                <a:solidFill>
                  <a:srgbClr val="800080"/>
                </a:solidFill>
                <a:latin typeface="Tahoma" pitchFamily="34" charset="0"/>
                <a:cs typeface="Tahoma" pitchFamily="34" charset="0"/>
              </a:rPr>
              <a:t>*</a:t>
            </a:r>
            <a:endParaRPr lang="nl-NL" sz="1200" b="1" dirty="0" smtClean="0">
              <a:solidFill>
                <a:srgbClr val="80008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6" name="Rectangle 25"/>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pci</a:t>
            </a:r>
            <a:endParaRPr lang="nl-NL" sz="1200" baseline="-25000" dirty="0">
              <a:solidFill>
                <a:schemeClr val="tx1"/>
              </a:solidFill>
              <a:latin typeface="Tahoma" pitchFamily="34" charset="0"/>
              <a:ea typeface="Tahoma" pitchFamily="34" charset="0"/>
              <a:cs typeface="Tahoma" pitchFamily="34" charset="0"/>
            </a:endParaRPr>
          </a:p>
        </p:txBody>
      </p:sp>
      <p:sp>
        <p:nvSpPr>
          <p:cNvPr id="27" name="Oval 26"/>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1" name="Straight Arrow Connector 30"/>
          <p:cNvCxnSpPr>
            <a:stCxn id="27" idx="4"/>
            <a:endCxn id="26"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wmi</a:t>
            </a:r>
            <a:endParaRPr lang="nl-NL" sz="1200" baseline="-25000" dirty="0">
              <a:solidFill>
                <a:schemeClr val="tx1"/>
              </a:solidFill>
              <a:latin typeface="Tahoma" pitchFamily="34" charset="0"/>
              <a:ea typeface="Tahoma" pitchFamily="34" charset="0"/>
              <a:cs typeface="Tahoma" pitchFamily="34" charset="0"/>
            </a:endParaRPr>
          </a:p>
        </p:txBody>
      </p:sp>
      <p:cxnSp>
        <p:nvCxnSpPr>
          <p:cNvPr id="39" name="Straight Arrow Connector 38"/>
          <p:cNvCxnSpPr>
            <a:stCxn id="27" idx="4"/>
            <a:endCxn id="38"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psi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2" name="Straight Arrow Connector 41"/>
          <p:cNvCxnSpPr>
            <a:stCxn id="27" idx="4"/>
            <a:endCxn id="41"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vci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5" name="Straight Arrow Connector 44"/>
          <p:cNvCxnSpPr>
            <a:stCxn id="27" idx="4"/>
            <a:endCxn id="44"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52" name="TextBox 51"/>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53" name="TextBox 52"/>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54" name="TextBox 53"/>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sp>
        <p:nvSpPr>
          <p:cNvPr id="28" name="TextBox 27"/>
          <p:cNvSpPr txBox="1"/>
          <p:nvPr/>
        </p:nvSpPr>
        <p:spPr>
          <a:xfrm>
            <a:off x="4876800" y="990600"/>
            <a:ext cx="3962400" cy="2308324"/>
          </a:xfrm>
          <a:prstGeom prst="rect">
            <a:avLst/>
          </a:prstGeom>
          <a:noFill/>
        </p:spPr>
        <p:txBody>
          <a:bodyPr wrap="square" rtlCol="0">
            <a:spAutoFit/>
          </a:bodyPr>
          <a:lstStyle/>
          <a:p>
            <a:r>
              <a:rPr lang="nl-NL" sz="1200" dirty="0" smtClean="0">
                <a:latin typeface="Tahoma" pitchFamily="34" charset="0"/>
                <a:cs typeface="Tahoma" pitchFamily="34" charset="0"/>
              </a:rPr>
              <a:t>Conditional distributions in 2 groups (conditional on a given value of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b="1" dirty="0" smtClean="0">
                <a:solidFill>
                  <a:srgbClr val="FF0000"/>
                </a:solidFill>
                <a:latin typeface="Tahoma" pitchFamily="34" charset="0"/>
                <a:cs typeface="Tahoma" pitchFamily="34" charset="0"/>
              </a:rPr>
              <a:t>y</a:t>
            </a:r>
            <a:r>
              <a:rPr lang="nl-NL" sz="1200" b="1" baseline="-25000" dirty="0" smtClean="0">
                <a:solidFill>
                  <a:srgbClr val="FF0000"/>
                </a:solidFill>
                <a:latin typeface="Tahoma" pitchFamily="34" charset="0"/>
                <a:cs typeface="Tahoma" pitchFamily="34" charset="0"/>
              </a:rPr>
              <a:t>1i</a:t>
            </a:r>
            <a:r>
              <a:rPr lang="nl-NL" sz="1200" b="1" dirty="0" smtClean="0">
                <a:solidFill>
                  <a:srgbClr val="FF0000"/>
                </a:solidFill>
                <a:latin typeface="Tahoma" pitchFamily="34" charset="0"/>
                <a:cs typeface="Tahoma" pitchFamily="34" charset="0"/>
              </a:rPr>
              <a:t>|</a:t>
            </a:r>
            <a:r>
              <a:rPr lang="el-GR" sz="1200" b="1" dirty="0" smtClean="0">
                <a:solidFill>
                  <a:srgbClr val="FF0000"/>
                </a:solidFill>
                <a:latin typeface="Tahoma" pitchFamily="34" charset="0"/>
                <a:cs typeface="Tahoma" pitchFamily="34" charset="0"/>
              </a:rPr>
              <a:t> η</a:t>
            </a:r>
            <a:r>
              <a:rPr lang="nl-NL" sz="1200" b="1" baseline="30000" dirty="0" smtClean="0">
                <a:solidFill>
                  <a:srgbClr val="FF0000"/>
                </a:solidFill>
                <a:latin typeface="Tahoma" pitchFamily="34" charset="0"/>
                <a:cs typeface="Tahoma" pitchFamily="34" charset="0"/>
              </a:rPr>
              <a:t>*</a:t>
            </a:r>
            <a:r>
              <a:rPr lang="nl-NL" sz="1200" dirty="0" smtClean="0">
                <a:latin typeface="Tahoma" pitchFamily="34" charset="0"/>
                <a:cs typeface="Tahoma" pitchFamily="34" charset="0"/>
              </a:rPr>
              <a:t> </a:t>
            </a:r>
            <a:r>
              <a:rPr lang="nl-NL" sz="1200" b="1" dirty="0" smtClean="0">
                <a:solidFill>
                  <a:schemeClr val="accent1">
                    <a:lumMod val="50000"/>
                  </a:schemeClr>
                </a:solidFill>
                <a:latin typeface="Tahoma" pitchFamily="34" charset="0"/>
                <a:cs typeface="Tahoma" pitchFamily="34" charset="0"/>
              </a:rPr>
              <a:t>~ N </a:t>
            </a:r>
            <a:r>
              <a:rPr lang="nl-NL" sz="1200" dirty="0" smtClean="0">
                <a:latin typeface="Tahoma" pitchFamily="34" charset="0"/>
                <a:cs typeface="Tahoma" pitchFamily="34" charset="0"/>
              </a:rPr>
              <a:t>(</a:t>
            </a:r>
            <a:r>
              <a:rPr lang="el-GR" sz="1200" b="1" dirty="0" smtClean="0">
                <a:solidFill>
                  <a:schemeClr val="accent2">
                    <a:lumMod val="75000"/>
                  </a:schemeClr>
                </a:solidFill>
                <a:latin typeface="Tahoma" pitchFamily="34" charset="0"/>
                <a:cs typeface="Tahoma" pitchFamily="34" charset="0"/>
              </a:rPr>
              <a:t>Τ</a:t>
            </a:r>
            <a:r>
              <a:rPr lang="nl-NL" sz="1200" b="1" baseline="-25000" dirty="0" smtClean="0">
                <a:solidFill>
                  <a:schemeClr val="accent2">
                    <a:lumMod val="75000"/>
                  </a:schemeClr>
                </a:solidFill>
                <a:latin typeface="Tahoma" pitchFamily="34" charset="0"/>
                <a:cs typeface="Tahoma" pitchFamily="34" charset="0"/>
              </a:rPr>
              <a:t>1</a:t>
            </a:r>
            <a:r>
              <a:rPr lang="nl-NL" sz="1200" b="1" dirty="0" smtClean="0">
                <a:solidFill>
                  <a:schemeClr val="accent2">
                    <a:lumMod val="75000"/>
                  </a:schemeClr>
                </a:solidFill>
                <a:latin typeface="Tahoma" pitchFamily="34" charset="0"/>
                <a:cs typeface="Tahoma" pitchFamily="34" charset="0"/>
              </a:rPr>
              <a:t> + Λ</a:t>
            </a:r>
            <a:r>
              <a:rPr lang="nl-NL" sz="1200" b="1" baseline="-25000" dirty="0" smtClean="0">
                <a:solidFill>
                  <a:schemeClr val="accent2">
                    <a:lumMod val="75000"/>
                  </a:schemeClr>
                </a:solidFill>
                <a:latin typeface="Tahoma" pitchFamily="34" charset="0"/>
                <a:cs typeface="Tahoma" pitchFamily="34" charset="0"/>
              </a:rPr>
              <a:t>1 </a:t>
            </a:r>
            <a:r>
              <a:rPr lang="el-GR" sz="1200" b="1" dirty="0" smtClean="0">
                <a:solidFill>
                  <a:schemeClr val="accent2">
                    <a:lumMod val="75000"/>
                  </a:schemeClr>
                </a:solidFill>
                <a:latin typeface="Tahoma" pitchFamily="34" charset="0"/>
                <a:cs typeface="Tahoma" pitchFamily="34" charset="0"/>
              </a:rPr>
              <a:t>η</a:t>
            </a:r>
            <a:r>
              <a:rPr lang="nl-NL" sz="1200" b="1" baseline="30000" dirty="0" smtClean="0">
                <a:solidFill>
                  <a:schemeClr val="accent2">
                    <a:lumMod val="75000"/>
                  </a:schemeClr>
                </a:solidFill>
                <a:latin typeface="Tahoma" pitchFamily="34" charset="0"/>
                <a:cs typeface="Tahoma" pitchFamily="34" charset="0"/>
              </a:rPr>
              <a:t>*</a:t>
            </a:r>
            <a:r>
              <a:rPr lang="nl-NL" sz="1200" dirty="0" smtClean="0">
                <a:latin typeface="Tahoma" pitchFamily="34" charset="0"/>
                <a:cs typeface="Tahoma" pitchFamily="34" charset="0"/>
              </a:rPr>
              <a:t>, </a:t>
            </a:r>
            <a:r>
              <a:rPr lang="el-GR" sz="1200" b="1" dirty="0" smtClean="0">
                <a:solidFill>
                  <a:srgbClr val="7030A0"/>
                </a:solidFill>
                <a:latin typeface="Tahoma" pitchFamily="34" charset="0"/>
                <a:cs typeface="Tahoma" pitchFamily="34" charset="0"/>
              </a:rPr>
              <a:t>Θ</a:t>
            </a:r>
            <a:r>
              <a:rPr lang="nl-NL" sz="1200" b="1" baseline="-25000" dirty="0" smtClean="0">
                <a:solidFill>
                  <a:srgbClr val="7030A0"/>
                </a:solidFill>
                <a:latin typeface="Tahoma" pitchFamily="34" charset="0"/>
                <a:cs typeface="Tahoma" pitchFamily="34" charset="0"/>
              </a:rPr>
              <a:t>1</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y</a:t>
            </a:r>
            <a:r>
              <a:rPr lang="nl-NL" sz="1200" baseline="-25000" dirty="0" smtClean="0">
                <a:latin typeface="Tahoma" pitchFamily="34" charset="0"/>
                <a:cs typeface="Tahoma" pitchFamily="34" charset="0"/>
              </a:rPr>
              <a:t>2i</a:t>
            </a:r>
            <a:r>
              <a:rPr lang="nl-NL" sz="1200" dirty="0" smtClean="0">
                <a:latin typeface="Tahoma" pitchFamily="34" charset="0"/>
                <a:cs typeface="Tahoma" pitchFamily="34" charset="0"/>
              </a:rPr>
              <a:t>|</a:t>
            </a:r>
            <a:r>
              <a:rPr lang="el-GR" sz="1200" dirty="0" smtClean="0">
                <a:latin typeface="Tahoma" pitchFamily="34" charset="0"/>
                <a:cs typeface="Tahoma" pitchFamily="34" charset="0"/>
              </a:rPr>
              <a:t> 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 N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2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MI requires these distributions to be equal.</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endParaRPr lang="nl-NL" sz="1200" dirty="0" smtClean="0">
              <a:latin typeface="Tahoma" pitchFamily="34" charset="0"/>
              <a:cs typeface="Tahoma" pitchFamily="34" charset="0"/>
            </a:endParaRPr>
          </a:p>
        </p:txBody>
      </p:sp>
      <p:sp>
        <p:nvSpPr>
          <p:cNvPr id="29" name="TextBox 28"/>
          <p:cNvSpPr txBox="1"/>
          <p:nvPr/>
        </p:nvSpPr>
        <p:spPr>
          <a:xfrm>
            <a:off x="762000" y="1399401"/>
            <a:ext cx="1524000" cy="461665"/>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Σ = </a:t>
            </a:r>
            <a:r>
              <a:rPr lang="el-GR" sz="1200" b="1" dirty="0" smtClean="0">
                <a:solidFill>
                  <a:srgbClr val="800080"/>
                </a:solidFill>
                <a:latin typeface="Tahoma" pitchFamily="34" charset="0"/>
                <a:cs typeface="Tahoma" pitchFamily="34" charset="0"/>
              </a:rPr>
              <a:t>Λ</a:t>
            </a:r>
            <a:r>
              <a:rPr lang="nl-NL" sz="1200" b="1" dirty="0" smtClean="0">
                <a:solidFill>
                  <a:srgbClr val="800080"/>
                </a:solidFill>
                <a:latin typeface="Tahoma" pitchFamily="34" charset="0"/>
                <a:cs typeface="Tahoma" pitchFamily="34" charset="0"/>
              </a:rPr>
              <a:t> </a:t>
            </a:r>
            <a:r>
              <a:rPr lang="nl-NL" sz="1200" b="1" dirty="0" smtClean="0">
                <a:solidFill>
                  <a:srgbClr val="FF0000"/>
                </a:solidFill>
                <a:latin typeface="Tahoma" pitchFamily="34" charset="0"/>
                <a:cs typeface="Tahoma" pitchFamily="34" charset="0"/>
              </a:rPr>
              <a:t>0</a:t>
            </a:r>
            <a:r>
              <a:rPr lang="el-GR" sz="1200" b="1" dirty="0" smtClean="0">
                <a:solidFill>
                  <a:srgbClr val="800080"/>
                </a:solidFill>
                <a:latin typeface="Tahoma" pitchFamily="34" charset="0"/>
                <a:cs typeface="Tahoma" pitchFamily="34" charset="0"/>
              </a:rPr>
              <a:t> Λ</a:t>
            </a:r>
            <a:r>
              <a:rPr lang="nl-NL" sz="1200" b="1" baseline="30000" dirty="0" smtClean="0">
                <a:solidFill>
                  <a:srgbClr val="800080"/>
                </a:solidFill>
                <a:latin typeface="Tahoma" pitchFamily="34" charset="0"/>
                <a:cs typeface="Tahoma" pitchFamily="34" charset="0"/>
              </a:rPr>
              <a:t>t</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a:p>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p:txBody>
      </p:sp>
      <p:sp>
        <p:nvSpPr>
          <p:cNvPr id="30" name="TextBox 29"/>
          <p:cNvSpPr txBox="1"/>
          <p:nvPr/>
        </p:nvSpPr>
        <p:spPr>
          <a:xfrm>
            <a:off x="2590800" y="1400400"/>
            <a:ext cx="20574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E [y|</a:t>
            </a:r>
            <a:r>
              <a:rPr lang="el-GR" sz="1200" b="1" dirty="0" smtClean="0">
                <a:solidFill>
                  <a:srgbClr val="800080"/>
                </a:solidFill>
                <a:latin typeface="Tahoma" pitchFamily="34" charset="0"/>
                <a:cs typeface="Tahoma" pitchFamily="34" charset="0"/>
              </a:rPr>
              <a:t>η </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Τ</a:t>
            </a:r>
            <a:r>
              <a:rPr lang="nl-NL" sz="1200" b="1" dirty="0" smtClean="0">
                <a:solidFill>
                  <a:srgbClr val="800080"/>
                </a:solidFill>
                <a:latin typeface="Tahoma" pitchFamily="34" charset="0"/>
                <a:cs typeface="Tahoma" pitchFamily="34" charset="0"/>
              </a:rPr>
              <a:t> + Λ </a:t>
            </a:r>
            <a:r>
              <a:rPr lang="el-GR" sz="1200" b="1" dirty="0" smtClean="0">
                <a:solidFill>
                  <a:srgbClr val="800080"/>
                </a:solidFill>
                <a:latin typeface="Tahoma" pitchFamily="34" charset="0"/>
                <a:cs typeface="Tahoma" pitchFamily="34" charset="0"/>
              </a:rPr>
              <a:t>η</a:t>
            </a:r>
            <a:r>
              <a:rPr lang="nl-NL" sz="1200" b="1" baseline="30000" dirty="0" smtClean="0">
                <a:solidFill>
                  <a:srgbClr val="800080"/>
                </a:solidFill>
                <a:latin typeface="Tahoma" pitchFamily="34" charset="0"/>
                <a:cs typeface="Tahoma" pitchFamily="34" charset="0"/>
              </a:rPr>
              <a:t>*</a:t>
            </a:r>
            <a:endParaRPr lang="nl-NL" sz="1200" b="1" dirty="0" smtClean="0">
              <a:solidFill>
                <a:srgbClr val="800080"/>
              </a:solidFill>
              <a:latin typeface="Tahoma" pitchFamily="34" charset="0"/>
              <a:cs typeface="Tahoma" pitchFamily="34" charset="0"/>
            </a:endParaRPr>
          </a:p>
        </p:txBody>
      </p:sp>
      <p:cxnSp>
        <p:nvCxnSpPr>
          <p:cNvPr id="47" name="Straight Arrow Connector 46"/>
          <p:cNvCxnSpPr/>
          <p:nvPr/>
        </p:nvCxnSpPr>
        <p:spPr>
          <a:xfrm rot="2148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2148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2148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2148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11</a:t>
            </a:r>
          </a:p>
        </p:txBody>
      </p:sp>
      <p:sp>
        <p:nvSpPr>
          <p:cNvPr id="55" name="TextBox 54"/>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12</a:t>
            </a:r>
          </a:p>
        </p:txBody>
      </p:sp>
      <p:sp>
        <p:nvSpPr>
          <p:cNvPr id="56" name="TextBox 55"/>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13</a:t>
            </a:r>
          </a:p>
        </p:txBody>
      </p:sp>
      <p:sp>
        <p:nvSpPr>
          <p:cNvPr id="57" name="TextBox 56"/>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14</a:t>
            </a:r>
          </a:p>
        </p:txBody>
      </p:sp>
      <p:cxnSp>
        <p:nvCxnSpPr>
          <p:cNvPr id="58" name="Straight Arrow Connector 57"/>
          <p:cNvCxnSpPr>
            <a:stCxn id="59" idx="0"/>
          </p:cNvCxnSpPr>
          <p:nvPr/>
        </p:nvCxnSpPr>
        <p:spPr>
          <a:xfrm flipH="1" flipV="1">
            <a:off x="1842300" y="4800600"/>
            <a:ext cx="9390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Isosceles Triangle 58"/>
          <p:cNvSpPr/>
          <p:nvPr/>
        </p:nvSpPr>
        <p:spPr>
          <a:xfrm>
            <a:off x="2514600" y="6096000"/>
            <a:ext cx="533400" cy="457200"/>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1</a:t>
            </a:r>
          </a:p>
        </p:txBody>
      </p:sp>
      <p:cxnSp>
        <p:nvCxnSpPr>
          <p:cNvPr id="60" name="Straight Arrow Connector 59"/>
          <p:cNvCxnSpPr>
            <a:stCxn id="59" idx="0"/>
          </p:cNvCxnSpPr>
          <p:nvPr/>
        </p:nvCxnSpPr>
        <p:spPr>
          <a:xfrm flipV="1">
            <a:off x="2781300" y="4800600"/>
            <a:ext cx="8898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21336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11</a:t>
            </a:r>
          </a:p>
        </p:txBody>
      </p:sp>
      <p:sp>
        <p:nvSpPr>
          <p:cNvPr id="62" name="TextBox 61"/>
          <p:cNvSpPr txBox="1"/>
          <p:nvPr/>
        </p:nvSpPr>
        <p:spPr>
          <a:xfrm>
            <a:off x="24384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12</a:t>
            </a:r>
          </a:p>
        </p:txBody>
      </p:sp>
      <p:sp>
        <p:nvSpPr>
          <p:cNvPr id="63" name="TextBox 62"/>
          <p:cNvSpPr txBox="1"/>
          <p:nvPr/>
        </p:nvSpPr>
        <p:spPr>
          <a:xfrm>
            <a:off x="26670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13</a:t>
            </a:r>
          </a:p>
        </p:txBody>
      </p:sp>
      <p:sp>
        <p:nvSpPr>
          <p:cNvPr id="64" name="TextBox 63"/>
          <p:cNvSpPr txBox="1"/>
          <p:nvPr/>
        </p:nvSpPr>
        <p:spPr>
          <a:xfrm>
            <a:off x="28956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14</a:t>
            </a:r>
          </a:p>
        </p:txBody>
      </p:sp>
      <p:cxnSp>
        <p:nvCxnSpPr>
          <p:cNvPr id="65" name="Straight Arrow Connector 64"/>
          <p:cNvCxnSpPr>
            <a:stCxn id="59" idx="0"/>
          </p:cNvCxnSpPr>
          <p:nvPr/>
        </p:nvCxnSpPr>
        <p:spPr>
          <a:xfrm flipV="1">
            <a:off x="2781300" y="4800600"/>
            <a:ext cx="2802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59" idx="0"/>
          </p:cNvCxnSpPr>
          <p:nvPr/>
        </p:nvCxnSpPr>
        <p:spPr>
          <a:xfrm flipH="1" flipV="1">
            <a:off x="2451900" y="4800600"/>
            <a:ext cx="3294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6" name="Rectangle 25"/>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pci</a:t>
            </a:r>
            <a:endParaRPr lang="nl-NL" sz="1200" baseline="-25000" dirty="0">
              <a:solidFill>
                <a:schemeClr val="tx1"/>
              </a:solidFill>
              <a:latin typeface="Tahoma" pitchFamily="34" charset="0"/>
              <a:ea typeface="Tahoma" pitchFamily="34" charset="0"/>
              <a:cs typeface="Tahoma" pitchFamily="34" charset="0"/>
            </a:endParaRPr>
          </a:p>
        </p:txBody>
      </p:sp>
      <p:sp>
        <p:nvSpPr>
          <p:cNvPr id="27" name="Oval 26"/>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1" name="Straight Arrow Connector 30"/>
          <p:cNvCxnSpPr>
            <a:stCxn id="27" idx="4"/>
            <a:endCxn id="26"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wmi</a:t>
            </a:r>
            <a:endParaRPr lang="nl-NL" sz="1200" baseline="-25000" dirty="0">
              <a:solidFill>
                <a:schemeClr val="tx1"/>
              </a:solidFill>
              <a:latin typeface="Tahoma" pitchFamily="34" charset="0"/>
              <a:ea typeface="Tahoma" pitchFamily="34" charset="0"/>
              <a:cs typeface="Tahoma" pitchFamily="34" charset="0"/>
            </a:endParaRPr>
          </a:p>
        </p:txBody>
      </p:sp>
      <p:cxnSp>
        <p:nvCxnSpPr>
          <p:cNvPr id="39" name="Straight Arrow Connector 38"/>
          <p:cNvCxnSpPr>
            <a:stCxn id="27" idx="4"/>
            <a:endCxn id="38"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psi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2" name="Straight Arrow Connector 41"/>
          <p:cNvCxnSpPr>
            <a:stCxn id="27" idx="4"/>
            <a:endCxn id="41"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vci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5" name="Straight Arrow Connector 44"/>
          <p:cNvCxnSpPr>
            <a:stCxn id="27" idx="4"/>
            <a:endCxn id="44"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52" name="TextBox 51"/>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53" name="TextBox 52"/>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54" name="TextBox 53"/>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sp>
        <p:nvSpPr>
          <p:cNvPr id="28" name="TextBox 27"/>
          <p:cNvSpPr txBox="1"/>
          <p:nvPr/>
        </p:nvSpPr>
        <p:spPr>
          <a:xfrm>
            <a:off x="4876800" y="990600"/>
            <a:ext cx="3962400" cy="2308324"/>
          </a:xfrm>
          <a:prstGeom prst="rect">
            <a:avLst/>
          </a:prstGeom>
          <a:noFill/>
        </p:spPr>
        <p:txBody>
          <a:bodyPr wrap="square" rtlCol="0">
            <a:spAutoFit/>
          </a:bodyPr>
          <a:lstStyle/>
          <a:p>
            <a:r>
              <a:rPr lang="nl-NL" sz="1200" dirty="0" smtClean="0">
                <a:latin typeface="Tahoma" pitchFamily="34" charset="0"/>
                <a:cs typeface="Tahoma" pitchFamily="34" charset="0"/>
              </a:rPr>
              <a:t>Conditional distributions in 2 groups (conditional on a given value of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b="1" dirty="0" smtClean="0">
                <a:solidFill>
                  <a:srgbClr val="FF0000"/>
                </a:solidFill>
                <a:latin typeface="Tahoma" pitchFamily="34" charset="0"/>
                <a:cs typeface="Tahoma" pitchFamily="34" charset="0"/>
              </a:rPr>
              <a:t>y</a:t>
            </a:r>
            <a:r>
              <a:rPr lang="nl-NL" sz="1200" b="1" baseline="-25000" dirty="0" smtClean="0">
                <a:solidFill>
                  <a:srgbClr val="FF0000"/>
                </a:solidFill>
                <a:latin typeface="Tahoma" pitchFamily="34" charset="0"/>
                <a:cs typeface="Tahoma" pitchFamily="34" charset="0"/>
              </a:rPr>
              <a:t>1i</a:t>
            </a:r>
            <a:r>
              <a:rPr lang="nl-NL" sz="1200" b="1" dirty="0" smtClean="0">
                <a:solidFill>
                  <a:srgbClr val="FF0000"/>
                </a:solidFill>
                <a:latin typeface="Tahoma" pitchFamily="34" charset="0"/>
                <a:cs typeface="Tahoma" pitchFamily="34" charset="0"/>
              </a:rPr>
              <a:t>|</a:t>
            </a:r>
            <a:r>
              <a:rPr lang="el-GR" sz="1200" b="1" dirty="0" smtClean="0">
                <a:solidFill>
                  <a:srgbClr val="FF0000"/>
                </a:solidFill>
                <a:latin typeface="Tahoma" pitchFamily="34" charset="0"/>
                <a:cs typeface="Tahoma" pitchFamily="34" charset="0"/>
              </a:rPr>
              <a:t> η</a:t>
            </a:r>
            <a:r>
              <a:rPr lang="nl-NL" sz="1200" b="1" baseline="30000" dirty="0" smtClean="0">
                <a:solidFill>
                  <a:srgbClr val="FF0000"/>
                </a:solidFill>
                <a:latin typeface="Tahoma" pitchFamily="34" charset="0"/>
                <a:cs typeface="Tahoma" pitchFamily="34" charset="0"/>
              </a:rPr>
              <a:t>*</a:t>
            </a:r>
            <a:r>
              <a:rPr lang="nl-NL" sz="1200" dirty="0" smtClean="0">
                <a:latin typeface="Tahoma" pitchFamily="34" charset="0"/>
                <a:cs typeface="Tahoma" pitchFamily="34" charset="0"/>
              </a:rPr>
              <a:t> </a:t>
            </a:r>
            <a:r>
              <a:rPr lang="nl-NL" sz="1200" b="1" dirty="0" smtClean="0">
                <a:solidFill>
                  <a:schemeClr val="accent1">
                    <a:lumMod val="50000"/>
                  </a:schemeClr>
                </a:solidFill>
                <a:latin typeface="Tahoma" pitchFamily="34" charset="0"/>
                <a:cs typeface="Tahoma" pitchFamily="34" charset="0"/>
              </a:rPr>
              <a:t>~ N </a:t>
            </a:r>
            <a:r>
              <a:rPr lang="nl-NL" sz="1200" dirty="0" smtClean="0">
                <a:latin typeface="Tahoma" pitchFamily="34" charset="0"/>
                <a:cs typeface="Tahoma" pitchFamily="34" charset="0"/>
              </a:rPr>
              <a:t>(</a:t>
            </a:r>
            <a:r>
              <a:rPr lang="el-GR" sz="1200" b="1" dirty="0" smtClean="0">
                <a:solidFill>
                  <a:schemeClr val="accent2">
                    <a:lumMod val="75000"/>
                  </a:schemeClr>
                </a:solidFill>
                <a:latin typeface="Tahoma" pitchFamily="34" charset="0"/>
                <a:cs typeface="Tahoma" pitchFamily="34" charset="0"/>
              </a:rPr>
              <a:t>Τ</a:t>
            </a:r>
            <a:r>
              <a:rPr lang="nl-NL" sz="1200" b="1" baseline="-25000" dirty="0" smtClean="0">
                <a:solidFill>
                  <a:schemeClr val="accent2">
                    <a:lumMod val="75000"/>
                  </a:schemeClr>
                </a:solidFill>
                <a:latin typeface="Tahoma" pitchFamily="34" charset="0"/>
                <a:cs typeface="Tahoma" pitchFamily="34" charset="0"/>
              </a:rPr>
              <a:t>1</a:t>
            </a:r>
            <a:r>
              <a:rPr lang="nl-NL" sz="1200" b="1" dirty="0" smtClean="0">
                <a:solidFill>
                  <a:schemeClr val="accent2">
                    <a:lumMod val="75000"/>
                  </a:schemeClr>
                </a:solidFill>
                <a:latin typeface="Tahoma" pitchFamily="34" charset="0"/>
                <a:cs typeface="Tahoma" pitchFamily="34" charset="0"/>
              </a:rPr>
              <a:t> + Λ</a:t>
            </a:r>
            <a:r>
              <a:rPr lang="nl-NL" sz="1200" b="1" baseline="-25000" dirty="0" smtClean="0">
                <a:solidFill>
                  <a:schemeClr val="accent2">
                    <a:lumMod val="75000"/>
                  </a:schemeClr>
                </a:solidFill>
                <a:latin typeface="Tahoma" pitchFamily="34" charset="0"/>
                <a:cs typeface="Tahoma" pitchFamily="34" charset="0"/>
              </a:rPr>
              <a:t>1 </a:t>
            </a:r>
            <a:r>
              <a:rPr lang="el-GR" sz="1200" b="1" dirty="0" smtClean="0">
                <a:solidFill>
                  <a:schemeClr val="accent2">
                    <a:lumMod val="75000"/>
                  </a:schemeClr>
                </a:solidFill>
                <a:latin typeface="Tahoma" pitchFamily="34" charset="0"/>
                <a:cs typeface="Tahoma" pitchFamily="34" charset="0"/>
              </a:rPr>
              <a:t>η</a:t>
            </a:r>
            <a:r>
              <a:rPr lang="nl-NL" sz="1200" b="1" baseline="30000" dirty="0" smtClean="0">
                <a:solidFill>
                  <a:schemeClr val="accent2">
                    <a:lumMod val="75000"/>
                  </a:schemeClr>
                </a:solidFill>
                <a:latin typeface="Tahoma" pitchFamily="34" charset="0"/>
                <a:cs typeface="Tahoma" pitchFamily="34" charset="0"/>
              </a:rPr>
              <a:t>*</a:t>
            </a:r>
            <a:r>
              <a:rPr lang="nl-NL" sz="1200" dirty="0" smtClean="0">
                <a:latin typeface="Tahoma" pitchFamily="34" charset="0"/>
                <a:cs typeface="Tahoma" pitchFamily="34" charset="0"/>
              </a:rPr>
              <a:t>, </a:t>
            </a:r>
            <a:r>
              <a:rPr lang="el-GR" sz="1200" b="1" dirty="0" smtClean="0">
                <a:solidFill>
                  <a:srgbClr val="7030A0"/>
                </a:solidFill>
                <a:latin typeface="Tahoma" pitchFamily="34" charset="0"/>
                <a:cs typeface="Tahoma" pitchFamily="34" charset="0"/>
              </a:rPr>
              <a:t>Θ</a:t>
            </a:r>
            <a:r>
              <a:rPr lang="nl-NL" sz="1200" b="1" baseline="-25000" dirty="0" smtClean="0">
                <a:solidFill>
                  <a:srgbClr val="7030A0"/>
                </a:solidFill>
                <a:latin typeface="Tahoma" pitchFamily="34" charset="0"/>
                <a:cs typeface="Tahoma" pitchFamily="34" charset="0"/>
              </a:rPr>
              <a:t>1</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y</a:t>
            </a:r>
            <a:r>
              <a:rPr lang="nl-NL" sz="1200" baseline="-25000" dirty="0" smtClean="0">
                <a:latin typeface="Tahoma" pitchFamily="34" charset="0"/>
                <a:cs typeface="Tahoma" pitchFamily="34" charset="0"/>
              </a:rPr>
              <a:t>2i</a:t>
            </a:r>
            <a:r>
              <a:rPr lang="nl-NL" sz="1200" dirty="0" smtClean="0">
                <a:latin typeface="Tahoma" pitchFamily="34" charset="0"/>
                <a:cs typeface="Tahoma" pitchFamily="34" charset="0"/>
              </a:rPr>
              <a:t>|</a:t>
            </a:r>
            <a:r>
              <a:rPr lang="el-GR" sz="1200" dirty="0" smtClean="0">
                <a:latin typeface="Tahoma" pitchFamily="34" charset="0"/>
                <a:cs typeface="Tahoma" pitchFamily="34" charset="0"/>
              </a:rPr>
              <a:t> 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 N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2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MI requires these distributions to be equal.</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endParaRPr lang="nl-NL" sz="1200" dirty="0" smtClean="0">
              <a:latin typeface="Tahoma" pitchFamily="34" charset="0"/>
              <a:cs typeface="Tahoma" pitchFamily="34" charset="0"/>
            </a:endParaRPr>
          </a:p>
        </p:txBody>
      </p:sp>
      <p:sp>
        <p:nvSpPr>
          <p:cNvPr id="29" name="TextBox 28"/>
          <p:cNvSpPr txBox="1"/>
          <p:nvPr/>
        </p:nvSpPr>
        <p:spPr>
          <a:xfrm>
            <a:off x="762000" y="1399401"/>
            <a:ext cx="1524000" cy="461665"/>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Σ = </a:t>
            </a:r>
            <a:r>
              <a:rPr lang="el-GR" sz="1200" b="1" dirty="0" smtClean="0">
                <a:solidFill>
                  <a:srgbClr val="800080"/>
                </a:solidFill>
                <a:latin typeface="Tahoma" pitchFamily="34" charset="0"/>
                <a:cs typeface="Tahoma" pitchFamily="34" charset="0"/>
              </a:rPr>
              <a:t>Λ</a:t>
            </a:r>
            <a:r>
              <a:rPr lang="nl-NL" sz="1200" b="1" dirty="0" smtClean="0">
                <a:solidFill>
                  <a:srgbClr val="800080"/>
                </a:solidFill>
                <a:latin typeface="Tahoma" pitchFamily="34" charset="0"/>
                <a:cs typeface="Tahoma" pitchFamily="34" charset="0"/>
              </a:rPr>
              <a:t> </a:t>
            </a:r>
            <a:r>
              <a:rPr lang="nl-NL" sz="1200" b="1" dirty="0" smtClean="0">
                <a:solidFill>
                  <a:srgbClr val="FF0000"/>
                </a:solidFill>
                <a:latin typeface="Tahoma" pitchFamily="34" charset="0"/>
                <a:cs typeface="Tahoma" pitchFamily="34" charset="0"/>
              </a:rPr>
              <a:t>0</a:t>
            </a:r>
            <a:r>
              <a:rPr lang="el-GR" sz="1200" b="1" dirty="0" smtClean="0">
                <a:solidFill>
                  <a:srgbClr val="800080"/>
                </a:solidFill>
                <a:latin typeface="Tahoma" pitchFamily="34" charset="0"/>
                <a:cs typeface="Tahoma" pitchFamily="34" charset="0"/>
              </a:rPr>
              <a:t> Λ</a:t>
            </a:r>
            <a:r>
              <a:rPr lang="nl-NL" sz="1200" b="1" baseline="30000" dirty="0" smtClean="0">
                <a:solidFill>
                  <a:srgbClr val="800080"/>
                </a:solidFill>
                <a:latin typeface="Tahoma" pitchFamily="34" charset="0"/>
                <a:cs typeface="Tahoma" pitchFamily="34" charset="0"/>
              </a:rPr>
              <a:t>t</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a:p>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p:txBody>
      </p:sp>
      <p:sp>
        <p:nvSpPr>
          <p:cNvPr id="30" name="TextBox 29"/>
          <p:cNvSpPr txBox="1"/>
          <p:nvPr/>
        </p:nvSpPr>
        <p:spPr>
          <a:xfrm>
            <a:off x="2590800" y="1400400"/>
            <a:ext cx="20574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E [y|</a:t>
            </a:r>
            <a:r>
              <a:rPr lang="el-GR" sz="1200" b="1" dirty="0" smtClean="0">
                <a:solidFill>
                  <a:srgbClr val="800080"/>
                </a:solidFill>
                <a:latin typeface="Tahoma" pitchFamily="34" charset="0"/>
                <a:cs typeface="Tahoma" pitchFamily="34" charset="0"/>
              </a:rPr>
              <a:t>η </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Τ</a:t>
            </a:r>
            <a:r>
              <a:rPr lang="nl-NL" sz="1200" b="1" dirty="0" smtClean="0">
                <a:solidFill>
                  <a:srgbClr val="800080"/>
                </a:solidFill>
                <a:latin typeface="Tahoma" pitchFamily="34" charset="0"/>
                <a:cs typeface="Tahoma" pitchFamily="34" charset="0"/>
              </a:rPr>
              <a:t> + Λ </a:t>
            </a:r>
            <a:r>
              <a:rPr lang="el-GR" sz="1200" b="1" dirty="0" smtClean="0">
                <a:solidFill>
                  <a:srgbClr val="800080"/>
                </a:solidFill>
                <a:latin typeface="Tahoma" pitchFamily="34" charset="0"/>
                <a:cs typeface="Tahoma" pitchFamily="34" charset="0"/>
              </a:rPr>
              <a:t>η</a:t>
            </a:r>
            <a:r>
              <a:rPr lang="nl-NL" sz="1200" b="1" baseline="30000" dirty="0" smtClean="0">
                <a:solidFill>
                  <a:srgbClr val="800080"/>
                </a:solidFill>
                <a:latin typeface="Tahoma" pitchFamily="34" charset="0"/>
                <a:cs typeface="Tahoma" pitchFamily="34" charset="0"/>
              </a:rPr>
              <a:t>*</a:t>
            </a:r>
            <a:endParaRPr lang="nl-NL" sz="1200" b="1" dirty="0" smtClean="0">
              <a:solidFill>
                <a:srgbClr val="800080"/>
              </a:solidFill>
              <a:latin typeface="Tahoma" pitchFamily="34" charset="0"/>
              <a:cs typeface="Tahoma" pitchFamily="34" charset="0"/>
            </a:endParaRPr>
          </a:p>
        </p:txBody>
      </p:sp>
      <p:cxnSp>
        <p:nvCxnSpPr>
          <p:cNvPr id="47" name="Straight Arrow Connector 46"/>
          <p:cNvCxnSpPr/>
          <p:nvPr/>
        </p:nvCxnSpPr>
        <p:spPr>
          <a:xfrm rot="2148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2148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2148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2148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11</a:t>
            </a:r>
          </a:p>
        </p:txBody>
      </p:sp>
      <p:sp>
        <p:nvSpPr>
          <p:cNvPr id="55" name="TextBox 54"/>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12</a:t>
            </a:r>
          </a:p>
        </p:txBody>
      </p:sp>
      <p:sp>
        <p:nvSpPr>
          <p:cNvPr id="56" name="TextBox 55"/>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13</a:t>
            </a:r>
          </a:p>
        </p:txBody>
      </p:sp>
      <p:sp>
        <p:nvSpPr>
          <p:cNvPr id="57" name="TextBox 56"/>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14</a:t>
            </a:r>
          </a:p>
        </p:txBody>
      </p:sp>
      <p:cxnSp>
        <p:nvCxnSpPr>
          <p:cNvPr id="58" name="Straight Arrow Connector 57"/>
          <p:cNvCxnSpPr>
            <a:stCxn id="59" idx="0"/>
          </p:cNvCxnSpPr>
          <p:nvPr/>
        </p:nvCxnSpPr>
        <p:spPr>
          <a:xfrm flipH="1" flipV="1">
            <a:off x="1842300" y="4800600"/>
            <a:ext cx="9390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Isosceles Triangle 58"/>
          <p:cNvSpPr/>
          <p:nvPr/>
        </p:nvSpPr>
        <p:spPr>
          <a:xfrm>
            <a:off x="2514600" y="6096000"/>
            <a:ext cx="533400" cy="457200"/>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1</a:t>
            </a:r>
          </a:p>
        </p:txBody>
      </p:sp>
      <p:cxnSp>
        <p:nvCxnSpPr>
          <p:cNvPr id="60" name="Straight Arrow Connector 59"/>
          <p:cNvCxnSpPr>
            <a:stCxn id="59" idx="0"/>
          </p:cNvCxnSpPr>
          <p:nvPr/>
        </p:nvCxnSpPr>
        <p:spPr>
          <a:xfrm flipV="1">
            <a:off x="2781300" y="4800600"/>
            <a:ext cx="8898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21336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11</a:t>
            </a:r>
          </a:p>
        </p:txBody>
      </p:sp>
      <p:sp>
        <p:nvSpPr>
          <p:cNvPr id="62" name="TextBox 61"/>
          <p:cNvSpPr txBox="1"/>
          <p:nvPr/>
        </p:nvSpPr>
        <p:spPr>
          <a:xfrm>
            <a:off x="24384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12</a:t>
            </a:r>
          </a:p>
        </p:txBody>
      </p:sp>
      <p:sp>
        <p:nvSpPr>
          <p:cNvPr id="63" name="TextBox 62"/>
          <p:cNvSpPr txBox="1"/>
          <p:nvPr/>
        </p:nvSpPr>
        <p:spPr>
          <a:xfrm>
            <a:off x="26670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13</a:t>
            </a:r>
          </a:p>
        </p:txBody>
      </p:sp>
      <p:sp>
        <p:nvSpPr>
          <p:cNvPr id="64" name="TextBox 63"/>
          <p:cNvSpPr txBox="1"/>
          <p:nvPr/>
        </p:nvSpPr>
        <p:spPr>
          <a:xfrm>
            <a:off x="28956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14</a:t>
            </a:r>
          </a:p>
        </p:txBody>
      </p:sp>
      <p:cxnSp>
        <p:nvCxnSpPr>
          <p:cNvPr id="65" name="Straight Arrow Connector 64"/>
          <p:cNvCxnSpPr>
            <a:stCxn id="59" idx="0"/>
          </p:cNvCxnSpPr>
          <p:nvPr/>
        </p:nvCxnSpPr>
        <p:spPr>
          <a:xfrm flipV="1">
            <a:off x="2781300" y="4800600"/>
            <a:ext cx="2802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59" idx="0"/>
          </p:cNvCxnSpPr>
          <p:nvPr/>
        </p:nvCxnSpPr>
        <p:spPr>
          <a:xfrm flipH="1" flipV="1">
            <a:off x="2451900" y="4800600"/>
            <a:ext cx="3294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7543800" y="1676400"/>
            <a:ext cx="9144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6" name="Rectangle 25"/>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pci</a:t>
            </a:r>
            <a:endParaRPr lang="nl-NL" sz="1200" baseline="-25000" dirty="0">
              <a:solidFill>
                <a:schemeClr val="tx1"/>
              </a:solidFill>
              <a:latin typeface="Tahoma" pitchFamily="34" charset="0"/>
              <a:ea typeface="Tahoma" pitchFamily="34" charset="0"/>
              <a:cs typeface="Tahoma" pitchFamily="34" charset="0"/>
            </a:endParaRPr>
          </a:p>
        </p:txBody>
      </p:sp>
      <p:sp>
        <p:nvSpPr>
          <p:cNvPr id="27" name="Oval 26"/>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1" name="Straight Arrow Connector 30"/>
          <p:cNvCxnSpPr>
            <a:stCxn id="27" idx="4"/>
            <a:endCxn id="26"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wmi</a:t>
            </a:r>
            <a:endParaRPr lang="nl-NL" sz="1200" baseline="-25000" dirty="0">
              <a:solidFill>
                <a:schemeClr val="tx1"/>
              </a:solidFill>
              <a:latin typeface="Tahoma" pitchFamily="34" charset="0"/>
              <a:ea typeface="Tahoma" pitchFamily="34" charset="0"/>
              <a:cs typeface="Tahoma" pitchFamily="34" charset="0"/>
            </a:endParaRPr>
          </a:p>
        </p:txBody>
      </p:sp>
      <p:cxnSp>
        <p:nvCxnSpPr>
          <p:cNvPr id="39" name="Straight Arrow Connector 38"/>
          <p:cNvCxnSpPr>
            <a:stCxn id="27" idx="4"/>
            <a:endCxn id="38"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psi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2" name="Straight Arrow Connector 41"/>
          <p:cNvCxnSpPr>
            <a:stCxn id="27" idx="4"/>
            <a:endCxn id="41"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vci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5" name="Straight Arrow Connector 44"/>
          <p:cNvCxnSpPr>
            <a:stCxn id="27" idx="4"/>
            <a:endCxn id="44"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52" name="TextBox 51"/>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53" name="TextBox 52"/>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54" name="TextBox 53"/>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sp>
        <p:nvSpPr>
          <p:cNvPr id="28" name="TextBox 27"/>
          <p:cNvSpPr txBox="1"/>
          <p:nvPr/>
        </p:nvSpPr>
        <p:spPr>
          <a:xfrm>
            <a:off x="4876800" y="990600"/>
            <a:ext cx="3962400" cy="2308324"/>
          </a:xfrm>
          <a:prstGeom prst="rect">
            <a:avLst/>
          </a:prstGeom>
          <a:noFill/>
        </p:spPr>
        <p:txBody>
          <a:bodyPr wrap="square" rtlCol="0">
            <a:spAutoFit/>
          </a:bodyPr>
          <a:lstStyle/>
          <a:p>
            <a:r>
              <a:rPr lang="nl-NL" sz="1200" dirty="0" smtClean="0">
                <a:latin typeface="Tahoma" pitchFamily="34" charset="0"/>
                <a:cs typeface="Tahoma" pitchFamily="34" charset="0"/>
              </a:rPr>
              <a:t>Conditional distributions in 2 groups (conditional on a given value of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b="1" dirty="0" smtClean="0">
                <a:solidFill>
                  <a:srgbClr val="FF0000"/>
                </a:solidFill>
                <a:latin typeface="Tahoma" pitchFamily="34" charset="0"/>
                <a:cs typeface="Tahoma" pitchFamily="34" charset="0"/>
              </a:rPr>
              <a:t>y</a:t>
            </a:r>
            <a:r>
              <a:rPr lang="nl-NL" sz="1200" b="1" baseline="-25000" dirty="0" smtClean="0">
                <a:solidFill>
                  <a:srgbClr val="FF0000"/>
                </a:solidFill>
                <a:latin typeface="Tahoma" pitchFamily="34" charset="0"/>
                <a:cs typeface="Tahoma" pitchFamily="34" charset="0"/>
              </a:rPr>
              <a:t>1i</a:t>
            </a:r>
            <a:r>
              <a:rPr lang="nl-NL" sz="1200" b="1" dirty="0" smtClean="0">
                <a:solidFill>
                  <a:srgbClr val="FF0000"/>
                </a:solidFill>
                <a:latin typeface="Tahoma" pitchFamily="34" charset="0"/>
                <a:cs typeface="Tahoma" pitchFamily="34" charset="0"/>
              </a:rPr>
              <a:t>|</a:t>
            </a:r>
            <a:r>
              <a:rPr lang="el-GR" sz="1200" b="1" dirty="0" smtClean="0">
                <a:solidFill>
                  <a:srgbClr val="FF0000"/>
                </a:solidFill>
                <a:latin typeface="Tahoma" pitchFamily="34" charset="0"/>
                <a:cs typeface="Tahoma" pitchFamily="34" charset="0"/>
              </a:rPr>
              <a:t> η</a:t>
            </a:r>
            <a:r>
              <a:rPr lang="nl-NL" sz="1200" b="1" baseline="30000" dirty="0" smtClean="0">
                <a:solidFill>
                  <a:srgbClr val="FF0000"/>
                </a:solidFill>
                <a:latin typeface="Tahoma" pitchFamily="34" charset="0"/>
                <a:cs typeface="Tahoma" pitchFamily="34" charset="0"/>
              </a:rPr>
              <a:t>*</a:t>
            </a:r>
            <a:r>
              <a:rPr lang="nl-NL" sz="1200" dirty="0" smtClean="0">
                <a:latin typeface="Tahoma" pitchFamily="34" charset="0"/>
                <a:cs typeface="Tahoma" pitchFamily="34" charset="0"/>
              </a:rPr>
              <a:t> </a:t>
            </a:r>
            <a:r>
              <a:rPr lang="nl-NL" sz="1200" b="1" dirty="0" smtClean="0">
                <a:solidFill>
                  <a:schemeClr val="accent1">
                    <a:lumMod val="50000"/>
                  </a:schemeClr>
                </a:solidFill>
                <a:latin typeface="Tahoma" pitchFamily="34" charset="0"/>
                <a:cs typeface="Tahoma" pitchFamily="34" charset="0"/>
              </a:rPr>
              <a:t>~ N </a:t>
            </a:r>
            <a:r>
              <a:rPr lang="nl-NL" sz="1200" dirty="0" smtClean="0">
                <a:latin typeface="Tahoma" pitchFamily="34" charset="0"/>
                <a:cs typeface="Tahoma" pitchFamily="34" charset="0"/>
              </a:rPr>
              <a:t>(</a:t>
            </a:r>
            <a:r>
              <a:rPr lang="el-GR" sz="1200" b="1" dirty="0" smtClean="0">
                <a:solidFill>
                  <a:schemeClr val="accent2">
                    <a:lumMod val="75000"/>
                  </a:schemeClr>
                </a:solidFill>
                <a:latin typeface="Tahoma" pitchFamily="34" charset="0"/>
                <a:cs typeface="Tahoma" pitchFamily="34" charset="0"/>
              </a:rPr>
              <a:t>Τ</a:t>
            </a:r>
            <a:r>
              <a:rPr lang="nl-NL" sz="1200" b="1" baseline="-25000" dirty="0" smtClean="0">
                <a:solidFill>
                  <a:schemeClr val="accent2">
                    <a:lumMod val="75000"/>
                  </a:schemeClr>
                </a:solidFill>
                <a:latin typeface="Tahoma" pitchFamily="34" charset="0"/>
                <a:cs typeface="Tahoma" pitchFamily="34" charset="0"/>
              </a:rPr>
              <a:t>1</a:t>
            </a:r>
            <a:r>
              <a:rPr lang="nl-NL" sz="1200" b="1" dirty="0" smtClean="0">
                <a:solidFill>
                  <a:schemeClr val="accent2">
                    <a:lumMod val="75000"/>
                  </a:schemeClr>
                </a:solidFill>
                <a:latin typeface="Tahoma" pitchFamily="34" charset="0"/>
                <a:cs typeface="Tahoma" pitchFamily="34" charset="0"/>
              </a:rPr>
              <a:t> + Λ</a:t>
            </a:r>
            <a:r>
              <a:rPr lang="nl-NL" sz="1200" b="1" baseline="-25000" dirty="0" smtClean="0">
                <a:solidFill>
                  <a:schemeClr val="accent2">
                    <a:lumMod val="75000"/>
                  </a:schemeClr>
                </a:solidFill>
                <a:latin typeface="Tahoma" pitchFamily="34" charset="0"/>
                <a:cs typeface="Tahoma" pitchFamily="34" charset="0"/>
              </a:rPr>
              <a:t>1 </a:t>
            </a:r>
            <a:r>
              <a:rPr lang="el-GR" sz="1200" b="1" dirty="0" smtClean="0">
                <a:solidFill>
                  <a:schemeClr val="accent2">
                    <a:lumMod val="75000"/>
                  </a:schemeClr>
                </a:solidFill>
                <a:latin typeface="Tahoma" pitchFamily="34" charset="0"/>
                <a:cs typeface="Tahoma" pitchFamily="34" charset="0"/>
              </a:rPr>
              <a:t>η</a:t>
            </a:r>
            <a:r>
              <a:rPr lang="nl-NL" sz="1200" b="1" baseline="30000" dirty="0" smtClean="0">
                <a:solidFill>
                  <a:schemeClr val="accent2">
                    <a:lumMod val="75000"/>
                  </a:schemeClr>
                </a:solidFill>
                <a:latin typeface="Tahoma" pitchFamily="34" charset="0"/>
                <a:cs typeface="Tahoma" pitchFamily="34" charset="0"/>
              </a:rPr>
              <a:t>*</a:t>
            </a:r>
            <a:r>
              <a:rPr lang="nl-NL" sz="1200" dirty="0" smtClean="0">
                <a:latin typeface="Tahoma" pitchFamily="34" charset="0"/>
                <a:cs typeface="Tahoma" pitchFamily="34" charset="0"/>
              </a:rPr>
              <a:t>, </a:t>
            </a:r>
            <a:r>
              <a:rPr lang="el-GR" sz="1200" b="1" dirty="0" smtClean="0">
                <a:solidFill>
                  <a:srgbClr val="7030A0"/>
                </a:solidFill>
                <a:latin typeface="Tahoma" pitchFamily="34" charset="0"/>
                <a:cs typeface="Tahoma" pitchFamily="34" charset="0"/>
              </a:rPr>
              <a:t>Θ</a:t>
            </a:r>
            <a:r>
              <a:rPr lang="nl-NL" sz="1200" b="1" baseline="-25000" dirty="0" smtClean="0">
                <a:solidFill>
                  <a:srgbClr val="7030A0"/>
                </a:solidFill>
                <a:latin typeface="Tahoma" pitchFamily="34" charset="0"/>
                <a:cs typeface="Tahoma" pitchFamily="34" charset="0"/>
              </a:rPr>
              <a:t>1</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y</a:t>
            </a:r>
            <a:r>
              <a:rPr lang="nl-NL" sz="1200" baseline="-25000" dirty="0" smtClean="0">
                <a:latin typeface="Tahoma" pitchFamily="34" charset="0"/>
                <a:cs typeface="Tahoma" pitchFamily="34" charset="0"/>
              </a:rPr>
              <a:t>2i</a:t>
            </a:r>
            <a:r>
              <a:rPr lang="nl-NL" sz="1200" dirty="0" smtClean="0">
                <a:latin typeface="Tahoma" pitchFamily="34" charset="0"/>
                <a:cs typeface="Tahoma" pitchFamily="34" charset="0"/>
              </a:rPr>
              <a:t>|</a:t>
            </a:r>
            <a:r>
              <a:rPr lang="el-GR" sz="1200" dirty="0" smtClean="0">
                <a:latin typeface="Tahoma" pitchFamily="34" charset="0"/>
                <a:cs typeface="Tahoma" pitchFamily="34" charset="0"/>
              </a:rPr>
              <a:t> 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 N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2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MI requires these distributions to be equal.</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endParaRPr lang="nl-NL" sz="1200" dirty="0" smtClean="0">
              <a:latin typeface="Tahoma" pitchFamily="34" charset="0"/>
              <a:cs typeface="Tahoma" pitchFamily="34" charset="0"/>
            </a:endParaRPr>
          </a:p>
        </p:txBody>
      </p:sp>
      <p:sp>
        <p:nvSpPr>
          <p:cNvPr id="29" name="TextBox 28"/>
          <p:cNvSpPr txBox="1"/>
          <p:nvPr/>
        </p:nvSpPr>
        <p:spPr>
          <a:xfrm>
            <a:off x="762000" y="1399401"/>
            <a:ext cx="1524000" cy="461665"/>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Σ = </a:t>
            </a:r>
            <a:r>
              <a:rPr lang="el-GR" sz="1200" b="1" dirty="0" smtClean="0">
                <a:solidFill>
                  <a:srgbClr val="800080"/>
                </a:solidFill>
                <a:latin typeface="Tahoma" pitchFamily="34" charset="0"/>
                <a:cs typeface="Tahoma" pitchFamily="34" charset="0"/>
              </a:rPr>
              <a:t>Λ</a:t>
            </a:r>
            <a:r>
              <a:rPr lang="nl-NL" sz="1200" b="1" dirty="0" smtClean="0">
                <a:solidFill>
                  <a:srgbClr val="800080"/>
                </a:solidFill>
                <a:latin typeface="Tahoma" pitchFamily="34" charset="0"/>
                <a:cs typeface="Tahoma" pitchFamily="34" charset="0"/>
              </a:rPr>
              <a:t> </a:t>
            </a:r>
            <a:r>
              <a:rPr lang="nl-NL" sz="1200" b="1" dirty="0" smtClean="0">
                <a:solidFill>
                  <a:srgbClr val="FF0000"/>
                </a:solidFill>
                <a:latin typeface="Tahoma" pitchFamily="34" charset="0"/>
                <a:cs typeface="Tahoma" pitchFamily="34" charset="0"/>
              </a:rPr>
              <a:t>0</a:t>
            </a:r>
            <a:r>
              <a:rPr lang="el-GR" sz="1200" b="1" dirty="0" smtClean="0">
                <a:solidFill>
                  <a:srgbClr val="800080"/>
                </a:solidFill>
                <a:latin typeface="Tahoma" pitchFamily="34" charset="0"/>
                <a:cs typeface="Tahoma" pitchFamily="34" charset="0"/>
              </a:rPr>
              <a:t> Λ</a:t>
            </a:r>
            <a:r>
              <a:rPr lang="nl-NL" sz="1200" b="1" baseline="30000" dirty="0" smtClean="0">
                <a:solidFill>
                  <a:srgbClr val="800080"/>
                </a:solidFill>
                <a:latin typeface="Tahoma" pitchFamily="34" charset="0"/>
                <a:cs typeface="Tahoma" pitchFamily="34" charset="0"/>
              </a:rPr>
              <a:t>t</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a:p>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p:txBody>
      </p:sp>
      <p:sp>
        <p:nvSpPr>
          <p:cNvPr id="30" name="TextBox 29"/>
          <p:cNvSpPr txBox="1"/>
          <p:nvPr/>
        </p:nvSpPr>
        <p:spPr>
          <a:xfrm>
            <a:off x="2590800" y="1400400"/>
            <a:ext cx="20574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E [y|</a:t>
            </a:r>
            <a:r>
              <a:rPr lang="el-GR" sz="1200" b="1" dirty="0" smtClean="0">
                <a:solidFill>
                  <a:srgbClr val="800080"/>
                </a:solidFill>
                <a:latin typeface="Tahoma" pitchFamily="34" charset="0"/>
                <a:cs typeface="Tahoma" pitchFamily="34" charset="0"/>
              </a:rPr>
              <a:t>η </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Τ</a:t>
            </a:r>
            <a:r>
              <a:rPr lang="nl-NL" sz="1200" b="1" dirty="0" smtClean="0">
                <a:solidFill>
                  <a:srgbClr val="800080"/>
                </a:solidFill>
                <a:latin typeface="Tahoma" pitchFamily="34" charset="0"/>
                <a:cs typeface="Tahoma" pitchFamily="34" charset="0"/>
              </a:rPr>
              <a:t> + Λ </a:t>
            </a:r>
            <a:r>
              <a:rPr lang="el-GR" sz="1200" b="1" dirty="0" smtClean="0">
                <a:solidFill>
                  <a:srgbClr val="800080"/>
                </a:solidFill>
                <a:latin typeface="Tahoma" pitchFamily="34" charset="0"/>
                <a:cs typeface="Tahoma" pitchFamily="34" charset="0"/>
              </a:rPr>
              <a:t>η</a:t>
            </a:r>
            <a:r>
              <a:rPr lang="nl-NL" sz="1200" b="1" baseline="30000" dirty="0" smtClean="0">
                <a:solidFill>
                  <a:srgbClr val="800080"/>
                </a:solidFill>
                <a:latin typeface="Tahoma" pitchFamily="34" charset="0"/>
                <a:cs typeface="Tahoma" pitchFamily="34" charset="0"/>
              </a:rPr>
              <a:t>*</a:t>
            </a:r>
            <a:endParaRPr lang="nl-NL" sz="1200" b="1" dirty="0" smtClean="0">
              <a:solidFill>
                <a:srgbClr val="800080"/>
              </a:solidFill>
              <a:latin typeface="Tahoma" pitchFamily="34" charset="0"/>
              <a:cs typeface="Tahoma" pitchFamily="34" charset="0"/>
            </a:endParaRPr>
          </a:p>
        </p:txBody>
      </p:sp>
      <p:cxnSp>
        <p:nvCxnSpPr>
          <p:cNvPr id="47" name="Straight Arrow Connector 46"/>
          <p:cNvCxnSpPr/>
          <p:nvPr/>
        </p:nvCxnSpPr>
        <p:spPr>
          <a:xfrm rot="2148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2148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2148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2148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11</a:t>
            </a:r>
          </a:p>
        </p:txBody>
      </p:sp>
      <p:sp>
        <p:nvSpPr>
          <p:cNvPr id="55" name="TextBox 54"/>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12</a:t>
            </a:r>
          </a:p>
        </p:txBody>
      </p:sp>
      <p:sp>
        <p:nvSpPr>
          <p:cNvPr id="56" name="TextBox 55"/>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13</a:t>
            </a:r>
          </a:p>
        </p:txBody>
      </p:sp>
      <p:sp>
        <p:nvSpPr>
          <p:cNvPr id="57" name="TextBox 56"/>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14</a:t>
            </a:r>
          </a:p>
        </p:txBody>
      </p:sp>
      <p:cxnSp>
        <p:nvCxnSpPr>
          <p:cNvPr id="58" name="Straight Arrow Connector 57"/>
          <p:cNvCxnSpPr>
            <a:stCxn id="59" idx="0"/>
          </p:cNvCxnSpPr>
          <p:nvPr/>
        </p:nvCxnSpPr>
        <p:spPr>
          <a:xfrm flipH="1" flipV="1">
            <a:off x="1842300" y="4800600"/>
            <a:ext cx="9390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Isosceles Triangle 58"/>
          <p:cNvSpPr/>
          <p:nvPr/>
        </p:nvSpPr>
        <p:spPr>
          <a:xfrm>
            <a:off x="2514600" y="6096000"/>
            <a:ext cx="533400" cy="457200"/>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1</a:t>
            </a:r>
          </a:p>
        </p:txBody>
      </p:sp>
      <p:cxnSp>
        <p:nvCxnSpPr>
          <p:cNvPr id="60" name="Straight Arrow Connector 59"/>
          <p:cNvCxnSpPr>
            <a:stCxn id="59" idx="0"/>
          </p:cNvCxnSpPr>
          <p:nvPr/>
        </p:nvCxnSpPr>
        <p:spPr>
          <a:xfrm flipV="1">
            <a:off x="2781300" y="4800600"/>
            <a:ext cx="8898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21336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11</a:t>
            </a:r>
          </a:p>
        </p:txBody>
      </p:sp>
      <p:sp>
        <p:nvSpPr>
          <p:cNvPr id="62" name="TextBox 61"/>
          <p:cNvSpPr txBox="1"/>
          <p:nvPr/>
        </p:nvSpPr>
        <p:spPr>
          <a:xfrm>
            <a:off x="24384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12</a:t>
            </a:r>
          </a:p>
        </p:txBody>
      </p:sp>
      <p:sp>
        <p:nvSpPr>
          <p:cNvPr id="63" name="TextBox 62"/>
          <p:cNvSpPr txBox="1"/>
          <p:nvPr/>
        </p:nvSpPr>
        <p:spPr>
          <a:xfrm>
            <a:off x="26670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13</a:t>
            </a:r>
          </a:p>
        </p:txBody>
      </p:sp>
      <p:sp>
        <p:nvSpPr>
          <p:cNvPr id="64" name="TextBox 63"/>
          <p:cNvSpPr txBox="1"/>
          <p:nvPr/>
        </p:nvSpPr>
        <p:spPr>
          <a:xfrm>
            <a:off x="28956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14</a:t>
            </a:r>
          </a:p>
        </p:txBody>
      </p:sp>
      <p:cxnSp>
        <p:nvCxnSpPr>
          <p:cNvPr id="65" name="Straight Arrow Connector 64"/>
          <p:cNvCxnSpPr>
            <a:stCxn id="59" idx="0"/>
          </p:cNvCxnSpPr>
          <p:nvPr/>
        </p:nvCxnSpPr>
        <p:spPr>
          <a:xfrm flipV="1">
            <a:off x="2781300" y="4800600"/>
            <a:ext cx="2802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59" idx="0"/>
          </p:cNvCxnSpPr>
          <p:nvPr/>
        </p:nvCxnSpPr>
        <p:spPr>
          <a:xfrm flipH="1" flipV="1">
            <a:off x="2451900" y="4800600"/>
            <a:ext cx="3294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7543800" y="1676400"/>
            <a:ext cx="9144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7543800" y="1981200"/>
            <a:ext cx="9144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6" name="Rectangle 25"/>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pci</a:t>
            </a:r>
            <a:endParaRPr lang="nl-NL" sz="1200" baseline="-25000" dirty="0">
              <a:solidFill>
                <a:schemeClr val="tx1"/>
              </a:solidFill>
              <a:latin typeface="Tahoma" pitchFamily="34" charset="0"/>
              <a:ea typeface="Tahoma" pitchFamily="34" charset="0"/>
              <a:cs typeface="Tahoma" pitchFamily="34" charset="0"/>
            </a:endParaRPr>
          </a:p>
        </p:txBody>
      </p:sp>
      <p:sp>
        <p:nvSpPr>
          <p:cNvPr id="27" name="Oval 26"/>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1" name="Straight Arrow Connector 30"/>
          <p:cNvCxnSpPr>
            <a:stCxn id="27" idx="4"/>
            <a:endCxn id="26"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wmi</a:t>
            </a:r>
            <a:endParaRPr lang="nl-NL" sz="1200" baseline="-25000" dirty="0">
              <a:solidFill>
                <a:schemeClr val="tx1"/>
              </a:solidFill>
              <a:latin typeface="Tahoma" pitchFamily="34" charset="0"/>
              <a:ea typeface="Tahoma" pitchFamily="34" charset="0"/>
              <a:cs typeface="Tahoma" pitchFamily="34" charset="0"/>
            </a:endParaRPr>
          </a:p>
        </p:txBody>
      </p:sp>
      <p:cxnSp>
        <p:nvCxnSpPr>
          <p:cNvPr id="39" name="Straight Arrow Connector 38"/>
          <p:cNvCxnSpPr>
            <a:stCxn id="27" idx="4"/>
            <a:endCxn id="38"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psi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2" name="Straight Arrow Connector 41"/>
          <p:cNvCxnSpPr>
            <a:stCxn id="27" idx="4"/>
            <a:endCxn id="41"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vci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5" name="Straight Arrow Connector 44"/>
          <p:cNvCxnSpPr>
            <a:stCxn id="27" idx="4"/>
            <a:endCxn id="44"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52" name="TextBox 51"/>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53" name="TextBox 52"/>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54" name="TextBox 53"/>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sp>
        <p:nvSpPr>
          <p:cNvPr id="28" name="TextBox 27"/>
          <p:cNvSpPr txBox="1"/>
          <p:nvPr/>
        </p:nvSpPr>
        <p:spPr>
          <a:xfrm>
            <a:off x="4876800" y="990600"/>
            <a:ext cx="3962400" cy="3231654"/>
          </a:xfrm>
          <a:prstGeom prst="rect">
            <a:avLst/>
          </a:prstGeom>
          <a:noFill/>
        </p:spPr>
        <p:txBody>
          <a:bodyPr wrap="square" rtlCol="0">
            <a:spAutoFit/>
          </a:bodyPr>
          <a:lstStyle/>
          <a:p>
            <a:r>
              <a:rPr lang="nl-NL" sz="1200" dirty="0" smtClean="0">
                <a:latin typeface="Tahoma" pitchFamily="34" charset="0"/>
                <a:cs typeface="Tahoma" pitchFamily="34" charset="0"/>
              </a:rPr>
              <a:t>Conditional distributions in 2 groups (conditional on a given value of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b="1" dirty="0" smtClean="0">
                <a:solidFill>
                  <a:srgbClr val="FF0000"/>
                </a:solidFill>
                <a:latin typeface="Tahoma" pitchFamily="34" charset="0"/>
                <a:cs typeface="Tahoma" pitchFamily="34" charset="0"/>
              </a:rPr>
              <a:t>y</a:t>
            </a:r>
            <a:r>
              <a:rPr lang="nl-NL" sz="1200" b="1" baseline="-25000" dirty="0" smtClean="0">
                <a:solidFill>
                  <a:srgbClr val="FF0000"/>
                </a:solidFill>
                <a:latin typeface="Tahoma" pitchFamily="34" charset="0"/>
                <a:cs typeface="Tahoma" pitchFamily="34" charset="0"/>
              </a:rPr>
              <a:t>1i</a:t>
            </a:r>
            <a:r>
              <a:rPr lang="nl-NL" sz="1200" b="1" dirty="0" smtClean="0">
                <a:solidFill>
                  <a:srgbClr val="FF0000"/>
                </a:solidFill>
                <a:latin typeface="Tahoma" pitchFamily="34" charset="0"/>
                <a:cs typeface="Tahoma" pitchFamily="34" charset="0"/>
              </a:rPr>
              <a:t>|</a:t>
            </a:r>
            <a:r>
              <a:rPr lang="el-GR" sz="1200" b="1" dirty="0" smtClean="0">
                <a:solidFill>
                  <a:srgbClr val="FF0000"/>
                </a:solidFill>
                <a:latin typeface="Tahoma" pitchFamily="34" charset="0"/>
                <a:cs typeface="Tahoma" pitchFamily="34" charset="0"/>
              </a:rPr>
              <a:t> η</a:t>
            </a:r>
            <a:r>
              <a:rPr lang="nl-NL" sz="1200" b="1" baseline="30000" dirty="0" smtClean="0">
                <a:solidFill>
                  <a:srgbClr val="FF0000"/>
                </a:solidFill>
                <a:latin typeface="Tahoma" pitchFamily="34" charset="0"/>
                <a:cs typeface="Tahoma" pitchFamily="34" charset="0"/>
              </a:rPr>
              <a:t>*</a:t>
            </a:r>
            <a:r>
              <a:rPr lang="nl-NL" sz="1200" dirty="0" smtClean="0">
                <a:latin typeface="Tahoma" pitchFamily="34" charset="0"/>
                <a:cs typeface="Tahoma" pitchFamily="34" charset="0"/>
              </a:rPr>
              <a:t> </a:t>
            </a:r>
            <a:r>
              <a:rPr lang="nl-NL" sz="1200" b="1" dirty="0" smtClean="0">
                <a:solidFill>
                  <a:schemeClr val="accent1">
                    <a:lumMod val="50000"/>
                  </a:schemeClr>
                </a:solidFill>
                <a:latin typeface="Tahoma" pitchFamily="34" charset="0"/>
                <a:cs typeface="Tahoma" pitchFamily="34" charset="0"/>
              </a:rPr>
              <a:t>~ N </a:t>
            </a:r>
            <a:r>
              <a:rPr lang="nl-NL" sz="1200" dirty="0" smtClean="0">
                <a:latin typeface="Tahoma" pitchFamily="34" charset="0"/>
                <a:cs typeface="Tahoma" pitchFamily="34" charset="0"/>
              </a:rPr>
              <a:t>(</a:t>
            </a:r>
            <a:r>
              <a:rPr lang="el-GR" sz="1200" b="1" dirty="0" smtClean="0">
                <a:solidFill>
                  <a:schemeClr val="accent2">
                    <a:lumMod val="75000"/>
                  </a:schemeClr>
                </a:solidFill>
                <a:latin typeface="Tahoma" pitchFamily="34" charset="0"/>
                <a:cs typeface="Tahoma" pitchFamily="34" charset="0"/>
              </a:rPr>
              <a:t>Τ</a:t>
            </a:r>
            <a:r>
              <a:rPr lang="nl-NL" sz="1200" b="1" baseline="-25000" dirty="0" smtClean="0">
                <a:solidFill>
                  <a:schemeClr val="accent2">
                    <a:lumMod val="75000"/>
                  </a:schemeClr>
                </a:solidFill>
                <a:latin typeface="Tahoma" pitchFamily="34" charset="0"/>
                <a:cs typeface="Tahoma" pitchFamily="34" charset="0"/>
              </a:rPr>
              <a:t>1</a:t>
            </a:r>
            <a:r>
              <a:rPr lang="nl-NL" sz="1200" b="1" dirty="0" smtClean="0">
                <a:solidFill>
                  <a:schemeClr val="accent2">
                    <a:lumMod val="75000"/>
                  </a:schemeClr>
                </a:solidFill>
                <a:latin typeface="Tahoma" pitchFamily="34" charset="0"/>
                <a:cs typeface="Tahoma" pitchFamily="34" charset="0"/>
              </a:rPr>
              <a:t> + Λ</a:t>
            </a:r>
            <a:r>
              <a:rPr lang="nl-NL" sz="1200" b="1" baseline="-25000" dirty="0" smtClean="0">
                <a:solidFill>
                  <a:schemeClr val="accent2">
                    <a:lumMod val="75000"/>
                  </a:schemeClr>
                </a:solidFill>
                <a:latin typeface="Tahoma" pitchFamily="34" charset="0"/>
                <a:cs typeface="Tahoma" pitchFamily="34" charset="0"/>
              </a:rPr>
              <a:t>1 </a:t>
            </a:r>
            <a:r>
              <a:rPr lang="el-GR" sz="1200" b="1" dirty="0" smtClean="0">
                <a:solidFill>
                  <a:schemeClr val="accent2">
                    <a:lumMod val="75000"/>
                  </a:schemeClr>
                </a:solidFill>
                <a:latin typeface="Tahoma" pitchFamily="34" charset="0"/>
                <a:cs typeface="Tahoma" pitchFamily="34" charset="0"/>
              </a:rPr>
              <a:t>η</a:t>
            </a:r>
            <a:r>
              <a:rPr lang="nl-NL" sz="1200" b="1" baseline="30000" dirty="0" smtClean="0">
                <a:solidFill>
                  <a:schemeClr val="accent2">
                    <a:lumMod val="75000"/>
                  </a:schemeClr>
                </a:solidFill>
                <a:latin typeface="Tahoma" pitchFamily="34" charset="0"/>
                <a:cs typeface="Tahoma" pitchFamily="34" charset="0"/>
              </a:rPr>
              <a:t>*</a:t>
            </a:r>
            <a:r>
              <a:rPr lang="nl-NL" sz="1200" dirty="0" smtClean="0">
                <a:latin typeface="Tahoma" pitchFamily="34" charset="0"/>
                <a:cs typeface="Tahoma" pitchFamily="34" charset="0"/>
              </a:rPr>
              <a:t>, </a:t>
            </a:r>
            <a:r>
              <a:rPr lang="el-GR" sz="1200" b="1" dirty="0" smtClean="0">
                <a:solidFill>
                  <a:srgbClr val="7030A0"/>
                </a:solidFill>
                <a:latin typeface="Tahoma" pitchFamily="34" charset="0"/>
                <a:cs typeface="Tahoma" pitchFamily="34" charset="0"/>
              </a:rPr>
              <a:t>Θ</a:t>
            </a:r>
            <a:r>
              <a:rPr lang="nl-NL" sz="1200" b="1" baseline="-25000" dirty="0" smtClean="0">
                <a:solidFill>
                  <a:srgbClr val="7030A0"/>
                </a:solidFill>
                <a:latin typeface="Tahoma" pitchFamily="34" charset="0"/>
                <a:cs typeface="Tahoma" pitchFamily="34" charset="0"/>
              </a:rPr>
              <a:t>1</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y</a:t>
            </a:r>
            <a:r>
              <a:rPr lang="nl-NL" sz="1200" baseline="-25000" dirty="0" smtClean="0">
                <a:latin typeface="Tahoma" pitchFamily="34" charset="0"/>
                <a:cs typeface="Tahoma" pitchFamily="34" charset="0"/>
              </a:rPr>
              <a:t>2i</a:t>
            </a:r>
            <a:r>
              <a:rPr lang="nl-NL" sz="1200" dirty="0" smtClean="0">
                <a:latin typeface="Tahoma" pitchFamily="34" charset="0"/>
                <a:cs typeface="Tahoma" pitchFamily="34" charset="0"/>
              </a:rPr>
              <a:t>|</a:t>
            </a:r>
            <a:r>
              <a:rPr lang="el-GR" sz="1200" dirty="0" smtClean="0">
                <a:latin typeface="Tahoma" pitchFamily="34" charset="0"/>
                <a:cs typeface="Tahoma" pitchFamily="34" charset="0"/>
              </a:rPr>
              <a:t> 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 N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2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MI requires these distributions to be equal.</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dirty="0" smtClean="0">
                <a:latin typeface="Tahoma" pitchFamily="34" charset="0"/>
                <a:cs typeface="Tahoma" pitchFamily="34" charset="0"/>
              </a:rPr>
              <a:t>This is the case if and only if:</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a:t>
            </a:r>
            <a:r>
              <a:rPr lang="nl-NL" sz="1200" dirty="0" smtClean="0">
                <a:latin typeface="Tahoma" pitchFamily="34" charset="0"/>
                <a:cs typeface="Tahoma" pitchFamily="34" charset="0"/>
              </a:rPr>
              <a:t> =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 </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 </a:t>
            </a:r>
            <a:r>
              <a:rPr lang="nl-NL" sz="1200" dirty="0" smtClean="0">
                <a:latin typeface="Tahoma" pitchFamily="34" charset="0"/>
                <a:cs typeface="Tahoma" pitchFamily="34" charset="0"/>
              </a:rPr>
              <a:t>= Λ</a:t>
            </a:r>
            <a:r>
              <a:rPr lang="nl-NL" sz="1200" baseline="-25000" dirty="0" smtClean="0">
                <a:latin typeface="Tahoma" pitchFamily="34" charset="0"/>
                <a:cs typeface="Tahoma" pitchFamily="34" charset="0"/>
              </a:rPr>
              <a:t>2</a:t>
            </a:r>
            <a:endParaRPr lang="nl-NL" sz="1200" dirty="0" smtClean="0">
              <a:latin typeface="Tahoma" pitchFamily="34" charset="0"/>
              <a:cs typeface="Tahoma" pitchFamily="34" charset="0"/>
            </a:endParaRPr>
          </a:p>
          <a:p>
            <a:endParaRPr lang="nl-NL" sz="1200" dirty="0" smtClean="0">
              <a:latin typeface="Tahoma" pitchFamily="34" charset="0"/>
              <a:cs typeface="Tahoma" pitchFamily="34" charset="0"/>
            </a:endParaRPr>
          </a:p>
          <a:p>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1 </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2</a:t>
            </a:r>
            <a:endParaRPr lang="nl-NL" sz="1200" dirty="0" smtClean="0">
              <a:latin typeface="Tahoma" pitchFamily="34" charset="0"/>
              <a:cs typeface="Tahoma" pitchFamily="34" charset="0"/>
            </a:endParaRPr>
          </a:p>
          <a:p>
            <a:endParaRPr lang="nl-NL" sz="1200" dirty="0" smtClean="0">
              <a:latin typeface="Tahoma" pitchFamily="34" charset="0"/>
              <a:cs typeface="Tahoma" pitchFamily="34" charset="0"/>
            </a:endParaRPr>
          </a:p>
        </p:txBody>
      </p:sp>
      <p:sp>
        <p:nvSpPr>
          <p:cNvPr id="29" name="TextBox 28"/>
          <p:cNvSpPr txBox="1"/>
          <p:nvPr/>
        </p:nvSpPr>
        <p:spPr>
          <a:xfrm>
            <a:off x="762000" y="1399401"/>
            <a:ext cx="1524000" cy="461665"/>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Σ = </a:t>
            </a:r>
            <a:r>
              <a:rPr lang="el-GR" sz="1200" b="1" dirty="0" smtClean="0">
                <a:solidFill>
                  <a:srgbClr val="800080"/>
                </a:solidFill>
                <a:latin typeface="Tahoma" pitchFamily="34" charset="0"/>
                <a:cs typeface="Tahoma" pitchFamily="34" charset="0"/>
              </a:rPr>
              <a:t>Λ</a:t>
            </a:r>
            <a:r>
              <a:rPr lang="nl-NL" sz="1200" b="1" dirty="0" smtClean="0">
                <a:solidFill>
                  <a:srgbClr val="800080"/>
                </a:solidFill>
                <a:latin typeface="Tahoma" pitchFamily="34" charset="0"/>
                <a:cs typeface="Tahoma" pitchFamily="34" charset="0"/>
              </a:rPr>
              <a:t> </a:t>
            </a:r>
            <a:r>
              <a:rPr lang="nl-NL" sz="1200" b="1" dirty="0" smtClean="0">
                <a:solidFill>
                  <a:srgbClr val="FF0000"/>
                </a:solidFill>
                <a:latin typeface="Tahoma" pitchFamily="34" charset="0"/>
                <a:cs typeface="Tahoma" pitchFamily="34" charset="0"/>
              </a:rPr>
              <a:t>0</a:t>
            </a:r>
            <a:r>
              <a:rPr lang="el-GR" sz="1200" b="1" dirty="0" smtClean="0">
                <a:solidFill>
                  <a:srgbClr val="800080"/>
                </a:solidFill>
                <a:latin typeface="Tahoma" pitchFamily="34" charset="0"/>
                <a:cs typeface="Tahoma" pitchFamily="34" charset="0"/>
              </a:rPr>
              <a:t> Λ</a:t>
            </a:r>
            <a:r>
              <a:rPr lang="nl-NL" sz="1200" b="1" baseline="30000" dirty="0" smtClean="0">
                <a:solidFill>
                  <a:srgbClr val="800080"/>
                </a:solidFill>
                <a:latin typeface="Tahoma" pitchFamily="34" charset="0"/>
                <a:cs typeface="Tahoma" pitchFamily="34" charset="0"/>
              </a:rPr>
              <a:t>t</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a:p>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p:txBody>
      </p:sp>
      <p:sp>
        <p:nvSpPr>
          <p:cNvPr id="30" name="TextBox 29"/>
          <p:cNvSpPr txBox="1"/>
          <p:nvPr/>
        </p:nvSpPr>
        <p:spPr>
          <a:xfrm>
            <a:off x="2590800" y="1400400"/>
            <a:ext cx="20574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E [y|</a:t>
            </a:r>
            <a:r>
              <a:rPr lang="el-GR" sz="1200" b="1" dirty="0" smtClean="0">
                <a:solidFill>
                  <a:srgbClr val="800080"/>
                </a:solidFill>
                <a:latin typeface="Tahoma" pitchFamily="34" charset="0"/>
                <a:cs typeface="Tahoma" pitchFamily="34" charset="0"/>
              </a:rPr>
              <a:t>η </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Τ</a:t>
            </a:r>
            <a:r>
              <a:rPr lang="nl-NL" sz="1200" b="1" dirty="0" smtClean="0">
                <a:solidFill>
                  <a:srgbClr val="800080"/>
                </a:solidFill>
                <a:latin typeface="Tahoma" pitchFamily="34" charset="0"/>
                <a:cs typeface="Tahoma" pitchFamily="34" charset="0"/>
              </a:rPr>
              <a:t> + Λ </a:t>
            </a:r>
            <a:r>
              <a:rPr lang="el-GR" sz="1200" b="1" dirty="0" smtClean="0">
                <a:solidFill>
                  <a:srgbClr val="800080"/>
                </a:solidFill>
                <a:latin typeface="Tahoma" pitchFamily="34" charset="0"/>
                <a:cs typeface="Tahoma" pitchFamily="34" charset="0"/>
              </a:rPr>
              <a:t>η</a:t>
            </a:r>
            <a:r>
              <a:rPr lang="nl-NL" sz="1200" b="1" baseline="30000" dirty="0" smtClean="0">
                <a:solidFill>
                  <a:srgbClr val="800080"/>
                </a:solidFill>
                <a:latin typeface="Tahoma" pitchFamily="34" charset="0"/>
                <a:cs typeface="Tahoma" pitchFamily="34" charset="0"/>
              </a:rPr>
              <a:t>*</a:t>
            </a:r>
            <a:endParaRPr lang="nl-NL" sz="1200" b="1" dirty="0" smtClean="0">
              <a:solidFill>
                <a:srgbClr val="800080"/>
              </a:solidFill>
              <a:latin typeface="Tahoma" pitchFamily="34" charset="0"/>
              <a:cs typeface="Tahoma" pitchFamily="34" charset="0"/>
            </a:endParaRPr>
          </a:p>
        </p:txBody>
      </p:sp>
      <p:cxnSp>
        <p:nvCxnSpPr>
          <p:cNvPr id="47" name="Straight Arrow Connector 46"/>
          <p:cNvCxnSpPr/>
          <p:nvPr/>
        </p:nvCxnSpPr>
        <p:spPr>
          <a:xfrm rot="2148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2148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2148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2148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11</a:t>
            </a:r>
          </a:p>
        </p:txBody>
      </p:sp>
      <p:sp>
        <p:nvSpPr>
          <p:cNvPr id="55" name="TextBox 54"/>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12</a:t>
            </a:r>
          </a:p>
        </p:txBody>
      </p:sp>
      <p:sp>
        <p:nvSpPr>
          <p:cNvPr id="56" name="TextBox 55"/>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13</a:t>
            </a:r>
          </a:p>
        </p:txBody>
      </p:sp>
      <p:sp>
        <p:nvSpPr>
          <p:cNvPr id="57" name="TextBox 56"/>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14</a:t>
            </a:r>
          </a:p>
        </p:txBody>
      </p:sp>
      <p:cxnSp>
        <p:nvCxnSpPr>
          <p:cNvPr id="58" name="Straight Arrow Connector 57"/>
          <p:cNvCxnSpPr>
            <a:stCxn id="59" idx="0"/>
          </p:cNvCxnSpPr>
          <p:nvPr/>
        </p:nvCxnSpPr>
        <p:spPr>
          <a:xfrm flipH="1" flipV="1">
            <a:off x="1842300" y="4800600"/>
            <a:ext cx="9390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Isosceles Triangle 58"/>
          <p:cNvSpPr/>
          <p:nvPr/>
        </p:nvSpPr>
        <p:spPr>
          <a:xfrm>
            <a:off x="2514600" y="6096000"/>
            <a:ext cx="533400" cy="457200"/>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1</a:t>
            </a:r>
          </a:p>
        </p:txBody>
      </p:sp>
      <p:cxnSp>
        <p:nvCxnSpPr>
          <p:cNvPr id="60" name="Straight Arrow Connector 59"/>
          <p:cNvCxnSpPr>
            <a:stCxn id="59" idx="0"/>
          </p:cNvCxnSpPr>
          <p:nvPr/>
        </p:nvCxnSpPr>
        <p:spPr>
          <a:xfrm flipV="1">
            <a:off x="2781300" y="4800600"/>
            <a:ext cx="8898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21336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11</a:t>
            </a:r>
          </a:p>
        </p:txBody>
      </p:sp>
      <p:sp>
        <p:nvSpPr>
          <p:cNvPr id="62" name="TextBox 61"/>
          <p:cNvSpPr txBox="1"/>
          <p:nvPr/>
        </p:nvSpPr>
        <p:spPr>
          <a:xfrm>
            <a:off x="24384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12</a:t>
            </a:r>
          </a:p>
        </p:txBody>
      </p:sp>
      <p:sp>
        <p:nvSpPr>
          <p:cNvPr id="63" name="TextBox 62"/>
          <p:cNvSpPr txBox="1"/>
          <p:nvPr/>
        </p:nvSpPr>
        <p:spPr>
          <a:xfrm>
            <a:off x="26670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13</a:t>
            </a:r>
          </a:p>
        </p:txBody>
      </p:sp>
      <p:sp>
        <p:nvSpPr>
          <p:cNvPr id="64" name="TextBox 63"/>
          <p:cNvSpPr txBox="1"/>
          <p:nvPr/>
        </p:nvSpPr>
        <p:spPr>
          <a:xfrm>
            <a:off x="28956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14</a:t>
            </a:r>
          </a:p>
        </p:txBody>
      </p:sp>
      <p:cxnSp>
        <p:nvCxnSpPr>
          <p:cNvPr id="65" name="Straight Arrow Connector 64"/>
          <p:cNvCxnSpPr>
            <a:stCxn id="59" idx="0"/>
          </p:cNvCxnSpPr>
          <p:nvPr/>
        </p:nvCxnSpPr>
        <p:spPr>
          <a:xfrm flipV="1">
            <a:off x="2781300" y="4800600"/>
            <a:ext cx="2802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59" idx="0"/>
          </p:cNvCxnSpPr>
          <p:nvPr/>
        </p:nvCxnSpPr>
        <p:spPr>
          <a:xfrm flipH="1" flipV="1">
            <a:off x="2451900" y="4800600"/>
            <a:ext cx="3294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992868"/>
            <a:ext cx="8534400" cy="1938992"/>
          </a:xfrm>
          <a:prstGeom prst="rect">
            <a:avLst/>
          </a:prstGeom>
          <a:noFill/>
        </p:spPr>
        <p:txBody>
          <a:bodyPr wrap="square" rtlCol="0">
            <a:spAutoFit/>
          </a:bodyPr>
          <a:lstStyle/>
          <a:p>
            <a:pPr algn="ctr"/>
            <a:r>
              <a:rPr lang="en-US" sz="2400" dirty="0" smtClean="0">
                <a:latin typeface="Tahoma" pitchFamily="34" charset="0"/>
                <a:ea typeface="Tahoma" pitchFamily="34" charset="0"/>
                <a:cs typeface="Tahoma" pitchFamily="34" charset="0"/>
              </a:rPr>
              <a:t>Measurement invariance</a:t>
            </a:r>
          </a:p>
          <a:p>
            <a:pPr algn="ctr"/>
            <a:r>
              <a:rPr lang="en-US" sz="2400" dirty="0" smtClean="0">
                <a:latin typeface="Tahoma" pitchFamily="34" charset="0"/>
                <a:ea typeface="Tahoma" pitchFamily="34" charset="0"/>
                <a:cs typeface="Tahoma" pitchFamily="34" charset="0"/>
              </a:rPr>
              <a:t>in the </a:t>
            </a:r>
            <a:r>
              <a:rPr lang="en-US" sz="2400" u="sng" dirty="0" smtClean="0">
                <a:effectLst>
                  <a:outerShdw blurRad="50800" dist="38100" dir="2700000" algn="tl" rotWithShape="0">
                    <a:prstClr val="black">
                      <a:alpha val="40000"/>
                    </a:prstClr>
                  </a:outerShdw>
                </a:effectLst>
                <a:latin typeface="Tahoma" pitchFamily="34" charset="0"/>
                <a:ea typeface="Tahoma" pitchFamily="34" charset="0"/>
                <a:cs typeface="Tahoma" pitchFamily="34" charset="0"/>
              </a:rPr>
              <a:t>linear factor model</a:t>
            </a:r>
            <a:r>
              <a:rPr lang="en-US" sz="2400" dirty="0" smtClean="0">
                <a:latin typeface="Tahoma" pitchFamily="34" charset="0"/>
                <a:ea typeface="Tahoma" pitchFamily="34" charset="0"/>
                <a:cs typeface="Tahoma" pitchFamily="34" charset="0"/>
              </a:rPr>
              <a:t>: practical</a:t>
            </a:r>
          </a:p>
          <a:p>
            <a:pPr algn="ctr"/>
            <a:endParaRPr lang="en-US" sz="2400" dirty="0" smtClean="0">
              <a:latin typeface="Tahoma" pitchFamily="34" charset="0"/>
              <a:ea typeface="Tahoma" pitchFamily="34" charset="0"/>
              <a:cs typeface="Tahoma" pitchFamily="34" charset="0"/>
            </a:endParaRPr>
          </a:p>
          <a:p>
            <a:pPr algn="ctr"/>
            <a:endParaRPr lang="en-US" sz="1200" dirty="0" smtClean="0">
              <a:latin typeface="Tahoma" pitchFamily="34" charset="0"/>
              <a:ea typeface="Tahoma" pitchFamily="34" charset="0"/>
              <a:cs typeface="Tahoma" pitchFamily="34" charset="0"/>
            </a:endParaRPr>
          </a:p>
          <a:p>
            <a:pPr algn="ctr"/>
            <a:endParaRPr lang="en-US" sz="1200" dirty="0" smtClean="0">
              <a:latin typeface="Tahoma" pitchFamily="34" charset="0"/>
              <a:ea typeface="Tahoma" pitchFamily="34" charset="0"/>
              <a:cs typeface="Tahoma" pitchFamily="34" charset="0"/>
            </a:endParaRPr>
          </a:p>
          <a:p>
            <a:pPr algn="ctr"/>
            <a:endParaRPr lang="en-US" sz="1200" dirty="0" smtClean="0">
              <a:latin typeface="Tahoma" pitchFamily="34" charset="0"/>
              <a:ea typeface="Tahoma" pitchFamily="34" charset="0"/>
              <a:cs typeface="Tahoma" pitchFamily="34" charset="0"/>
            </a:endParaRPr>
          </a:p>
          <a:p>
            <a:pPr algn="ctr"/>
            <a:r>
              <a:rPr lang="en-US" sz="1200" dirty="0" smtClean="0">
                <a:latin typeface="Tahoma" pitchFamily="34" charset="0"/>
                <a:ea typeface="Tahoma" pitchFamily="34" charset="0"/>
                <a:cs typeface="Tahoma" pitchFamily="34" charset="0"/>
              </a:rPr>
              <a:t>model that relates a continuous latent variable to continuous indicators</a:t>
            </a:r>
          </a:p>
        </p:txBody>
      </p:sp>
      <p:cxnSp>
        <p:nvCxnSpPr>
          <p:cNvPr id="5" name="Straight Arrow Connector 4"/>
          <p:cNvCxnSpPr/>
          <p:nvPr/>
        </p:nvCxnSpPr>
        <p:spPr>
          <a:xfrm>
            <a:off x="4572000" y="2895600"/>
            <a:ext cx="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6" name="Rectangle 25"/>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pci</a:t>
            </a:r>
            <a:endParaRPr lang="nl-NL" sz="1200" baseline="-25000" dirty="0">
              <a:solidFill>
                <a:schemeClr val="tx1"/>
              </a:solidFill>
              <a:latin typeface="Tahoma" pitchFamily="34" charset="0"/>
              <a:ea typeface="Tahoma" pitchFamily="34" charset="0"/>
              <a:cs typeface="Tahoma" pitchFamily="34" charset="0"/>
            </a:endParaRPr>
          </a:p>
        </p:txBody>
      </p:sp>
      <p:sp>
        <p:nvSpPr>
          <p:cNvPr id="27" name="Oval 26"/>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1" name="Straight Arrow Connector 30"/>
          <p:cNvCxnSpPr>
            <a:stCxn id="27" idx="4"/>
            <a:endCxn id="26"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wmi</a:t>
            </a:r>
            <a:endParaRPr lang="nl-NL" sz="1200" baseline="-25000" dirty="0">
              <a:solidFill>
                <a:schemeClr val="tx1"/>
              </a:solidFill>
              <a:latin typeface="Tahoma" pitchFamily="34" charset="0"/>
              <a:ea typeface="Tahoma" pitchFamily="34" charset="0"/>
              <a:cs typeface="Tahoma" pitchFamily="34" charset="0"/>
            </a:endParaRPr>
          </a:p>
        </p:txBody>
      </p:sp>
      <p:cxnSp>
        <p:nvCxnSpPr>
          <p:cNvPr id="39" name="Straight Arrow Connector 38"/>
          <p:cNvCxnSpPr>
            <a:stCxn id="27" idx="4"/>
            <a:endCxn id="38"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psi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2" name="Straight Arrow Connector 41"/>
          <p:cNvCxnSpPr>
            <a:stCxn id="27" idx="4"/>
            <a:endCxn id="41"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vci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5" name="Straight Arrow Connector 44"/>
          <p:cNvCxnSpPr>
            <a:stCxn id="27" idx="4"/>
            <a:endCxn id="44"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52" name="TextBox 51"/>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53" name="TextBox 52"/>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54" name="TextBox 53"/>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sp>
        <p:nvSpPr>
          <p:cNvPr id="28" name="TextBox 27"/>
          <p:cNvSpPr txBox="1"/>
          <p:nvPr/>
        </p:nvSpPr>
        <p:spPr>
          <a:xfrm>
            <a:off x="4876800" y="990600"/>
            <a:ext cx="3962400" cy="5078313"/>
          </a:xfrm>
          <a:prstGeom prst="rect">
            <a:avLst/>
          </a:prstGeom>
          <a:noFill/>
        </p:spPr>
        <p:txBody>
          <a:bodyPr wrap="square" rtlCol="0">
            <a:spAutoFit/>
          </a:bodyPr>
          <a:lstStyle/>
          <a:p>
            <a:r>
              <a:rPr lang="nl-NL" sz="1200" dirty="0" smtClean="0">
                <a:latin typeface="Tahoma" pitchFamily="34" charset="0"/>
                <a:cs typeface="Tahoma" pitchFamily="34" charset="0"/>
              </a:rPr>
              <a:t>Conditional distributions in 2 groups (conditional on a given value of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b="1" dirty="0" smtClean="0">
                <a:solidFill>
                  <a:srgbClr val="FF0000"/>
                </a:solidFill>
                <a:latin typeface="Tahoma" pitchFamily="34" charset="0"/>
                <a:cs typeface="Tahoma" pitchFamily="34" charset="0"/>
              </a:rPr>
              <a:t>y</a:t>
            </a:r>
            <a:r>
              <a:rPr lang="nl-NL" sz="1200" b="1" baseline="-25000" dirty="0" smtClean="0">
                <a:solidFill>
                  <a:srgbClr val="FF0000"/>
                </a:solidFill>
                <a:latin typeface="Tahoma" pitchFamily="34" charset="0"/>
                <a:cs typeface="Tahoma" pitchFamily="34" charset="0"/>
              </a:rPr>
              <a:t>1i</a:t>
            </a:r>
            <a:r>
              <a:rPr lang="nl-NL" sz="1200" b="1" dirty="0" smtClean="0">
                <a:solidFill>
                  <a:srgbClr val="FF0000"/>
                </a:solidFill>
                <a:latin typeface="Tahoma" pitchFamily="34" charset="0"/>
                <a:cs typeface="Tahoma" pitchFamily="34" charset="0"/>
              </a:rPr>
              <a:t>|</a:t>
            </a:r>
            <a:r>
              <a:rPr lang="el-GR" sz="1200" b="1" dirty="0" smtClean="0">
                <a:solidFill>
                  <a:srgbClr val="FF0000"/>
                </a:solidFill>
                <a:latin typeface="Tahoma" pitchFamily="34" charset="0"/>
                <a:cs typeface="Tahoma" pitchFamily="34" charset="0"/>
              </a:rPr>
              <a:t> η</a:t>
            </a:r>
            <a:r>
              <a:rPr lang="nl-NL" sz="1200" b="1" baseline="30000" dirty="0" smtClean="0">
                <a:solidFill>
                  <a:srgbClr val="FF0000"/>
                </a:solidFill>
                <a:latin typeface="Tahoma" pitchFamily="34" charset="0"/>
                <a:cs typeface="Tahoma" pitchFamily="34" charset="0"/>
              </a:rPr>
              <a:t>*</a:t>
            </a:r>
            <a:r>
              <a:rPr lang="nl-NL" sz="1200" dirty="0" smtClean="0">
                <a:latin typeface="Tahoma" pitchFamily="34" charset="0"/>
                <a:cs typeface="Tahoma" pitchFamily="34" charset="0"/>
              </a:rPr>
              <a:t> </a:t>
            </a:r>
            <a:r>
              <a:rPr lang="nl-NL" sz="1200" b="1" dirty="0" smtClean="0">
                <a:solidFill>
                  <a:schemeClr val="accent1">
                    <a:lumMod val="50000"/>
                  </a:schemeClr>
                </a:solidFill>
                <a:latin typeface="Tahoma" pitchFamily="34" charset="0"/>
                <a:cs typeface="Tahoma" pitchFamily="34" charset="0"/>
              </a:rPr>
              <a:t>~ N </a:t>
            </a:r>
            <a:r>
              <a:rPr lang="nl-NL" sz="1200" dirty="0" smtClean="0">
                <a:latin typeface="Tahoma" pitchFamily="34" charset="0"/>
                <a:cs typeface="Tahoma" pitchFamily="34" charset="0"/>
              </a:rPr>
              <a:t>(</a:t>
            </a:r>
            <a:r>
              <a:rPr lang="el-GR" sz="1200" b="1" dirty="0" smtClean="0">
                <a:solidFill>
                  <a:schemeClr val="accent2">
                    <a:lumMod val="75000"/>
                  </a:schemeClr>
                </a:solidFill>
                <a:latin typeface="Tahoma" pitchFamily="34" charset="0"/>
                <a:cs typeface="Tahoma" pitchFamily="34" charset="0"/>
              </a:rPr>
              <a:t>Τ</a:t>
            </a:r>
            <a:r>
              <a:rPr lang="nl-NL" sz="1200" b="1" baseline="-25000" dirty="0" smtClean="0">
                <a:solidFill>
                  <a:schemeClr val="accent2">
                    <a:lumMod val="75000"/>
                  </a:schemeClr>
                </a:solidFill>
                <a:latin typeface="Tahoma" pitchFamily="34" charset="0"/>
                <a:cs typeface="Tahoma" pitchFamily="34" charset="0"/>
              </a:rPr>
              <a:t>1</a:t>
            </a:r>
            <a:r>
              <a:rPr lang="nl-NL" sz="1200" b="1" dirty="0" smtClean="0">
                <a:solidFill>
                  <a:schemeClr val="accent2">
                    <a:lumMod val="75000"/>
                  </a:schemeClr>
                </a:solidFill>
                <a:latin typeface="Tahoma" pitchFamily="34" charset="0"/>
                <a:cs typeface="Tahoma" pitchFamily="34" charset="0"/>
              </a:rPr>
              <a:t> + Λ</a:t>
            </a:r>
            <a:r>
              <a:rPr lang="nl-NL" sz="1200" b="1" baseline="-25000" dirty="0" smtClean="0">
                <a:solidFill>
                  <a:schemeClr val="accent2">
                    <a:lumMod val="75000"/>
                  </a:schemeClr>
                </a:solidFill>
                <a:latin typeface="Tahoma" pitchFamily="34" charset="0"/>
                <a:cs typeface="Tahoma" pitchFamily="34" charset="0"/>
              </a:rPr>
              <a:t>1 </a:t>
            </a:r>
            <a:r>
              <a:rPr lang="el-GR" sz="1200" b="1" dirty="0" smtClean="0">
                <a:solidFill>
                  <a:schemeClr val="accent2">
                    <a:lumMod val="75000"/>
                  </a:schemeClr>
                </a:solidFill>
                <a:latin typeface="Tahoma" pitchFamily="34" charset="0"/>
                <a:cs typeface="Tahoma" pitchFamily="34" charset="0"/>
              </a:rPr>
              <a:t>η</a:t>
            </a:r>
            <a:r>
              <a:rPr lang="nl-NL" sz="1200" b="1" baseline="30000" dirty="0" smtClean="0">
                <a:solidFill>
                  <a:schemeClr val="accent2">
                    <a:lumMod val="75000"/>
                  </a:schemeClr>
                </a:solidFill>
                <a:latin typeface="Tahoma" pitchFamily="34" charset="0"/>
                <a:cs typeface="Tahoma" pitchFamily="34" charset="0"/>
              </a:rPr>
              <a:t>*</a:t>
            </a:r>
            <a:r>
              <a:rPr lang="nl-NL" sz="1200" dirty="0" smtClean="0">
                <a:latin typeface="Tahoma" pitchFamily="34" charset="0"/>
                <a:cs typeface="Tahoma" pitchFamily="34" charset="0"/>
              </a:rPr>
              <a:t>, </a:t>
            </a:r>
            <a:r>
              <a:rPr lang="el-GR" sz="1200" b="1" dirty="0" smtClean="0">
                <a:solidFill>
                  <a:srgbClr val="7030A0"/>
                </a:solidFill>
                <a:latin typeface="Tahoma" pitchFamily="34" charset="0"/>
                <a:cs typeface="Tahoma" pitchFamily="34" charset="0"/>
              </a:rPr>
              <a:t>Θ</a:t>
            </a:r>
            <a:r>
              <a:rPr lang="nl-NL" sz="1200" b="1" baseline="-25000" dirty="0" smtClean="0">
                <a:solidFill>
                  <a:srgbClr val="7030A0"/>
                </a:solidFill>
                <a:latin typeface="Tahoma" pitchFamily="34" charset="0"/>
                <a:cs typeface="Tahoma" pitchFamily="34" charset="0"/>
              </a:rPr>
              <a:t>1</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y</a:t>
            </a:r>
            <a:r>
              <a:rPr lang="nl-NL" sz="1200" baseline="-25000" dirty="0" smtClean="0">
                <a:latin typeface="Tahoma" pitchFamily="34" charset="0"/>
                <a:cs typeface="Tahoma" pitchFamily="34" charset="0"/>
              </a:rPr>
              <a:t>2i</a:t>
            </a:r>
            <a:r>
              <a:rPr lang="nl-NL" sz="1200" dirty="0" smtClean="0">
                <a:latin typeface="Tahoma" pitchFamily="34" charset="0"/>
                <a:cs typeface="Tahoma" pitchFamily="34" charset="0"/>
              </a:rPr>
              <a:t>|</a:t>
            </a:r>
            <a:r>
              <a:rPr lang="el-GR" sz="1200" dirty="0" smtClean="0">
                <a:latin typeface="Tahoma" pitchFamily="34" charset="0"/>
                <a:cs typeface="Tahoma" pitchFamily="34" charset="0"/>
              </a:rPr>
              <a:t> 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 N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2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MI requires these distributions to be equal.</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dirty="0" smtClean="0">
                <a:latin typeface="Tahoma" pitchFamily="34" charset="0"/>
                <a:cs typeface="Tahoma" pitchFamily="34" charset="0"/>
              </a:rPr>
              <a:t>This is the case if and only if:</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a:t>
            </a:r>
            <a:r>
              <a:rPr lang="nl-NL" sz="1200" dirty="0" smtClean="0">
                <a:latin typeface="Tahoma" pitchFamily="34" charset="0"/>
                <a:cs typeface="Tahoma" pitchFamily="34" charset="0"/>
              </a:rPr>
              <a:t> =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 </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 </a:t>
            </a:r>
            <a:r>
              <a:rPr lang="nl-NL" sz="1200" dirty="0" smtClean="0">
                <a:latin typeface="Tahoma" pitchFamily="34" charset="0"/>
                <a:cs typeface="Tahoma" pitchFamily="34" charset="0"/>
              </a:rPr>
              <a:t>= Λ</a:t>
            </a:r>
            <a:r>
              <a:rPr lang="nl-NL" sz="1200" baseline="-25000" dirty="0" smtClean="0">
                <a:latin typeface="Tahoma" pitchFamily="34" charset="0"/>
                <a:cs typeface="Tahoma" pitchFamily="34" charset="0"/>
              </a:rPr>
              <a:t>2</a:t>
            </a:r>
            <a:endParaRPr lang="nl-NL" sz="1200" dirty="0" smtClean="0">
              <a:latin typeface="Tahoma" pitchFamily="34" charset="0"/>
              <a:cs typeface="Tahoma" pitchFamily="34" charset="0"/>
            </a:endParaRPr>
          </a:p>
          <a:p>
            <a:endParaRPr lang="nl-NL" sz="1200" dirty="0" smtClean="0">
              <a:latin typeface="Tahoma" pitchFamily="34" charset="0"/>
              <a:cs typeface="Tahoma" pitchFamily="34" charset="0"/>
            </a:endParaRPr>
          </a:p>
          <a:p>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1 </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2</a:t>
            </a:r>
            <a:endParaRPr lang="nl-NL" sz="1200" dirty="0" smtClean="0">
              <a:latin typeface="Tahoma" pitchFamily="34" charset="0"/>
              <a:cs typeface="Tahoma" pitchFamily="34" charset="0"/>
            </a:endParaRPr>
          </a:p>
          <a:p>
            <a:endParaRPr lang="nl-NL" sz="1200" dirty="0" smtClean="0">
              <a:latin typeface="Tahoma" pitchFamily="34" charset="0"/>
              <a:cs typeface="Tahoma" pitchFamily="34" charset="0"/>
            </a:endParaRPr>
          </a:p>
          <a:p>
            <a:endParaRPr lang="nl-NL" sz="1200" dirty="0" smtClean="0">
              <a:latin typeface="Tahoma" pitchFamily="34" charset="0"/>
              <a:cs typeface="Tahoma" pitchFamily="34" charset="0"/>
            </a:endParaRPr>
          </a:p>
          <a:p>
            <a:r>
              <a:rPr lang="nl-NL" sz="1200" dirty="0" smtClean="0">
                <a:latin typeface="CourierNewPSMT"/>
              </a:rPr>
              <a:t>The test is MI </a:t>
            </a:r>
            <a:r>
              <a:rPr lang="en-US" sz="1200" dirty="0" smtClean="0">
                <a:latin typeface="CourierNewPSMT"/>
              </a:rPr>
              <a:t>with respect to group if the observed group differences in summary statistics (means and covariance matrix) are attributable to differences in the means and variance of the latent trait or common factor (</a:t>
            </a:r>
            <a:r>
              <a:rPr lang="el-GR" sz="1200" dirty="0" smtClean="0">
                <a:latin typeface="CourierNewPSMT"/>
              </a:rPr>
              <a:t>Ψ</a:t>
            </a:r>
            <a:r>
              <a:rPr lang="en-US" sz="800" dirty="0" smtClean="0">
                <a:latin typeface="CourierNewPSMT"/>
              </a:rPr>
              <a:t>k </a:t>
            </a:r>
            <a:r>
              <a:rPr lang="en-US" sz="1200" dirty="0" smtClean="0">
                <a:latin typeface="CourierNewPSMT"/>
              </a:rPr>
              <a:t>and </a:t>
            </a:r>
            <a:r>
              <a:rPr lang="el-GR" sz="1200" dirty="0" smtClean="0">
                <a:latin typeface="Tahoma" pitchFamily="34" charset="0"/>
                <a:cs typeface="Tahoma" pitchFamily="34" charset="0"/>
              </a:rPr>
              <a:t>α</a:t>
            </a:r>
            <a:r>
              <a:rPr lang="en-US" sz="800" dirty="0" smtClean="0">
                <a:latin typeface="CourierNewPSMT"/>
              </a:rPr>
              <a:t>k</a:t>
            </a:r>
            <a:r>
              <a:rPr lang="en-US" sz="1200" dirty="0" smtClean="0">
                <a:latin typeface="CourierNewPSMT"/>
              </a:rPr>
              <a:t>).</a:t>
            </a:r>
          </a:p>
          <a:p>
            <a:endParaRPr lang="en-US" sz="1200" dirty="0" smtClean="0">
              <a:latin typeface="CourierNewPSMT"/>
            </a:endParaRPr>
          </a:p>
          <a:p>
            <a:r>
              <a:rPr lang="nl-NL" sz="1200" dirty="0" smtClean="0">
                <a:latin typeface="CourierNewPSMT"/>
              </a:rPr>
              <a:t>-&gt;</a:t>
            </a:r>
            <a:r>
              <a:rPr lang="en-US" sz="1200" dirty="0" smtClean="0">
                <a:latin typeface="CourierNewPSMT"/>
              </a:rPr>
              <a:t> if the test measures the same latent variable in the two groups, then that latent variable should be the only source of differences between </a:t>
            </a:r>
            <a:r>
              <a:rPr lang="nl-NL" sz="1200" dirty="0" smtClean="0">
                <a:latin typeface="CourierNewPSMT"/>
              </a:rPr>
              <a:t>the groups.</a:t>
            </a:r>
            <a:endParaRPr lang="nl-NL" sz="1200" dirty="0" smtClean="0">
              <a:latin typeface="Tahoma" pitchFamily="34" charset="0"/>
              <a:cs typeface="Tahoma" pitchFamily="34" charset="0"/>
            </a:endParaRPr>
          </a:p>
        </p:txBody>
      </p:sp>
      <p:sp>
        <p:nvSpPr>
          <p:cNvPr id="29" name="TextBox 28"/>
          <p:cNvSpPr txBox="1"/>
          <p:nvPr/>
        </p:nvSpPr>
        <p:spPr>
          <a:xfrm>
            <a:off x="762000" y="1399401"/>
            <a:ext cx="1524000" cy="461665"/>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Σ = </a:t>
            </a:r>
            <a:r>
              <a:rPr lang="el-GR" sz="1200" b="1" dirty="0" smtClean="0">
                <a:solidFill>
                  <a:srgbClr val="800080"/>
                </a:solidFill>
                <a:latin typeface="Tahoma" pitchFamily="34" charset="0"/>
                <a:cs typeface="Tahoma" pitchFamily="34" charset="0"/>
              </a:rPr>
              <a:t>Λ</a:t>
            </a:r>
            <a:r>
              <a:rPr lang="nl-NL" sz="1200" b="1" dirty="0" smtClean="0">
                <a:solidFill>
                  <a:srgbClr val="800080"/>
                </a:solidFill>
                <a:latin typeface="Tahoma" pitchFamily="34" charset="0"/>
                <a:cs typeface="Tahoma" pitchFamily="34" charset="0"/>
              </a:rPr>
              <a:t> </a:t>
            </a:r>
            <a:r>
              <a:rPr lang="nl-NL" sz="1200" b="1" dirty="0" smtClean="0">
                <a:solidFill>
                  <a:srgbClr val="FF0000"/>
                </a:solidFill>
                <a:latin typeface="Tahoma" pitchFamily="34" charset="0"/>
                <a:cs typeface="Tahoma" pitchFamily="34" charset="0"/>
              </a:rPr>
              <a:t>0</a:t>
            </a:r>
            <a:r>
              <a:rPr lang="el-GR" sz="1200" b="1" dirty="0" smtClean="0">
                <a:solidFill>
                  <a:srgbClr val="800080"/>
                </a:solidFill>
                <a:latin typeface="Tahoma" pitchFamily="34" charset="0"/>
                <a:cs typeface="Tahoma" pitchFamily="34" charset="0"/>
              </a:rPr>
              <a:t> Λ</a:t>
            </a:r>
            <a:r>
              <a:rPr lang="nl-NL" sz="1200" b="1" baseline="30000" dirty="0" smtClean="0">
                <a:solidFill>
                  <a:srgbClr val="800080"/>
                </a:solidFill>
                <a:latin typeface="Tahoma" pitchFamily="34" charset="0"/>
                <a:cs typeface="Tahoma" pitchFamily="34" charset="0"/>
              </a:rPr>
              <a:t>t</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a:p>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p:txBody>
      </p:sp>
      <p:sp>
        <p:nvSpPr>
          <p:cNvPr id="30" name="TextBox 29"/>
          <p:cNvSpPr txBox="1"/>
          <p:nvPr/>
        </p:nvSpPr>
        <p:spPr>
          <a:xfrm>
            <a:off x="2590800" y="1400400"/>
            <a:ext cx="20574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E [y|</a:t>
            </a:r>
            <a:r>
              <a:rPr lang="el-GR" sz="1200" b="1" dirty="0" smtClean="0">
                <a:solidFill>
                  <a:srgbClr val="800080"/>
                </a:solidFill>
                <a:latin typeface="Tahoma" pitchFamily="34" charset="0"/>
                <a:cs typeface="Tahoma" pitchFamily="34" charset="0"/>
              </a:rPr>
              <a:t>η </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Τ</a:t>
            </a:r>
            <a:r>
              <a:rPr lang="nl-NL" sz="1200" b="1" dirty="0" smtClean="0">
                <a:solidFill>
                  <a:srgbClr val="800080"/>
                </a:solidFill>
                <a:latin typeface="Tahoma" pitchFamily="34" charset="0"/>
                <a:cs typeface="Tahoma" pitchFamily="34" charset="0"/>
              </a:rPr>
              <a:t> + Λ </a:t>
            </a:r>
            <a:r>
              <a:rPr lang="el-GR" sz="1200" b="1" dirty="0" smtClean="0">
                <a:solidFill>
                  <a:srgbClr val="800080"/>
                </a:solidFill>
                <a:latin typeface="Tahoma" pitchFamily="34" charset="0"/>
                <a:cs typeface="Tahoma" pitchFamily="34" charset="0"/>
              </a:rPr>
              <a:t>η</a:t>
            </a:r>
            <a:r>
              <a:rPr lang="nl-NL" sz="1200" b="1" baseline="30000" dirty="0" smtClean="0">
                <a:solidFill>
                  <a:srgbClr val="800080"/>
                </a:solidFill>
                <a:latin typeface="Tahoma" pitchFamily="34" charset="0"/>
                <a:cs typeface="Tahoma" pitchFamily="34" charset="0"/>
              </a:rPr>
              <a:t>*</a:t>
            </a:r>
            <a:endParaRPr lang="nl-NL" sz="1200" b="1" dirty="0" smtClean="0">
              <a:solidFill>
                <a:srgbClr val="800080"/>
              </a:solidFill>
              <a:latin typeface="Tahoma" pitchFamily="34" charset="0"/>
              <a:cs typeface="Tahoma" pitchFamily="34" charset="0"/>
            </a:endParaRPr>
          </a:p>
        </p:txBody>
      </p:sp>
      <p:cxnSp>
        <p:nvCxnSpPr>
          <p:cNvPr id="47" name="Straight Arrow Connector 46"/>
          <p:cNvCxnSpPr/>
          <p:nvPr/>
        </p:nvCxnSpPr>
        <p:spPr>
          <a:xfrm rot="2148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2148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2148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2148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11</a:t>
            </a:r>
          </a:p>
        </p:txBody>
      </p:sp>
      <p:sp>
        <p:nvSpPr>
          <p:cNvPr id="55" name="TextBox 54"/>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12</a:t>
            </a:r>
          </a:p>
        </p:txBody>
      </p:sp>
      <p:sp>
        <p:nvSpPr>
          <p:cNvPr id="56" name="TextBox 55"/>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13</a:t>
            </a:r>
          </a:p>
        </p:txBody>
      </p:sp>
      <p:sp>
        <p:nvSpPr>
          <p:cNvPr id="57" name="TextBox 56"/>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14</a:t>
            </a:r>
          </a:p>
        </p:txBody>
      </p:sp>
      <p:cxnSp>
        <p:nvCxnSpPr>
          <p:cNvPr id="58" name="Straight Arrow Connector 57"/>
          <p:cNvCxnSpPr>
            <a:stCxn id="59" idx="0"/>
          </p:cNvCxnSpPr>
          <p:nvPr/>
        </p:nvCxnSpPr>
        <p:spPr>
          <a:xfrm flipH="1" flipV="1">
            <a:off x="1842300" y="4800600"/>
            <a:ext cx="9390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Isosceles Triangle 58"/>
          <p:cNvSpPr/>
          <p:nvPr/>
        </p:nvSpPr>
        <p:spPr>
          <a:xfrm>
            <a:off x="2514600" y="6096000"/>
            <a:ext cx="533400" cy="457200"/>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1</a:t>
            </a:r>
          </a:p>
        </p:txBody>
      </p:sp>
      <p:cxnSp>
        <p:nvCxnSpPr>
          <p:cNvPr id="60" name="Straight Arrow Connector 59"/>
          <p:cNvCxnSpPr>
            <a:stCxn id="59" idx="0"/>
          </p:cNvCxnSpPr>
          <p:nvPr/>
        </p:nvCxnSpPr>
        <p:spPr>
          <a:xfrm flipV="1">
            <a:off x="2781300" y="4800600"/>
            <a:ext cx="8898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21336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11</a:t>
            </a:r>
          </a:p>
        </p:txBody>
      </p:sp>
      <p:sp>
        <p:nvSpPr>
          <p:cNvPr id="62" name="TextBox 61"/>
          <p:cNvSpPr txBox="1"/>
          <p:nvPr/>
        </p:nvSpPr>
        <p:spPr>
          <a:xfrm>
            <a:off x="24384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12</a:t>
            </a:r>
          </a:p>
        </p:txBody>
      </p:sp>
      <p:sp>
        <p:nvSpPr>
          <p:cNvPr id="63" name="TextBox 62"/>
          <p:cNvSpPr txBox="1"/>
          <p:nvPr/>
        </p:nvSpPr>
        <p:spPr>
          <a:xfrm>
            <a:off x="26670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13</a:t>
            </a:r>
          </a:p>
        </p:txBody>
      </p:sp>
      <p:sp>
        <p:nvSpPr>
          <p:cNvPr id="64" name="TextBox 63"/>
          <p:cNvSpPr txBox="1"/>
          <p:nvPr/>
        </p:nvSpPr>
        <p:spPr>
          <a:xfrm>
            <a:off x="2895600" y="5486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14</a:t>
            </a:r>
          </a:p>
        </p:txBody>
      </p:sp>
      <p:cxnSp>
        <p:nvCxnSpPr>
          <p:cNvPr id="65" name="Straight Arrow Connector 64"/>
          <p:cNvCxnSpPr>
            <a:stCxn id="59" idx="0"/>
          </p:cNvCxnSpPr>
          <p:nvPr/>
        </p:nvCxnSpPr>
        <p:spPr>
          <a:xfrm flipV="1">
            <a:off x="2781300" y="4800600"/>
            <a:ext cx="2802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59" idx="0"/>
          </p:cNvCxnSpPr>
          <p:nvPr/>
        </p:nvCxnSpPr>
        <p:spPr>
          <a:xfrm flipH="1" flipV="1">
            <a:off x="2451900" y="4800600"/>
            <a:ext cx="3294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8" name="Rectangle 27"/>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a:t>
            </a:r>
            <a:endParaRPr lang="nl-NL" sz="1200" baseline="-25000" dirty="0">
              <a:latin typeface="Tahoma" pitchFamily="34" charset="0"/>
              <a:ea typeface="Tahoma" pitchFamily="34" charset="0"/>
              <a:cs typeface="Tahoma" pitchFamily="34" charset="0"/>
            </a:endParaRPr>
          </a:p>
        </p:txBody>
      </p:sp>
      <p:sp>
        <p:nvSpPr>
          <p:cNvPr id="29" name="Oval 28"/>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0" name="Straight Arrow Connector 29"/>
          <p:cNvCxnSpPr>
            <a:stCxn id="29" idx="4"/>
            <a:endCxn id="28"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3</a:t>
            </a:r>
            <a:endParaRPr lang="nl-NL" sz="1200" baseline="-25000" dirty="0">
              <a:latin typeface="Tahoma" pitchFamily="34" charset="0"/>
              <a:ea typeface="Tahoma" pitchFamily="34" charset="0"/>
              <a:cs typeface="Tahoma" pitchFamily="34" charset="0"/>
            </a:endParaRPr>
          </a:p>
        </p:txBody>
      </p:sp>
      <p:cxnSp>
        <p:nvCxnSpPr>
          <p:cNvPr id="33" name="Straight Arrow Connector 32"/>
          <p:cNvCxnSpPr>
            <a:stCxn id="29" idx="4"/>
            <a:endCxn id="32"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4</a:t>
            </a:r>
            <a:endParaRPr lang="nl-NL" sz="1200" baseline="-25000" dirty="0">
              <a:latin typeface="Tahoma" pitchFamily="34" charset="0"/>
              <a:ea typeface="Tahoma" pitchFamily="34" charset="0"/>
              <a:cs typeface="Tahoma" pitchFamily="34" charset="0"/>
            </a:endParaRPr>
          </a:p>
        </p:txBody>
      </p:sp>
      <p:cxnSp>
        <p:nvCxnSpPr>
          <p:cNvPr id="35" name="Straight Arrow Connector 34"/>
          <p:cNvCxnSpPr>
            <a:stCxn id="29" idx="4"/>
            <a:endCxn id="34"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a:t>
            </a:r>
            <a:endParaRPr lang="nl-NL" sz="1200" baseline="-25000" dirty="0">
              <a:latin typeface="Tahoma" pitchFamily="34" charset="0"/>
              <a:ea typeface="Tahoma" pitchFamily="34" charset="0"/>
              <a:cs typeface="Tahoma" pitchFamily="34" charset="0"/>
            </a:endParaRPr>
          </a:p>
        </p:txBody>
      </p:sp>
      <p:cxnSp>
        <p:nvCxnSpPr>
          <p:cNvPr id="37" name="Straight Arrow Connector 36"/>
          <p:cNvCxnSpPr>
            <a:stCxn id="29" idx="4"/>
            <a:endCxn id="36"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43" name="TextBox 42"/>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47" name="TextBox 46"/>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48" name="TextBox 47"/>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cxnSp>
        <p:nvCxnSpPr>
          <p:cNvPr id="49" name="Straight Arrow Connector 48"/>
          <p:cNvCxnSpPr/>
          <p:nvPr/>
        </p:nvCxnSpPr>
        <p:spPr>
          <a:xfrm rot="-12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12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2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12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a:t>
            </a:r>
          </a:p>
        </p:txBody>
      </p:sp>
      <p:sp>
        <p:nvSpPr>
          <p:cNvPr id="58" name="TextBox 57"/>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a:t>
            </a:r>
          </a:p>
        </p:txBody>
      </p:sp>
      <p:sp>
        <p:nvSpPr>
          <p:cNvPr id="59" name="TextBox 58"/>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3</a:t>
            </a:r>
          </a:p>
        </p:txBody>
      </p:sp>
      <p:sp>
        <p:nvSpPr>
          <p:cNvPr id="60" name="TextBox 59"/>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4</a:t>
            </a:r>
          </a:p>
        </p:txBody>
      </p:sp>
      <p:sp>
        <p:nvSpPr>
          <p:cNvPr id="68" name="Rectangle 67"/>
          <p:cNvSpPr/>
          <p:nvPr/>
        </p:nvSpPr>
        <p:spPr>
          <a:xfrm>
            <a:off x="1447800" y="1219200"/>
            <a:ext cx="8382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gender</a:t>
            </a:r>
            <a:endParaRPr lang="nl-NL" sz="1200" baseline="-25000" dirty="0">
              <a:latin typeface="Tahoma" pitchFamily="34" charset="0"/>
              <a:ea typeface="Tahoma" pitchFamily="34" charset="0"/>
              <a:cs typeface="Tahoma" pitchFamily="34" charset="0"/>
            </a:endParaRPr>
          </a:p>
        </p:txBody>
      </p:sp>
      <p:cxnSp>
        <p:nvCxnSpPr>
          <p:cNvPr id="70" name="Straight Arrow Connector 69"/>
          <p:cNvCxnSpPr>
            <a:stCxn id="68" idx="2"/>
            <a:endCxn id="29" idx="0"/>
          </p:cNvCxnSpPr>
          <p:nvPr/>
        </p:nvCxnSpPr>
        <p:spPr>
          <a:xfrm>
            <a:off x="1866900" y="1676400"/>
            <a:ext cx="876300" cy="990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648200" y="1730514"/>
            <a:ext cx="2133600" cy="707886"/>
          </a:xfrm>
          <a:prstGeom prst="rect">
            <a:avLst/>
          </a:prstGeom>
          <a:noFill/>
        </p:spPr>
        <p:txBody>
          <a:bodyPr wrap="square" rtlCol="0">
            <a:spAutoFit/>
          </a:bodyPr>
          <a:lstStyle/>
          <a:p>
            <a:pPr algn="ctr"/>
            <a:r>
              <a:rPr lang="en-US" sz="2000" dirty="0" smtClean="0">
                <a:latin typeface="Tahoma" pitchFamily="34" charset="0"/>
                <a:ea typeface="Tahoma" pitchFamily="34" charset="0"/>
                <a:cs typeface="Tahoma" pitchFamily="34" charset="0"/>
              </a:rPr>
              <a:t>Measurement invariance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8" name="Rectangle 27"/>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a:t>
            </a:r>
            <a:endParaRPr lang="nl-NL" sz="1200" baseline="-25000" dirty="0">
              <a:latin typeface="Tahoma" pitchFamily="34" charset="0"/>
              <a:ea typeface="Tahoma" pitchFamily="34" charset="0"/>
              <a:cs typeface="Tahoma" pitchFamily="34" charset="0"/>
            </a:endParaRPr>
          </a:p>
        </p:txBody>
      </p:sp>
      <p:sp>
        <p:nvSpPr>
          <p:cNvPr id="29" name="Oval 28"/>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0" name="Straight Arrow Connector 29"/>
          <p:cNvCxnSpPr>
            <a:stCxn id="29" idx="4"/>
            <a:endCxn id="28"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3</a:t>
            </a:r>
            <a:endParaRPr lang="nl-NL" sz="1200" baseline="-25000" dirty="0">
              <a:latin typeface="Tahoma" pitchFamily="34" charset="0"/>
              <a:ea typeface="Tahoma" pitchFamily="34" charset="0"/>
              <a:cs typeface="Tahoma" pitchFamily="34" charset="0"/>
            </a:endParaRPr>
          </a:p>
        </p:txBody>
      </p:sp>
      <p:cxnSp>
        <p:nvCxnSpPr>
          <p:cNvPr id="33" name="Straight Arrow Connector 32"/>
          <p:cNvCxnSpPr>
            <a:stCxn id="29" idx="4"/>
            <a:endCxn id="32"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4</a:t>
            </a:r>
            <a:endParaRPr lang="nl-NL" sz="1200" baseline="-25000" dirty="0">
              <a:latin typeface="Tahoma" pitchFamily="34" charset="0"/>
              <a:ea typeface="Tahoma" pitchFamily="34" charset="0"/>
              <a:cs typeface="Tahoma" pitchFamily="34" charset="0"/>
            </a:endParaRPr>
          </a:p>
        </p:txBody>
      </p:sp>
      <p:cxnSp>
        <p:nvCxnSpPr>
          <p:cNvPr id="35" name="Straight Arrow Connector 34"/>
          <p:cNvCxnSpPr>
            <a:stCxn id="29" idx="4"/>
            <a:endCxn id="34"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a:t>
            </a:r>
            <a:endParaRPr lang="nl-NL" sz="1200" baseline="-25000" dirty="0">
              <a:latin typeface="Tahoma" pitchFamily="34" charset="0"/>
              <a:ea typeface="Tahoma" pitchFamily="34" charset="0"/>
              <a:cs typeface="Tahoma" pitchFamily="34" charset="0"/>
            </a:endParaRPr>
          </a:p>
        </p:txBody>
      </p:sp>
      <p:cxnSp>
        <p:nvCxnSpPr>
          <p:cNvPr id="37" name="Straight Arrow Connector 36"/>
          <p:cNvCxnSpPr>
            <a:stCxn id="29" idx="4"/>
            <a:endCxn id="36"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43" name="TextBox 42"/>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47" name="TextBox 46"/>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48" name="TextBox 47"/>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cxnSp>
        <p:nvCxnSpPr>
          <p:cNvPr id="49" name="Straight Arrow Connector 48"/>
          <p:cNvCxnSpPr/>
          <p:nvPr/>
        </p:nvCxnSpPr>
        <p:spPr>
          <a:xfrm rot="-12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12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2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12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a:t>
            </a:r>
          </a:p>
        </p:txBody>
      </p:sp>
      <p:sp>
        <p:nvSpPr>
          <p:cNvPr id="58" name="TextBox 57"/>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a:t>
            </a:r>
          </a:p>
        </p:txBody>
      </p:sp>
      <p:sp>
        <p:nvSpPr>
          <p:cNvPr id="59" name="TextBox 58"/>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3</a:t>
            </a:r>
          </a:p>
        </p:txBody>
      </p:sp>
      <p:sp>
        <p:nvSpPr>
          <p:cNvPr id="60" name="TextBox 59"/>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4</a:t>
            </a:r>
          </a:p>
        </p:txBody>
      </p:sp>
      <p:sp>
        <p:nvSpPr>
          <p:cNvPr id="68" name="Rectangle 67"/>
          <p:cNvSpPr/>
          <p:nvPr/>
        </p:nvSpPr>
        <p:spPr>
          <a:xfrm>
            <a:off x="1447800" y="1219200"/>
            <a:ext cx="8382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gender</a:t>
            </a:r>
            <a:endParaRPr lang="nl-NL" sz="1200" baseline="-25000" dirty="0">
              <a:latin typeface="Tahoma" pitchFamily="34" charset="0"/>
              <a:ea typeface="Tahoma" pitchFamily="34" charset="0"/>
              <a:cs typeface="Tahoma" pitchFamily="34" charset="0"/>
            </a:endParaRPr>
          </a:p>
        </p:txBody>
      </p:sp>
      <p:cxnSp>
        <p:nvCxnSpPr>
          <p:cNvPr id="70" name="Straight Arrow Connector 69"/>
          <p:cNvCxnSpPr>
            <a:stCxn id="68" idx="2"/>
            <a:endCxn id="29" idx="0"/>
          </p:cNvCxnSpPr>
          <p:nvPr/>
        </p:nvCxnSpPr>
        <p:spPr>
          <a:xfrm>
            <a:off x="1866900" y="1676400"/>
            <a:ext cx="876300" cy="990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68" idx="2"/>
            <a:endCxn id="36" idx="0"/>
          </p:cNvCxnSpPr>
          <p:nvPr/>
        </p:nvCxnSpPr>
        <p:spPr>
          <a:xfrm flipH="1">
            <a:off x="1842300" y="1676400"/>
            <a:ext cx="24600" cy="266700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68" idx="2"/>
            <a:endCxn id="28" idx="0"/>
          </p:cNvCxnSpPr>
          <p:nvPr/>
        </p:nvCxnSpPr>
        <p:spPr>
          <a:xfrm>
            <a:off x="1866900" y="1676400"/>
            <a:ext cx="585000" cy="266700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648200" y="1422737"/>
            <a:ext cx="2133600" cy="1015663"/>
          </a:xfrm>
          <a:prstGeom prst="rect">
            <a:avLst/>
          </a:prstGeom>
          <a:noFill/>
        </p:spPr>
        <p:txBody>
          <a:bodyPr wrap="square" rtlCol="0">
            <a:spAutoFit/>
          </a:bodyPr>
          <a:lstStyle/>
          <a:p>
            <a:pPr algn="ctr"/>
            <a:r>
              <a:rPr lang="en-US" sz="2000" dirty="0" smtClean="0">
                <a:latin typeface="Tahoma" pitchFamily="34" charset="0"/>
                <a:ea typeface="Tahoma" pitchFamily="34" charset="0"/>
                <a:cs typeface="Tahoma" pitchFamily="34" charset="0"/>
              </a:rPr>
              <a:t>Lack of measurement invariance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304800" y="304800"/>
            <a:ext cx="8534400" cy="1015663"/>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Establishing MI: testing a number of increasingly restrictive models</a:t>
            </a:r>
            <a:br>
              <a:rPr lang="en-US" sz="1200" dirty="0" smtClean="0">
                <a:latin typeface="Tahoma" pitchFamily="34" charset="0"/>
                <a:ea typeface="Tahoma" pitchFamily="34" charset="0"/>
                <a:cs typeface="Tahoma" pitchFamily="34" charset="0"/>
              </a:rPr>
            </a:br>
            <a:r>
              <a:rPr lang="en-US" sz="1200" dirty="0" smtClean="0">
                <a:latin typeface="Tahoma" pitchFamily="34" charset="0"/>
                <a:ea typeface="Tahoma" pitchFamily="34" charset="0"/>
                <a:cs typeface="Tahoma" pitchFamily="34" charset="0"/>
              </a:rPr>
              <a:t/>
            </a:r>
            <a:br>
              <a:rPr lang="en-US" sz="1200" dirty="0" smtClean="0">
                <a:latin typeface="Tahoma" pitchFamily="34" charset="0"/>
                <a:ea typeface="Tahoma" pitchFamily="34" charset="0"/>
                <a:cs typeface="Tahoma" pitchFamily="34" charset="0"/>
              </a:rPr>
            </a:br>
            <a:endParaRPr lang="en-US" sz="1200" dirty="0" smtClean="0">
              <a:latin typeface="Tahoma" pitchFamily="34" charset="0"/>
              <a:ea typeface="Tahoma" pitchFamily="34" charset="0"/>
              <a:cs typeface="Tahoma" pitchFamily="34" charset="0"/>
            </a:endParaRPr>
          </a:p>
          <a:p>
            <a:r>
              <a:rPr lang="en-US" sz="1200" dirty="0" smtClean="0">
                <a:latin typeface="Tahoma" pitchFamily="34" charset="0"/>
                <a:ea typeface="Tahoma" pitchFamily="34" charset="0"/>
                <a:cs typeface="Tahoma" pitchFamily="34" charset="0"/>
              </a:rPr>
              <a:t>MODEL 1: Configural invariance -&gt; in the 2 groups the same indicators load on the same factors</a:t>
            </a:r>
          </a:p>
          <a:p>
            <a:r>
              <a:rPr lang="en-US" sz="1200" dirty="0" smtClean="0">
                <a:latin typeface="Tahoma" pitchFamily="34" charset="0"/>
                <a:ea typeface="Tahoma" pitchFamily="34" charset="0"/>
                <a:cs typeface="Tahoma" pitchFamily="34" charset="0"/>
              </a:rPr>
              <a:t>		             (i.e., the pattern or configuration of  </a:t>
            </a:r>
            <a:r>
              <a:rPr lang="el-GR" sz="1200" dirty="0" smtClean="0">
                <a:latin typeface="Tahoma" pitchFamily="34" charset="0"/>
                <a:ea typeface="Tahoma" pitchFamily="34" charset="0"/>
                <a:cs typeface="Tahoma" pitchFamily="34" charset="0"/>
              </a:rPr>
              <a:t>Λ</a:t>
            </a:r>
            <a:r>
              <a:rPr lang="nl-NL" sz="1200" dirty="0" smtClean="0">
                <a:latin typeface="Tahoma" pitchFamily="34" charset="0"/>
                <a:ea typeface="Tahoma" pitchFamily="34" charset="0"/>
                <a:cs typeface="Tahoma" pitchFamily="34" charset="0"/>
              </a:rPr>
              <a:t> and </a:t>
            </a:r>
            <a:r>
              <a:rPr lang="el-GR" sz="1200" dirty="0" smtClean="0">
                <a:latin typeface="Tahoma" pitchFamily="34" charset="0"/>
                <a:ea typeface="Tahoma" pitchFamily="34" charset="0"/>
                <a:cs typeface="Tahoma" pitchFamily="34" charset="0"/>
              </a:rPr>
              <a:t>Θ</a:t>
            </a:r>
            <a:r>
              <a:rPr lang="en-US" sz="1200" dirty="0" smtClean="0">
                <a:latin typeface="Tahoma" pitchFamily="34" charset="0"/>
                <a:ea typeface="Tahoma" pitchFamily="34" charset="0"/>
                <a:cs typeface="Tahoma" pitchFamily="34" charset="0"/>
              </a:rPr>
              <a:t> are the same over groups)</a:t>
            </a:r>
          </a:p>
        </p:txBody>
      </p:sp>
      <p:sp>
        <p:nvSpPr>
          <p:cNvPr id="40" name="Rectangle 39"/>
          <p:cNvSpPr/>
          <p:nvPr/>
        </p:nvSpPr>
        <p:spPr>
          <a:xfrm>
            <a:off x="21852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12</a:t>
            </a:r>
            <a:endParaRPr lang="nl-NL" sz="1200" baseline="-25000" dirty="0">
              <a:latin typeface="Tahoma" pitchFamily="34" charset="0"/>
              <a:ea typeface="Tahoma" pitchFamily="34" charset="0"/>
              <a:cs typeface="Tahoma" pitchFamily="34" charset="0"/>
            </a:endParaRPr>
          </a:p>
        </p:txBody>
      </p:sp>
      <p:sp>
        <p:nvSpPr>
          <p:cNvPr id="43" name="Oval 42"/>
          <p:cNvSpPr/>
          <p:nvPr/>
        </p:nvSpPr>
        <p:spPr>
          <a:xfrm>
            <a:off x="2514600" y="2258199"/>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η</a:t>
            </a:r>
            <a:endParaRPr lang="nl-NL" sz="1200" baseline="-25000" dirty="0">
              <a:solidFill>
                <a:schemeClr val="tx1"/>
              </a:solidFill>
              <a:latin typeface="Tahoma" pitchFamily="34" charset="0"/>
              <a:ea typeface="Tahoma" pitchFamily="34" charset="0"/>
              <a:cs typeface="Tahoma" pitchFamily="34" charset="0"/>
            </a:endParaRPr>
          </a:p>
        </p:txBody>
      </p:sp>
      <p:cxnSp>
        <p:nvCxnSpPr>
          <p:cNvPr id="47" name="Straight Arrow Connector 46"/>
          <p:cNvCxnSpPr>
            <a:stCxn id="43" idx="4"/>
            <a:endCxn id="40" idx="0"/>
          </p:cNvCxnSpPr>
          <p:nvPr/>
        </p:nvCxnSpPr>
        <p:spPr>
          <a:xfrm flipH="1">
            <a:off x="2451900" y="2715399"/>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27948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13</a:t>
            </a:r>
            <a:endParaRPr lang="nl-NL" sz="1200" baseline="-25000" dirty="0">
              <a:latin typeface="Tahoma" pitchFamily="34" charset="0"/>
              <a:ea typeface="Tahoma" pitchFamily="34" charset="0"/>
              <a:cs typeface="Tahoma" pitchFamily="34" charset="0"/>
            </a:endParaRPr>
          </a:p>
        </p:txBody>
      </p:sp>
      <p:cxnSp>
        <p:nvCxnSpPr>
          <p:cNvPr id="51" name="Straight Arrow Connector 50"/>
          <p:cNvCxnSpPr>
            <a:stCxn id="43" idx="4"/>
            <a:endCxn id="50" idx="0"/>
          </p:cNvCxnSpPr>
          <p:nvPr/>
        </p:nvCxnSpPr>
        <p:spPr>
          <a:xfrm>
            <a:off x="2743200" y="2715399"/>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34044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14</a:t>
            </a:r>
            <a:endParaRPr lang="nl-NL" sz="1200" baseline="-25000" dirty="0">
              <a:latin typeface="Tahoma" pitchFamily="34" charset="0"/>
              <a:ea typeface="Tahoma" pitchFamily="34" charset="0"/>
              <a:cs typeface="Tahoma" pitchFamily="34" charset="0"/>
            </a:endParaRPr>
          </a:p>
        </p:txBody>
      </p:sp>
      <p:cxnSp>
        <p:nvCxnSpPr>
          <p:cNvPr id="57" name="Straight Arrow Connector 56"/>
          <p:cNvCxnSpPr>
            <a:stCxn id="43" idx="4"/>
            <a:endCxn id="56" idx="0"/>
          </p:cNvCxnSpPr>
          <p:nvPr/>
        </p:nvCxnSpPr>
        <p:spPr>
          <a:xfrm>
            <a:off x="2743200" y="2715399"/>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15756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11</a:t>
            </a:r>
            <a:endParaRPr lang="nl-NL" sz="1200" baseline="-25000" dirty="0">
              <a:latin typeface="Tahoma" pitchFamily="34" charset="0"/>
              <a:ea typeface="Tahoma" pitchFamily="34" charset="0"/>
              <a:cs typeface="Tahoma" pitchFamily="34" charset="0"/>
            </a:endParaRPr>
          </a:p>
        </p:txBody>
      </p:sp>
      <p:cxnSp>
        <p:nvCxnSpPr>
          <p:cNvPr id="59" name="Straight Arrow Connector 58"/>
          <p:cNvCxnSpPr>
            <a:stCxn id="43" idx="4"/>
            <a:endCxn id="58" idx="0"/>
          </p:cNvCxnSpPr>
          <p:nvPr/>
        </p:nvCxnSpPr>
        <p:spPr>
          <a:xfrm flipH="1">
            <a:off x="1842300" y="2715399"/>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2057400" y="30964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11</a:t>
            </a:r>
          </a:p>
        </p:txBody>
      </p:sp>
      <p:sp>
        <p:nvSpPr>
          <p:cNvPr id="68" name="TextBox 67"/>
          <p:cNvSpPr txBox="1"/>
          <p:nvPr/>
        </p:nvSpPr>
        <p:spPr>
          <a:xfrm>
            <a:off x="2362200" y="3096399"/>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12</a:t>
            </a:r>
          </a:p>
        </p:txBody>
      </p:sp>
      <p:sp>
        <p:nvSpPr>
          <p:cNvPr id="70" name="TextBox 69"/>
          <p:cNvSpPr txBox="1"/>
          <p:nvPr/>
        </p:nvSpPr>
        <p:spPr>
          <a:xfrm>
            <a:off x="2667000" y="3096399"/>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13</a:t>
            </a:r>
          </a:p>
        </p:txBody>
      </p:sp>
      <p:sp>
        <p:nvSpPr>
          <p:cNvPr id="72" name="TextBox 71"/>
          <p:cNvSpPr txBox="1"/>
          <p:nvPr/>
        </p:nvSpPr>
        <p:spPr>
          <a:xfrm>
            <a:off x="2895600" y="3096399"/>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14</a:t>
            </a:r>
          </a:p>
        </p:txBody>
      </p:sp>
      <p:cxnSp>
        <p:nvCxnSpPr>
          <p:cNvPr id="74" name="Straight Arrow Connector 73"/>
          <p:cNvCxnSpPr/>
          <p:nvPr/>
        </p:nvCxnSpPr>
        <p:spPr>
          <a:xfrm rot="21480000" flipV="1">
            <a:off x="1828800" y="4391799"/>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21480000" flipV="1">
            <a:off x="2443715" y="4391942"/>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21480000" flipV="1">
            <a:off x="3029185" y="4391942"/>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21480000" flipV="1">
            <a:off x="3662915" y="4391942"/>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676400" y="4724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11</a:t>
            </a:r>
          </a:p>
        </p:txBody>
      </p:sp>
      <p:sp>
        <p:nvSpPr>
          <p:cNvPr id="81" name="TextBox 80"/>
          <p:cNvSpPr txBox="1"/>
          <p:nvPr/>
        </p:nvSpPr>
        <p:spPr>
          <a:xfrm>
            <a:off x="2286000" y="4724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12</a:t>
            </a:r>
          </a:p>
        </p:txBody>
      </p:sp>
      <p:sp>
        <p:nvSpPr>
          <p:cNvPr id="82" name="TextBox 81"/>
          <p:cNvSpPr txBox="1"/>
          <p:nvPr/>
        </p:nvSpPr>
        <p:spPr>
          <a:xfrm>
            <a:off x="2895600" y="4724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13</a:t>
            </a:r>
          </a:p>
        </p:txBody>
      </p:sp>
      <p:sp>
        <p:nvSpPr>
          <p:cNvPr id="89" name="TextBox 88"/>
          <p:cNvSpPr txBox="1"/>
          <p:nvPr/>
        </p:nvSpPr>
        <p:spPr>
          <a:xfrm>
            <a:off x="3505200" y="4724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14</a:t>
            </a:r>
          </a:p>
        </p:txBody>
      </p:sp>
      <p:sp>
        <p:nvSpPr>
          <p:cNvPr id="28" name="Rectangle 27"/>
          <p:cNvSpPr/>
          <p:nvPr/>
        </p:nvSpPr>
        <p:spPr>
          <a:xfrm>
            <a:off x="55626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22</a:t>
            </a:r>
            <a:endParaRPr lang="nl-NL" sz="1200" baseline="-25000" dirty="0">
              <a:latin typeface="Tahoma" pitchFamily="34" charset="0"/>
              <a:ea typeface="Tahoma" pitchFamily="34" charset="0"/>
              <a:cs typeface="Tahoma" pitchFamily="34" charset="0"/>
            </a:endParaRPr>
          </a:p>
        </p:txBody>
      </p:sp>
      <p:sp>
        <p:nvSpPr>
          <p:cNvPr id="29" name="Oval 28"/>
          <p:cNvSpPr/>
          <p:nvPr/>
        </p:nvSpPr>
        <p:spPr>
          <a:xfrm>
            <a:off x="5892000" y="2258199"/>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η</a:t>
            </a:r>
            <a:endParaRPr lang="nl-NL" sz="1200" baseline="-25000" dirty="0">
              <a:solidFill>
                <a:schemeClr val="tx1"/>
              </a:solidFill>
              <a:latin typeface="Tahoma" pitchFamily="34" charset="0"/>
              <a:ea typeface="Tahoma" pitchFamily="34" charset="0"/>
              <a:cs typeface="Tahoma" pitchFamily="34" charset="0"/>
            </a:endParaRPr>
          </a:p>
        </p:txBody>
      </p:sp>
      <p:cxnSp>
        <p:nvCxnSpPr>
          <p:cNvPr id="30" name="Straight Arrow Connector 29"/>
          <p:cNvCxnSpPr>
            <a:stCxn id="29" idx="4"/>
            <a:endCxn id="28" idx="0"/>
          </p:cNvCxnSpPr>
          <p:nvPr/>
        </p:nvCxnSpPr>
        <p:spPr>
          <a:xfrm flipH="1">
            <a:off x="5829300" y="2715399"/>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61722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23</a:t>
            </a:r>
            <a:endParaRPr lang="nl-NL" sz="1200" baseline="-25000" dirty="0">
              <a:latin typeface="Tahoma" pitchFamily="34" charset="0"/>
              <a:ea typeface="Tahoma" pitchFamily="34" charset="0"/>
              <a:cs typeface="Tahoma" pitchFamily="34" charset="0"/>
            </a:endParaRPr>
          </a:p>
        </p:txBody>
      </p:sp>
      <p:cxnSp>
        <p:nvCxnSpPr>
          <p:cNvPr id="32" name="Straight Arrow Connector 31"/>
          <p:cNvCxnSpPr>
            <a:stCxn id="29" idx="4"/>
            <a:endCxn id="31" idx="0"/>
          </p:cNvCxnSpPr>
          <p:nvPr/>
        </p:nvCxnSpPr>
        <p:spPr>
          <a:xfrm>
            <a:off x="6120600" y="2715399"/>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7818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24</a:t>
            </a:r>
            <a:endParaRPr lang="nl-NL" sz="1200" baseline="-25000" dirty="0">
              <a:latin typeface="Tahoma" pitchFamily="34" charset="0"/>
              <a:ea typeface="Tahoma" pitchFamily="34" charset="0"/>
              <a:cs typeface="Tahoma" pitchFamily="34" charset="0"/>
            </a:endParaRPr>
          </a:p>
        </p:txBody>
      </p:sp>
      <p:cxnSp>
        <p:nvCxnSpPr>
          <p:cNvPr id="34" name="Straight Arrow Connector 33"/>
          <p:cNvCxnSpPr>
            <a:stCxn id="29" idx="4"/>
            <a:endCxn id="33" idx="0"/>
          </p:cNvCxnSpPr>
          <p:nvPr/>
        </p:nvCxnSpPr>
        <p:spPr>
          <a:xfrm>
            <a:off x="6120600" y="2715399"/>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9530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21</a:t>
            </a:r>
            <a:endParaRPr lang="nl-NL" sz="1200" baseline="-25000" dirty="0">
              <a:latin typeface="Tahoma" pitchFamily="34" charset="0"/>
              <a:ea typeface="Tahoma" pitchFamily="34" charset="0"/>
              <a:cs typeface="Tahoma" pitchFamily="34" charset="0"/>
            </a:endParaRPr>
          </a:p>
        </p:txBody>
      </p:sp>
      <p:cxnSp>
        <p:nvCxnSpPr>
          <p:cNvPr id="36" name="Straight Arrow Connector 35"/>
          <p:cNvCxnSpPr>
            <a:stCxn id="29" idx="4"/>
            <a:endCxn id="35" idx="0"/>
          </p:cNvCxnSpPr>
          <p:nvPr/>
        </p:nvCxnSpPr>
        <p:spPr>
          <a:xfrm flipH="1">
            <a:off x="5219700" y="2715399"/>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434800" y="30964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21</a:t>
            </a:r>
          </a:p>
        </p:txBody>
      </p:sp>
      <p:sp>
        <p:nvSpPr>
          <p:cNvPr id="38" name="TextBox 37"/>
          <p:cNvSpPr txBox="1"/>
          <p:nvPr/>
        </p:nvSpPr>
        <p:spPr>
          <a:xfrm>
            <a:off x="5739600" y="3096399"/>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22</a:t>
            </a:r>
          </a:p>
        </p:txBody>
      </p:sp>
      <p:sp>
        <p:nvSpPr>
          <p:cNvPr id="39" name="TextBox 38"/>
          <p:cNvSpPr txBox="1"/>
          <p:nvPr/>
        </p:nvSpPr>
        <p:spPr>
          <a:xfrm>
            <a:off x="6044400" y="3096399"/>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23</a:t>
            </a:r>
          </a:p>
        </p:txBody>
      </p:sp>
      <p:sp>
        <p:nvSpPr>
          <p:cNvPr id="41" name="TextBox 40"/>
          <p:cNvSpPr txBox="1"/>
          <p:nvPr/>
        </p:nvSpPr>
        <p:spPr>
          <a:xfrm>
            <a:off x="6273000" y="3096399"/>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24</a:t>
            </a:r>
          </a:p>
        </p:txBody>
      </p:sp>
      <p:cxnSp>
        <p:nvCxnSpPr>
          <p:cNvPr id="64" name="Straight Arrow Connector 63"/>
          <p:cNvCxnSpPr>
            <a:stCxn id="65" idx="0"/>
          </p:cNvCxnSpPr>
          <p:nvPr/>
        </p:nvCxnSpPr>
        <p:spPr>
          <a:xfrm flipH="1" flipV="1">
            <a:off x="1842300" y="4391799"/>
            <a:ext cx="9390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Isosceles Triangle 64"/>
          <p:cNvSpPr/>
          <p:nvPr/>
        </p:nvSpPr>
        <p:spPr>
          <a:xfrm>
            <a:off x="2514600" y="5687199"/>
            <a:ext cx="533400" cy="457200"/>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1</a:t>
            </a:r>
          </a:p>
        </p:txBody>
      </p:sp>
      <p:cxnSp>
        <p:nvCxnSpPr>
          <p:cNvPr id="66" name="Straight Arrow Connector 65"/>
          <p:cNvCxnSpPr>
            <a:stCxn id="65" idx="0"/>
          </p:cNvCxnSpPr>
          <p:nvPr/>
        </p:nvCxnSpPr>
        <p:spPr>
          <a:xfrm flipV="1">
            <a:off x="2781300" y="4391799"/>
            <a:ext cx="8898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2133600" y="5077599"/>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11</a:t>
            </a:r>
          </a:p>
        </p:txBody>
      </p:sp>
      <p:sp>
        <p:nvSpPr>
          <p:cNvPr id="69" name="TextBox 68"/>
          <p:cNvSpPr txBox="1"/>
          <p:nvPr/>
        </p:nvSpPr>
        <p:spPr>
          <a:xfrm>
            <a:off x="2438400" y="5077599"/>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12</a:t>
            </a:r>
          </a:p>
        </p:txBody>
      </p:sp>
      <p:sp>
        <p:nvSpPr>
          <p:cNvPr id="71" name="TextBox 70"/>
          <p:cNvSpPr txBox="1"/>
          <p:nvPr/>
        </p:nvSpPr>
        <p:spPr>
          <a:xfrm>
            <a:off x="2667000" y="5077599"/>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13</a:t>
            </a:r>
          </a:p>
        </p:txBody>
      </p:sp>
      <p:sp>
        <p:nvSpPr>
          <p:cNvPr id="73" name="TextBox 72"/>
          <p:cNvSpPr txBox="1"/>
          <p:nvPr/>
        </p:nvSpPr>
        <p:spPr>
          <a:xfrm>
            <a:off x="2895600" y="5077599"/>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14</a:t>
            </a:r>
          </a:p>
        </p:txBody>
      </p:sp>
      <p:cxnSp>
        <p:nvCxnSpPr>
          <p:cNvPr id="77" name="Straight Arrow Connector 76"/>
          <p:cNvCxnSpPr>
            <a:stCxn id="65" idx="0"/>
            <a:endCxn id="50" idx="2"/>
          </p:cNvCxnSpPr>
          <p:nvPr/>
        </p:nvCxnSpPr>
        <p:spPr>
          <a:xfrm flipV="1">
            <a:off x="2781300" y="4391799"/>
            <a:ext cx="2802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65" idx="0"/>
            <a:endCxn id="40" idx="2"/>
          </p:cNvCxnSpPr>
          <p:nvPr/>
        </p:nvCxnSpPr>
        <p:spPr>
          <a:xfrm flipH="1" flipV="1">
            <a:off x="2451900" y="4391799"/>
            <a:ext cx="3294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rot="21480000" flipV="1">
            <a:off x="5257800" y="4391942"/>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rot="21480000" flipV="1">
            <a:off x="5872715" y="4392085"/>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rot="21480000" flipV="1">
            <a:off x="6458185" y="4392085"/>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rot="21480000" flipV="1">
            <a:off x="7091915" y="4392085"/>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5105400" y="4724543"/>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21</a:t>
            </a:r>
          </a:p>
        </p:txBody>
      </p:sp>
      <p:sp>
        <p:nvSpPr>
          <p:cNvPr id="114" name="TextBox 113"/>
          <p:cNvSpPr txBox="1"/>
          <p:nvPr/>
        </p:nvSpPr>
        <p:spPr>
          <a:xfrm>
            <a:off x="5715000" y="4724543"/>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22</a:t>
            </a:r>
          </a:p>
        </p:txBody>
      </p:sp>
      <p:sp>
        <p:nvSpPr>
          <p:cNvPr id="115" name="TextBox 114"/>
          <p:cNvSpPr txBox="1"/>
          <p:nvPr/>
        </p:nvSpPr>
        <p:spPr>
          <a:xfrm>
            <a:off x="6324600" y="4724543"/>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23</a:t>
            </a:r>
          </a:p>
        </p:txBody>
      </p:sp>
      <p:sp>
        <p:nvSpPr>
          <p:cNvPr id="116" name="TextBox 115"/>
          <p:cNvSpPr txBox="1"/>
          <p:nvPr/>
        </p:nvSpPr>
        <p:spPr>
          <a:xfrm>
            <a:off x="6934200" y="4724543"/>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24</a:t>
            </a:r>
          </a:p>
        </p:txBody>
      </p:sp>
      <p:cxnSp>
        <p:nvCxnSpPr>
          <p:cNvPr id="117" name="Straight Arrow Connector 116"/>
          <p:cNvCxnSpPr>
            <a:stCxn id="118" idx="0"/>
          </p:cNvCxnSpPr>
          <p:nvPr/>
        </p:nvCxnSpPr>
        <p:spPr>
          <a:xfrm flipH="1" flipV="1">
            <a:off x="5271300" y="4391942"/>
            <a:ext cx="9390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8" name="Isosceles Triangle 117"/>
          <p:cNvSpPr/>
          <p:nvPr/>
        </p:nvSpPr>
        <p:spPr>
          <a:xfrm>
            <a:off x="5943600" y="5687342"/>
            <a:ext cx="533400" cy="457200"/>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1</a:t>
            </a:r>
          </a:p>
        </p:txBody>
      </p:sp>
      <p:cxnSp>
        <p:nvCxnSpPr>
          <p:cNvPr id="119" name="Straight Arrow Connector 118"/>
          <p:cNvCxnSpPr>
            <a:stCxn id="118" idx="0"/>
          </p:cNvCxnSpPr>
          <p:nvPr/>
        </p:nvCxnSpPr>
        <p:spPr>
          <a:xfrm flipV="1">
            <a:off x="6210300" y="4391942"/>
            <a:ext cx="8898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5562600" y="5077742"/>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21</a:t>
            </a:r>
          </a:p>
        </p:txBody>
      </p:sp>
      <p:sp>
        <p:nvSpPr>
          <p:cNvPr id="121" name="TextBox 120"/>
          <p:cNvSpPr txBox="1"/>
          <p:nvPr/>
        </p:nvSpPr>
        <p:spPr>
          <a:xfrm>
            <a:off x="5867400" y="5077742"/>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22</a:t>
            </a:r>
          </a:p>
        </p:txBody>
      </p:sp>
      <p:sp>
        <p:nvSpPr>
          <p:cNvPr id="122" name="TextBox 121"/>
          <p:cNvSpPr txBox="1"/>
          <p:nvPr/>
        </p:nvSpPr>
        <p:spPr>
          <a:xfrm>
            <a:off x="6096000" y="5077742"/>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23</a:t>
            </a:r>
          </a:p>
        </p:txBody>
      </p:sp>
      <p:sp>
        <p:nvSpPr>
          <p:cNvPr id="123" name="TextBox 122"/>
          <p:cNvSpPr txBox="1"/>
          <p:nvPr/>
        </p:nvSpPr>
        <p:spPr>
          <a:xfrm>
            <a:off x="6324600" y="5077742"/>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24</a:t>
            </a:r>
          </a:p>
        </p:txBody>
      </p:sp>
      <p:cxnSp>
        <p:nvCxnSpPr>
          <p:cNvPr id="124" name="Straight Arrow Connector 123"/>
          <p:cNvCxnSpPr>
            <a:stCxn id="118" idx="0"/>
          </p:cNvCxnSpPr>
          <p:nvPr/>
        </p:nvCxnSpPr>
        <p:spPr>
          <a:xfrm flipV="1">
            <a:off x="6210300" y="4391942"/>
            <a:ext cx="2802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118" idx="0"/>
          </p:cNvCxnSpPr>
          <p:nvPr/>
        </p:nvCxnSpPr>
        <p:spPr>
          <a:xfrm flipH="1" flipV="1">
            <a:off x="5880900" y="4391942"/>
            <a:ext cx="3294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5410200" y="1676400"/>
            <a:ext cx="1371600" cy="276999"/>
          </a:xfrm>
          <a:prstGeom prst="rect">
            <a:avLst/>
          </a:prstGeom>
          <a:noFill/>
        </p:spPr>
        <p:txBody>
          <a:bodyPr wrap="square" rtlCol="0">
            <a:spAutoFit/>
          </a:bodyPr>
          <a:lstStyle/>
          <a:p>
            <a:pPr algn="ctr"/>
            <a:r>
              <a:rPr lang="nl-NL" sz="1200" dirty="0" smtClean="0">
                <a:latin typeface="Tahoma" pitchFamily="34" charset="0"/>
                <a:ea typeface="Tahoma" pitchFamily="34" charset="0"/>
                <a:cs typeface="Tahoma" pitchFamily="34" charset="0"/>
              </a:rPr>
              <a:t>Group 2: females</a:t>
            </a:r>
            <a:endParaRPr lang="en-US" sz="1200" dirty="0" smtClean="0">
              <a:latin typeface="Tahoma" pitchFamily="34" charset="0"/>
              <a:ea typeface="Tahoma" pitchFamily="34" charset="0"/>
              <a:cs typeface="Tahoma" pitchFamily="34" charset="0"/>
            </a:endParaRPr>
          </a:p>
        </p:txBody>
      </p:sp>
      <p:sp>
        <p:nvSpPr>
          <p:cNvPr id="128" name="TextBox 127"/>
          <p:cNvSpPr txBox="1"/>
          <p:nvPr/>
        </p:nvSpPr>
        <p:spPr>
          <a:xfrm>
            <a:off x="2057400" y="1676400"/>
            <a:ext cx="1371600" cy="276999"/>
          </a:xfrm>
          <a:prstGeom prst="rect">
            <a:avLst/>
          </a:prstGeom>
          <a:noFill/>
        </p:spPr>
        <p:txBody>
          <a:bodyPr wrap="square" rtlCol="0">
            <a:spAutoFit/>
          </a:bodyPr>
          <a:lstStyle/>
          <a:p>
            <a:pPr algn="ctr"/>
            <a:r>
              <a:rPr lang="nl-NL" sz="1200" dirty="0" smtClean="0">
                <a:latin typeface="Tahoma" pitchFamily="34" charset="0"/>
                <a:ea typeface="Tahoma" pitchFamily="34" charset="0"/>
                <a:cs typeface="Tahoma" pitchFamily="34" charset="0"/>
              </a:rPr>
              <a:t>Group 1: males</a:t>
            </a:r>
            <a:endParaRPr lang="en-US" sz="12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304800" y="304800"/>
            <a:ext cx="8534400" cy="830997"/>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Establishing MI: testing a number of increasingly restrictive models</a:t>
            </a:r>
            <a:br>
              <a:rPr lang="en-US" sz="1200" dirty="0" smtClean="0">
                <a:latin typeface="Tahoma" pitchFamily="34" charset="0"/>
                <a:ea typeface="Tahoma" pitchFamily="34" charset="0"/>
                <a:cs typeface="Tahoma" pitchFamily="34" charset="0"/>
              </a:rPr>
            </a:br>
            <a:r>
              <a:rPr lang="en-US" sz="1200" dirty="0" smtClean="0">
                <a:latin typeface="Tahoma" pitchFamily="34" charset="0"/>
                <a:ea typeface="Tahoma" pitchFamily="34" charset="0"/>
                <a:cs typeface="Tahoma" pitchFamily="34" charset="0"/>
              </a:rPr>
              <a:t/>
            </a:r>
            <a:br>
              <a:rPr lang="en-US" sz="1200" dirty="0" smtClean="0">
                <a:latin typeface="Tahoma" pitchFamily="34" charset="0"/>
                <a:ea typeface="Tahoma" pitchFamily="34" charset="0"/>
                <a:cs typeface="Tahoma" pitchFamily="34" charset="0"/>
              </a:rPr>
            </a:br>
            <a:endParaRPr lang="en-US" sz="1200" dirty="0" smtClean="0">
              <a:latin typeface="Tahoma" pitchFamily="34" charset="0"/>
              <a:ea typeface="Tahoma" pitchFamily="34" charset="0"/>
              <a:cs typeface="Tahoma" pitchFamily="34" charset="0"/>
            </a:endParaRPr>
          </a:p>
          <a:p>
            <a:r>
              <a:rPr lang="en-US" sz="1200" dirty="0" smtClean="0">
                <a:latin typeface="Tahoma" pitchFamily="34" charset="0"/>
                <a:ea typeface="Tahoma" pitchFamily="34" charset="0"/>
                <a:cs typeface="Tahoma" pitchFamily="34" charset="0"/>
              </a:rPr>
              <a:t>MODEL 2: Metric invariance -&gt; </a:t>
            </a:r>
            <a:r>
              <a:rPr lang="nl-NL" sz="1200" dirty="0" smtClean="0">
                <a:latin typeface="Tahoma" pitchFamily="34" charset="0"/>
                <a:ea typeface="Tahoma" pitchFamily="34" charset="0"/>
                <a:cs typeface="Tahoma" pitchFamily="34" charset="0"/>
              </a:rPr>
              <a:t>equal factor loadings over the groups</a:t>
            </a:r>
            <a:endParaRPr lang="en-US" sz="1200" dirty="0" smtClean="0">
              <a:latin typeface="Tahoma" pitchFamily="34" charset="0"/>
              <a:ea typeface="Tahoma" pitchFamily="34" charset="0"/>
              <a:cs typeface="Tahoma" pitchFamily="34" charset="0"/>
            </a:endParaRPr>
          </a:p>
        </p:txBody>
      </p:sp>
      <p:sp>
        <p:nvSpPr>
          <p:cNvPr id="40" name="Rectangle 39"/>
          <p:cNvSpPr/>
          <p:nvPr/>
        </p:nvSpPr>
        <p:spPr>
          <a:xfrm>
            <a:off x="21852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12</a:t>
            </a:r>
            <a:endParaRPr lang="nl-NL" sz="1200" baseline="-25000" dirty="0">
              <a:latin typeface="Tahoma" pitchFamily="34" charset="0"/>
              <a:ea typeface="Tahoma" pitchFamily="34" charset="0"/>
              <a:cs typeface="Tahoma" pitchFamily="34" charset="0"/>
            </a:endParaRPr>
          </a:p>
        </p:txBody>
      </p:sp>
      <p:sp>
        <p:nvSpPr>
          <p:cNvPr id="43" name="Oval 42"/>
          <p:cNvSpPr/>
          <p:nvPr/>
        </p:nvSpPr>
        <p:spPr>
          <a:xfrm>
            <a:off x="2514600" y="2258199"/>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η</a:t>
            </a:r>
            <a:endParaRPr lang="nl-NL" sz="1200" baseline="-25000" dirty="0">
              <a:solidFill>
                <a:schemeClr val="tx1"/>
              </a:solidFill>
              <a:latin typeface="Tahoma" pitchFamily="34" charset="0"/>
              <a:ea typeface="Tahoma" pitchFamily="34" charset="0"/>
              <a:cs typeface="Tahoma" pitchFamily="34" charset="0"/>
            </a:endParaRPr>
          </a:p>
        </p:txBody>
      </p:sp>
      <p:cxnSp>
        <p:nvCxnSpPr>
          <p:cNvPr id="47" name="Straight Arrow Connector 46"/>
          <p:cNvCxnSpPr>
            <a:stCxn id="43" idx="4"/>
            <a:endCxn id="40" idx="0"/>
          </p:cNvCxnSpPr>
          <p:nvPr/>
        </p:nvCxnSpPr>
        <p:spPr>
          <a:xfrm flipH="1">
            <a:off x="2451900" y="2715399"/>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27948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13</a:t>
            </a:r>
            <a:endParaRPr lang="nl-NL" sz="1200" baseline="-25000" dirty="0">
              <a:latin typeface="Tahoma" pitchFamily="34" charset="0"/>
              <a:ea typeface="Tahoma" pitchFamily="34" charset="0"/>
              <a:cs typeface="Tahoma" pitchFamily="34" charset="0"/>
            </a:endParaRPr>
          </a:p>
        </p:txBody>
      </p:sp>
      <p:cxnSp>
        <p:nvCxnSpPr>
          <p:cNvPr id="51" name="Straight Arrow Connector 50"/>
          <p:cNvCxnSpPr>
            <a:stCxn id="43" idx="4"/>
            <a:endCxn id="50" idx="0"/>
          </p:cNvCxnSpPr>
          <p:nvPr/>
        </p:nvCxnSpPr>
        <p:spPr>
          <a:xfrm>
            <a:off x="2743200" y="2715399"/>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34044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14</a:t>
            </a:r>
            <a:endParaRPr lang="nl-NL" sz="1200" baseline="-25000" dirty="0">
              <a:latin typeface="Tahoma" pitchFamily="34" charset="0"/>
              <a:ea typeface="Tahoma" pitchFamily="34" charset="0"/>
              <a:cs typeface="Tahoma" pitchFamily="34" charset="0"/>
            </a:endParaRPr>
          </a:p>
        </p:txBody>
      </p:sp>
      <p:cxnSp>
        <p:nvCxnSpPr>
          <p:cNvPr id="57" name="Straight Arrow Connector 56"/>
          <p:cNvCxnSpPr>
            <a:stCxn id="43" idx="4"/>
            <a:endCxn id="56" idx="0"/>
          </p:cNvCxnSpPr>
          <p:nvPr/>
        </p:nvCxnSpPr>
        <p:spPr>
          <a:xfrm>
            <a:off x="2743200" y="2715399"/>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15756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11</a:t>
            </a:r>
            <a:endParaRPr lang="nl-NL" sz="1200" baseline="-25000" dirty="0">
              <a:latin typeface="Tahoma" pitchFamily="34" charset="0"/>
              <a:ea typeface="Tahoma" pitchFamily="34" charset="0"/>
              <a:cs typeface="Tahoma" pitchFamily="34" charset="0"/>
            </a:endParaRPr>
          </a:p>
        </p:txBody>
      </p:sp>
      <p:cxnSp>
        <p:nvCxnSpPr>
          <p:cNvPr id="59" name="Straight Arrow Connector 58"/>
          <p:cNvCxnSpPr>
            <a:stCxn id="43" idx="4"/>
            <a:endCxn id="58" idx="0"/>
          </p:cNvCxnSpPr>
          <p:nvPr/>
        </p:nvCxnSpPr>
        <p:spPr>
          <a:xfrm flipH="1">
            <a:off x="1842300" y="2715399"/>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2057400" y="3096400"/>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1</a:t>
            </a:r>
          </a:p>
        </p:txBody>
      </p:sp>
      <p:sp>
        <p:nvSpPr>
          <p:cNvPr id="68" name="TextBox 67"/>
          <p:cNvSpPr txBox="1"/>
          <p:nvPr/>
        </p:nvSpPr>
        <p:spPr>
          <a:xfrm>
            <a:off x="23622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2</a:t>
            </a:r>
          </a:p>
        </p:txBody>
      </p:sp>
      <p:sp>
        <p:nvSpPr>
          <p:cNvPr id="70" name="TextBox 69"/>
          <p:cNvSpPr txBox="1"/>
          <p:nvPr/>
        </p:nvSpPr>
        <p:spPr>
          <a:xfrm>
            <a:off x="26670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3</a:t>
            </a:r>
          </a:p>
        </p:txBody>
      </p:sp>
      <p:sp>
        <p:nvSpPr>
          <p:cNvPr id="72" name="TextBox 71"/>
          <p:cNvSpPr txBox="1"/>
          <p:nvPr/>
        </p:nvSpPr>
        <p:spPr>
          <a:xfrm>
            <a:off x="28956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4</a:t>
            </a:r>
          </a:p>
        </p:txBody>
      </p:sp>
      <p:cxnSp>
        <p:nvCxnSpPr>
          <p:cNvPr id="74" name="Straight Arrow Connector 73"/>
          <p:cNvCxnSpPr/>
          <p:nvPr/>
        </p:nvCxnSpPr>
        <p:spPr>
          <a:xfrm rot="21480000" flipV="1">
            <a:off x="1828800" y="4391799"/>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21480000" flipV="1">
            <a:off x="2443715" y="4391942"/>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21480000" flipV="1">
            <a:off x="3029185" y="4391942"/>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21480000" flipV="1">
            <a:off x="3662915" y="4391942"/>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676400" y="4724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11</a:t>
            </a:r>
          </a:p>
        </p:txBody>
      </p:sp>
      <p:sp>
        <p:nvSpPr>
          <p:cNvPr id="81" name="TextBox 80"/>
          <p:cNvSpPr txBox="1"/>
          <p:nvPr/>
        </p:nvSpPr>
        <p:spPr>
          <a:xfrm>
            <a:off x="2286000" y="4724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12</a:t>
            </a:r>
          </a:p>
        </p:txBody>
      </p:sp>
      <p:sp>
        <p:nvSpPr>
          <p:cNvPr id="82" name="TextBox 81"/>
          <p:cNvSpPr txBox="1"/>
          <p:nvPr/>
        </p:nvSpPr>
        <p:spPr>
          <a:xfrm>
            <a:off x="2895600" y="4724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13</a:t>
            </a:r>
          </a:p>
        </p:txBody>
      </p:sp>
      <p:sp>
        <p:nvSpPr>
          <p:cNvPr id="89" name="TextBox 88"/>
          <p:cNvSpPr txBox="1"/>
          <p:nvPr/>
        </p:nvSpPr>
        <p:spPr>
          <a:xfrm>
            <a:off x="3505200" y="4724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14</a:t>
            </a:r>
          </a:p>
        </p:txBody>
      </p:sp>
      <p:sp>
        <p:nvSpPr>
          <p:cNvPr id="28" name="Rectangle 27"/>
          <p:cNvSpPr/>
          <p:nvPr/>
        </p:nvSpPr>
        <p:spPr>
          <a:xfrm>
            <a:off x="55626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22</a:t>
            </a:r>
            <a:endParaRPr lang="nl-NL" sz="1200" baseline="-25000" dirty="0">
              <a:latin typeface="Tahoma" pitchFamily="34" charset="0"/>
              <a:ea typeface="Tahoma" pitchFamily="34" charset="0"/>
              <a:cs typeface="Tahoma" pitchFamily="34" charset="0"/>
            </a:endParaRPr>
          </a:p>
        </p:txBody>
      </p:sp>
      <p:sp>
        <p:nvSpPr>
          <p:cNvPr id="29" name="Oval 28"/>
          <p:cNvSpPr/>
          <p:nvPr/>
        </p:nvSpPr>
        <p:spPr>
          <a:xfrm>
            <a:off x="5892000" y="2258199"/>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η</a:t>
            </a:r>
            <a:endParaRPr lang="nl-NL" sz="1200" baseline="-25000" dirty="0">
              <a:solidFill>
                <a:schemeClr val="tx1"/>
              </a:solidFill>
              <a:latin typeface="Tahoma" pitchFamily="34" charset="0"/>
              <a:ea typeface="Tahoma" pitchFamily="34" charset="0"/>
              <a:cs typeface="Tahoma" pitchFamily="34" charset="0"/>
            </a:endParaRPr>
          </a:p>
        </p:txBody>
      </p:sp>
      <p:cxnSp>
        <p:nvCxnSpPr>
          <p:cNvPr id="30" name="Straight Arrow Connector 29"/>
          <p:cNvCxnSpPr>
            <a:stCxn id="29" idx="4"/>
            <a:endCxn id="28" idx="0"/>
          </p:cNvCxnSpPr>
          <p:nvPr/>
        </p:nvCxnSpPr>
        <p:spPr>
          <a:xfrm flipH="1">
            <a:off x="5829300" y="2715399"/>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61722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23</a:t>
            </a:r>
            <a:endParaRPr lang="nl-NL" sz="1200" baseline="-25000" dirty="0">
              <a:latin typeface="Tahoma" pitchFamily="34" charset="0"/>
              <a:ea typeface="Tahoma" pitchFamily="34" charset="0"/>
              <a:cs typeface="Tahoma" pitchFamily="34" charset="0"/>
            </a:endParaRPr>
          </a:p>
        </p:txBody>
      </p:sp>
      <p:cxnSp>
        <p:nvCxnSpPr>
          <p:cNvPr id="32" name="Straight Arrow Connector 31"/>
          <p:cNvCxnSpPr>
            <a:stCxn id="29" idx="4"/>
            <a:endCxn id="31" idx="0"/>
          </p:cNvCxnSpPr>
          <p:nvPr/>
        </p:nvCxnSpPr>
        <p:spPr>
          <a:xfrm>
            <a:off x="6120600" y="2715399"/>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7818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24</a:t>
            </a:r>
            <a:endParaRPr lang="nl-NL" sz="1200" baseline="-25000" dirty="0">
              <a:latin typeface="Tahoma" pitchFamily="34" charset="0"/>
              <a:ea typeface="Tahoma" pitchFamily="34" charset="0"/>
              <a:cs typeface="Tahoma" pitchFamily="34" charset="0"/>
            </a:endParaRPr>
          </a:p>
        </p:txBody>
      </p:sp>
      <p:cxnSp>
        <p:nvCxnSpPr>
          <p:cNvPr id="34" name="Straight Arrow Connector 33"/>
          <p:cNvCxnSpPr>
            <a:stCxn id="29" idx="4"/>
            <a:endCxn id="33" idx="0"/>
          </p:cNvCxnSpPr>
          <p:nvPr/>
        </p:nvCxnSpPr>
        <p:spPr>
          <a:xfrm>
            <a:off x="6120600" y="2715399"/>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9530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21</a:t>
            </a:r>
            <a:endParaRPr lang="nl-NL" sz="1200" baseline="-25000" dirty="0">
              <a:latin typeface="Tahoma" pitchFamily="34" charset="0"/>
              <a:ea typeface="Tahoma" pitchFamily="34" charset="0"/>
              <a:cs typeface="Tahoma" pitchFamily="34" charset="0"/>
            </a:endParaRPr>
          </a:p>
        </p:txBody>
      </p:sp>
      <p:cxnSp>
        <p:nvCxnSpPr>
          <p:cNvPr id="36" name="Straight Arrow Connector 35"/>
          <p:cNvCxnSpPr>
            <a:stCxn id="29" idx="4"/>
            <a:endCxn id="35" idx="0"/>
          </p:cNvCxnSpPr>
          <p:nvPr/>
        </p:nvCxnSpPr>
        <p:spPr>
          <a:xfrm flipH="1">
            <a:off x="5219700" y="2715399"/>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65" idx="0"/>
          </p:cNvCxnSpPr>
          <p:nvPr/>
        </p:nvCxnSpPr>
        <p:spPr>
          <a:xfrm flipH="1" flipV="1">
            <a:off x="1842300" y="4391799"/>
            <a:ext cx="9390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Isosceles Triangle 64"/>
          <p:cNvSpPr/>
          <p:nvPr/>
        </p:nvSpPr>
        <p:spPr>
          <a:xfrm>
            <a:off x="2514600" y="5687199"/>
            <a:ext cx="533400" cy="457200"/>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1</a:t>
            </a:r>
          </a:p>
        </p:txBody>
      </p:sp>
      <p:cxnSp>
        <p:nvCxnSpPr>
          <p:cNvPr id="66" name="Straight Arrow Connector 65"/>
          <p:cNvCxnSpPr>
            <a:stCxn id="65" idx="0"/>
          </p:cNvCxnSpPr>
          <p:nvPr/>
        </p:nvCxnSpPr>
        <p:spPr>
          <a:xfrm flipV="1">
            <a:off x="2781300" y="4391799"/>
            <a:ext cx="8898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2133600" y="5077599"/>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11</a:t>
            </a:r>
          </a:p>
        </p:txBody>
      </p:sp>
      <p:sp>
        <p:nvSpPr>
          <p:cNvPr id="69" name="TextBox 68"/>
          <p:cNvSpPr txBox="1"/>
          <p:nvPr/>
        </p:nvSpPr>
        <p:spPr>
          <a:xfrm>
            <a:off x="2438400" y="5077599"/>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12</a:t>
            </a:r>
          </a:p>
        </p:txBody>
      </p:sp>
      <p:sp>
        <p:nvSpPr>
          <p:cNvPr id="71" name="TextBox 70"/>
          <p:cNvSpPr txBox="1"/>
          <p:nvPr/>
        </p:nvSpPr>
        <p:spPr>
          <a:xfrm>
            <a:off x="2667000" y="5077599"/>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13</a:t>
            </a:r>
          </a:p>
        </p:txBody>
      </p:sp>
      <p:sp>
        <p:nvSpPr>
          <p:cNvPr id="73" name="TextBox 72"/>
          <p:cNvSpPr txBox="1"/>
          <p:nvPr/>
        </p:nvSpPr>
        <p:spPr>
          <a:xfrm>
            <a:off x="2895600" y="5077599"/>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14</a:t>
            </a:r>
          </a:p>
        </p:txBody>
      </p:sp>
      <p:cxnSp>
        <p:nvCxnSpPr>
          <p:cNvPr id="77" name="Straight Arrow Connector 76"/>
          <p:cNvCxnSpPr>
            <a:stCxn id="65" idx="0"/>
            <a:endCxn id="50" idx="2"/>
          </p:cNvCxnSpPr>
          <p:nvPr/>
        </p:nvCxnSpPr>
        <p:spPr>
          <a:xfrm flipV="1">
            <a:off x="2781300" y="4391799"/>
            <a:ext cx="2802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65" idx="0"/>
            <a:endCxn id="40" idx="2"/>
          </p:cNvCxnSpPr>
          <p:nvPr/>
        </p:nvCxnSpPr>
        <p:spPr>
          <a:xfrm flipH="1" flipV="1">
            <a:off x="2451900" y="4391799"/>
            <a:ext cx="3294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rot="21480000" flipV="1">
            <a:off x="5257800" y="4391942"/>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rot="21480000" flipV="1">
            <a:off x="5872715" y="4392085"/>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rot="21480000" flipV="1">
            <a:off x="6458185" y="4392085"/>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rot="21480000" flipV="1">
            <a:off x="7091915" y="4392085"/>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5105400" y="4724543"/>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21</a:t>
            </a:r>
          </a:p>
        </p:txBody>
      </p:sp>
      <p:sp>
        <p:nvSpPr>
          <p:cNvPr id="114" name="TextBox 113"/>
          <p:cNvSpPr txBox="1"/>
          <p:nvPr/>
        </p:nvSpPr>
        <p:spPr>
          <a:xfrm>
            <a:off x="5715000" y="4724543"/>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22</a:t>
            </a:r>
          </a:p>
        </p:txBody>
      </p:sp>
      <p:sp>
        <p:nvSpPr>
          <p:cNvPr id="115" name="TextBox 114"/>
          <p:cNvSpPr txBox="1"/>
          <p:nvPr/>
        </p:nvSpPr>
        <p:spPr>
          <a:xfrm>
            <a:off x="6324600" y="4724543"/>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23</a:t>
            </a:r>
          </a:p>
        </p:txBody>
      </p:sp>
      <p:sp>
        <p:nvSpPr>
          <p:cNvPr id="116" name="TextBox 115"/>
          <p:cNvSpPr txBox="1"/>
          <p:nvPr/>
        </p:nvSpPr>
        <p:spPr>
          <a:xfrm>
            <a:off x="6934200" y="4724543"/>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24</a:t>
            </a:r>
          </a:p>
        </p:txBody>
      </p:sp>
      <p:cxnSp>
        <p:nvCxnSpPr>
          <p:cNvPr id="117" name="Straight Arrow Connector 116"/>
          <p:cNvCxnSpPr>
            <a:stCxn id="118" idx="0"/>
          </p:cNvCxnSpPr>
          <p:nvPr/>
        </p:nvCxnSpPr>
        <p:spPr>
          <a:xfrm flipH="1" flipV="1">
            <a:off x="5271300" y="4391942"/>
            <a:ext cx="9390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8" name="Isosceles Triangle 117"/>
          <p:cNvSpPr/>
          <p:nvPr/>
        </p:nvSpPr>
        <p:spPr>
          <a:xfrm>
            <a:off x="5943600" y="5687342"/>
            <a:ext cx="533400" cy="457200"/>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1</a:t>
            </a:r>
          </a:p>
        </p:txBody>
      </p:sp>
      <p:cxnSp>
        <p:nvCxnSpPr>
          <p:cNvPr id="119" name="Straight Arrow Connector 118"/>
          <p:cNvCxnSpPr>
            <a:stCxn id="118" idx="0"/>
          </p:cNvCxnSpPr>
          <p:nvPr/>
        </p:nvCxnSpPr>
        <p:spPr>
          <a:xfrm flipV="1">
            <a:off x="6210300" y="4391942"/>
            <a:ext cx="8898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5562600" y="5077742"/>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21</a:t>
            </a:r>
          </a:p>
        </p:txBody>
      </p:sp>
      <p:sp>
        <p:nvSpPr>
          <p:cNvPr id="121" name="TextBox 120"/>
          <p:cNvSpPr txBox="1"/>
          <p:nvPr/>
        </p:nvSpPr>
        <p:spPr>
          <a:xfrm>
            <a:off x="5867400" y="5077742"/>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22</a:t>
            </a:r>
          </a:p>
        </p:txBody>
      </p:sp>
      <p:sp>
        <p:nvSpPr>
          <p:cNvPr id="122" name="TextBox 121"/>
          <p:cNvSpPr txBox="1"/>
          <p:nvPr/>
        </p:nvSpPr>
        <p:spPr>
          <a:xfrm>
            <a:off x="6096000" y="5077742"/>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23</a:t>
            </a:r>
          </a:p>
        </p:txBody>
      </p:sp>
      <p:sp>
        <p:nvSpPr>
          <p:cNvPr id="123" name="TextBox 122"/>
          <p:cNvSpPr txBox="1"/>
          <p:nvPr/>
        </p:nvSpPr>
        <p:spPr>
          <a:xfrm>
            <a:off x="6324600" y="5077742"/>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24</a:t>
            </a:r>
          </a:p>
        </p:txBody>
      </p:sp>
      <p:cxnSp>
        <p:nvCxnSpPr>
          <p:cNvPr id="124" name="Straight Arrow Connector 123"/>
          <p:cNvCxnSpPr>
            <a:stCxn id="118" idx="0"/>
          </p:cNvCxnSpPr>
          <p:nvPr/>
        </p:nvCxnSpPr>
        <p:spPr>
          <a:xfrm flipV="1">
            <a:off x="6210300" y="4391942"/>
            <a:ext cx="2802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118" idx="0"/>
          </p:cNvCxnSpPr>
          <p:nvPr/>
        </p:nvCxnSpPr>
        <p:spPr>
          <a:xfrm flipH="1" flipV="1">
            <a:off x="5880900" y="4391942"/>
            <a:ext cx="3294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5410200" y="1676400"/>
            <a:ext cx="1371600" cy="276999"/>
          </a:xfrm>
          <a:prstGeom prst="rect">
            <a:avLst/>
          </a:prstGeom>
          <a:noFill/>
        </p:spPr>
        <p:txBody>
          <a:bodyPr wrap="square" rtlCol="0">
            <a:spAutoFit/>
          </a:bodyPr>
          <a:lstStyle/>
          <a:p>
            <a:pPr algn="ctr"/>
            <a:r>
              <a:rPr lang="nl-NL" sz="1200" dirty="0" smtClean="0">
                <a:latin typeface="Tahoma" pitchFamily="34" charset="0"/>
                <a:ea typeface="Tahoma" pitchFamily="34" charset="0"/>
                <a:cs typeface="Tahoma" pitchFamily="34" charset="0"/>
              </a:rPr>
              <a:t>Group 2: females</a:t>
            </a:r>
            <a:endParaRPr lang="en-US" sz="1200" dirty="0" smtClean="0">
              <a:latin typeface="Tahoma" pitchFamily="34" charset="0"/>
              <a:ea typeface="Tahoma" pitchFamily="34" charset="0"/>
              <a:cs typeface="Tahoma" pitchFamily="34" charset="0"/>
            </a:endParaRPr>
          </a:p>
        </p:txBody>
      </p:sp>
      <p:sp>
        <p:nvSpPr>
          <p:cNvPr id="128" name="TextBox 127"/>
          <p:cNvSpPr txBox="1"/>
          <p:nvPr/>
        </p:nvSpPr>
        <p:spPr>
          <a:xfrm>
            <a:off x="2057400" y="1676400"/>
            <a:ext cx="1371600" cy="276999"/>
          </a:xfrm>
          <a:prstGeom prst="rect">
            <a:avLst/>
          </a:prstGeom>
          <a:noFill/>
        </p:spPr>
        <p:txBody>
          <a:bodyPr wrap="square" rtlCol="0">
            <a:spAutoFit/>
          </a:bodyPr>
          <a:lstStyle/>
          <a:p>
            <a:pPr algn="ctr"/>
            <a:r>
              <a:rPr lang="nl-NL" sz="1200" dirty="0" smtClean="0">
                <a:latin typeface="Tahoma" pitchFamily="34" charset="0"/>
                <a:ea typeface="Tahoma" pitchFamily="34" charset="0"/>
                <a:cs typeface="Tahoma" pitchFamily="34" charset="0"/>
              </a:rPr>
              <a:t>Group 1: males</a:t>
            </a:r>
            <a:endParaRPr lang="en-US" sz="1200" dirty="0" smtClean="0">
              <a:latin typeface="Tahoma" pitchFamily="34" charset="0"/>
              <a:ea typeface="Tahoma" pitchFamily="34" charset="0"/>
              <a:cs typeface="Tahoma" pitchFamily="34" charset="0"/>
            </a:endParaRPr>
          </a:p>
        </p:txBody>
      </p:sp>
      <p:sp>
        <p:nvSpPr>
          <p:cNvPr id="80" name="TextBox 79"/>
          <p:cNvSpPr txBox="1"/>
          <p:nvPr/>
        </p:nvSpPr>
        <p:spPr>
          <a:xfrm>
            <a:off x="5486400" y="3096400"/>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1</a:t>
            </a:r>
          </a:p>
        </p:txBody>
      </p:sp>
      <p:sp>
        <p:nvSpPr>
          <p:cNvPr id="83" name="TextBox 82"/>
          <p:cNvSpPr txBox="1"/>
          <p:nvPr/>
        </p:nvSpPr>
        <p:spPr>
          <a:xfrm>
            <a:off x="57912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2</a:t>
            </a:r>
          </a:p>
        </p:txBody>
      </p:sp>
      <p:sp>
        <p:nvSpPr>
          <p:cNvPr id="85" name="TextBox 84"/>
          <p:cNvSpPr txBox="1"/>
          <p:nvPr/>
        </p:nvSpPr>
        <p:spPr>
          <a:xfrm>
            <a:off x="60960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3</a:t>
            </a:r>
          </a:p>
        </p:txBody>
      </p:sp>
      <p:sp>
        <p:nvSpPr>
          <p:cNvPr id="86" name="TextBox 85"/>
          <p:cNvSpPr txBox="1"/>
          <p:nvPr/>
        </p:nvSpPr>
        <p:spPr>
          <a:xfrm>
            <a:off x="63246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304800" y="304800"/>
            <a:ext cx="8534400" cy="830997"/>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Establishing MI: testing a number of increasingly restrictive models</a:t>
            </a:r>
            <a:br>
              <a:rPr lang="en-US" sz="1200" dirty="0" smtClean="0">
                <a:latin typeface="Tahoma" pitchFamily="34" charset="0"/>
                <a:ea typeface="Tahoma" pitchFamily="34" charset="0"/>
                <a:cs typeface="Tahoma" pitchFamily="34" charset="0"/>
              </a:rPr>
            </a:br>
            <a:r>
              <a:rPr lang="en-US" sz="1200" dirty="0" smtClean="0">
                <a:latin typeface="Tahoma" pitchFamily="34" charset="0"/>
                <a:ea typeface="Tahoma" pitchFamily="34" charset="0"/>
                <a:cs typeface="Tahoma" pitchFamily="34" charset="0"/>
              </a:rPr>
              <a:t/>
            </a:r>
            <a:br>
              <a:rPr lang="en-US" sz="1200" dirty="0" smtClean="0">
                <a:latin typeface="Tahoma" pitchFamily="34" charset="0"/>
                <a:ea typeface="Tahoma" pitchFamily="34" charset="0"/>
                <a:cs typeface="Tahoma" pitchFamily="34" charset="0"/>
              </a:rPr>
            </a:br>
            <a:endParaRPr lang="en-US" sz="1200" dirty="0" smtClean="0">
              <a:latin typeface="Tahoma" pitchFamily="34" charset="0"/>
              <a:ea typeface="Tahoma" pitchFamily="34" charset="0"/>
              <a:cs typeface="Tahoma" pitchFamily="34" charset="0"/>
            </a:endParaRPr>
          </a:p>
          <a:p>
            <a:r>
              <a:rPr lang="en-US" sz="1200" dirty="0" smtClean="0">
                <a:latin typeface="Tahoma" pitchFamily="34" charset="0"/>
                <a:ea typeface="Tahoma" pitchFamily="34" charset="0"/>
                <a:cs typeface="Tahoma" pitchFamily="34" charset="0"/>
              </a:rPr>
              <a:t>MODEL 3: Strong factorial invariance -&gt; </a:t>
            </a:r>
            <a:r>
              <a:rPr lang="nl-NL" sz="1200" dirty="0" smtClean="0">
                <a:latin typeface="Tahoma" pitchFamily="34" charset="0"/>
                <a:ea typeface="Tahoma" pitchFamily="34" charset="0"/>
                <a:cs typeface="Tahoma" pitchFamily="34" charset="0"/>
              </a:rPr>
              <a:t>equal factor loadings and intercepts over the groups</a:t>
            </a:r>
            <a:endParaRPr lang="en-US" sz="1200" dirty="0" smtClean="0">
              <a:latin typeface="Tahoma" pitchFamily="34" charset="0"/>
              <a:ea typeface="Tahoma" pitchFamily="34" charset="0"/>
              <a:cs typeface="Tahoma" pitchFamily="34" charset="0"/>
            </a:endParaRPr>
          </a:p>
        </p:txBody>
      </p:sp>
      <p:sp>
        <p:nvSpPr>
          <p:cNvPr id="40" name="Rectangle 39"/>
          <p:cNvSpPr/>
          <p:nvPr/>
        </p:nvSpPr>
        <p:spPr>
          <a:xfrm>
            <a:off x="21852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12</a:t>
            </a:r>
            <a:endParaRPr lang="nl-NL" sz="1200" baseline="-25000" dirty="0">
              <a:latin typeface="Tahoma" pitchFamily="34" charset="0"/>
              <a:ea typeface="Tahoma" pitchFamily="34" charset="0"/>
              <a:cs typeface="Tahoma" pitchFamily="34" charset="0"/>
            </a:endParaRPr>
          </a:p>
        </p:txBody>
      </p:sp>
      <p:sp>
        <p:nvSpPr>
          <p:cNvPr id="43" name="Oval 42"/>
          <p:cNvSpPr/>
          <p:nvPr/>
        </p:nvSpPr>
        <p:spPr>
          <a:xfrm>
            <a:off x="2514600" y="2258199"/>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η</a:t>
            </a:r>
            <a:endParaRPr lang="nl-NL" sz="1200" baseline="-25000" dirty="0">
              <a:solidFill>
                <a:schemeClr val="tx1"/>
              </a:solidFill>
              <a:latin typeface="Tahoma" pitchFamily="34" charset="0"/>
              <a:ea typeface="Tahoma" pitchFamily="34" charset="0"/>
              <a:cs typeface="Tahoma" pitchFamily="34" charset="0"/>
            </a:endParaRPr>
          </a:p>
        </p:txBody>
      </p:sp>
      <p:cxnSp>
        <p:nvCxnSpPr>
          <p:cNvPr id="47" name="Straight Arrow Connector 46"/>
          <p:cNvCxnSpPr>
            <a:stCxn id="43" idx="4"/>
            <a:endCxn id="40" idx="0"/>
          </p:cNvCxnSpPr>
          <p:nvPr/>
        </p:nvCxnSpPr>
        <p:spPr>
          <a:xfrm flipH="1">
            <a:off x="2451900" y="2715399"/>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27948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13</a:t>
            </a:r>
            <a:endParaRPr lang="nl-NL" sz="1200" baseline="-25000" dirty="0">
              <a:latin typeface="Tahoma" pitchFamily="34" charset="0"/>
              <a:ea typeface="Tahoma" pitchFamily="34" charset="0"/>
              <a:cs typeface="Tahoma" pitchFamily="34" charset="0"/>
            </a:endParaRPr>
          </a:p>
        </p:txBody>
      </p:sp>
      <p:cxnSp>
        <p:nvCxnSpPr>
          <p:cNvPr id="51" name="Straight Arrow Connector 50"/>
          <p:cNvCxnSpPr>
            <a:stCxn id="43" idx="4"/>
            <a:endCxn id="50" idx="0"/>
          </p:cNvCxnSpPr>
          <p:nvPr/>
        </p:nvCxnSpPr>
        <p:spPr>
          <a:xfrm>
            <a:off x="2743200" y="2715399"/>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34044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14</a:t>
            </a:r>
            <a:endParaRPr lang="nl-NL" sz="1200" baseline="-25000" dirty="0">
              <a:latin typeface="Tahoma" pitchFamily="34" charset="0"/>
              <a:ea typeface="Tahoma" pitchFamily="34" charset="0"/>
              <a:cs typeface="Tahoma" pitchFamily="34" charset="0"/>
            </a:endParaRPr>
          </a:p>
        </p:txBody>
      </p:sp>
      <p:cxnSp>
        <p:nvCxnSpPr>
          <p:cNvPr id="57" name="Straight Arrow Connector 56"/>
          <p:cNvCxnSpPr>
            <a:stCxn id="43" idx="4"/>
            <a:endCxn id="56" idx="0"/>
          </p:cNvCxnSpPr>
          <p:nvPr/>
        </p:nvCxnSpPr>
        <p:spPr>
          <a:xfrm>
            <a:off x="2743200" y="2715399"/>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15756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11</a:t>
            </a:r>
            <a:endParaRPr lang="nl-NL" sz="1200" baseline="-25000" dirty="0">
              <a:latin typeface="Tahoma" pitchFamily="34" charset="0"/>
              <a:ea typeface="Tahoma" pitchFamily="34" charset="0"/>
              <a:cs typeface="Tahoma" pitchFamily="34" charset="0"/>
            </a:endParaRPr>
          </a:p>
        </p:txBody>
      </p:sp>
      <p:cxnSp>
        <p:nvCxnSpPr>
          <p:cNvPr id="59" name="Straight Arrow Connector 58"/>
          <p:cNvCxnSpPr>
            <a:stCxn id="43" idx="4"/>
            <a:endCxn id="58" idx="0"/>
          </p:cNvCxnSpPr>
          <p:nvPr/>
        </p:nvCxnSpPr>
        <p:spPr>
          <a:xfrm flipH="1">
            <a:off x="1842300" y="2715399"/>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2057400" y="3096400"/>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1</a:t>
            </a:r>
          </a:p>
        </p:txBody>
      </p:sp>
      <p:sp>
        <p:nvSpPr>
          <p:cNvPr id="68" name="TextBox 67"/>
          <p:cNvSpPr txBox="1"/>
          <p:nvPr/>
        </p:nvSpPr>
        <p:spPr>
          <a:xfrm>
            <a:off x="23622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2</a:t>
            </a:r>
          </a:p>
        </p:txBody>
      </p:sp>
      <p:sp>
        <p:nvSpPr>
          <p:cNvPr id="70" name="TextBox 69"/>
          <p:cNvSpPr txBox="1"/>
          <p:nvPr/>
        </p:nvSpPr>
        <p:spPr>
          <a:xfrm>
            <a:off x="26670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3</a:t>
            </a:r>
          </a:p>
        </p:txBody>
      </p:sp>
      <p:sp>
        <p:nvSpPr>
          <p:cNvPr id="72" name="TextBox 71"/>
          <p:cNvSpPr txBox="1"/>
          <p:nvPr/>
        </p:nvSpPr>
        <p:spPr>
          <a:xfrm>
            <a:off x="28956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4</a:t>
            </a:r>
          </a:p>
        </p:txBody>
      </p:sp>
      <p:cxnSp>
        <p:nvCxnSpPr>
          <p:cNvPr id="74" name="Straight Arrow Connector 73"/>
          <p:cNvCxnSpPr/>
          <p:nvPr/>
        </p:nvCxnSpPr>
        <p:spPr>
          <a:xfrm rot="21480000" flipV="1">
            <a:off x="1828800" y="4391799"/>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21480000" flipV="1">
            <a:off x="2443715" y="4391942"/>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21480000" flipV="1">
            <a:off x="3029185" y="4391942"/>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21480000" flipV="1">
            <a:off x="3662915" y="4391942"/>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676400" y="4724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11</a:t>
            </a:r>
          </a:p>
        </p:txBody>
      </p:sp>
      <p:sp>
        <p:nvSpPr>
          <p:cNvPr id="81" name="TextBox 80"/>
          <p:cNvSpPr txBox="1"/>
          <p:nvPr/>
        </p:nvSpPr>
        <p:spPr>
          <a:xfrm>
            <a:off x="2286000" y="4724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12</a:t>
            </a:r>
          </a:p>
        </p:txBody>
      </p:sp>
      <p:sp>
        <p:nvSpPr>
          <p:cNvPr id="82" name="TextBox 81"/>
          <p:cNvSpPr txBox="1"/>
          <p:nvPr/>
        </p:nvSpPr>
        <p:spPr>
          <a:xfrm>
            <a:off x="2895600" y="4724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13</a:t>
            </a:r>
          </a:p>
        </p:txBody>
      </p:sp>
      <p:sp>
        <p:nvSpPr>
          <p:cNvPr id="89" name="TextBox 88"/>
          <p:cNvSpPr txBox="1"/>
          <p:nvPr/>
        </p:nvSpPr>
        <p:spPr>
          <a:xfrm>
            <a:off x="3505200" y="4724400"/>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14</a:t>
            </a:r>
          </a:p>
        </p:txBody>
      </p:sp>
      <p:sp>
        <p:nvSpPr>
          <p:cNvPr id="28" name="Rectangle 27"/>
          <p:cNvSpPr/>
          <p:nvPr/>
        </p:nvSpPr>
        <p:spPr>
          <a:xfrm>
            <a:off x="55626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22</a:t>
            </a:r>
            <a:endParaRPr lang="nl-NL" sz="1200" baseline="-25000" dirty="0">
              <a:latin typeface="Tahoma" pitchFamily="34" charset="0"/>
              <a:ea typeface="Tahoma" pitchFamily="34" charset="0"/>
              <a:cs typeface="Tahoma" pitchFamily="34" charset="0"/>
            </a:endParaRPr>
          </a:p>
        </p:txBody>
      </p:sp>
      <p:sp>
        <p:nvSpPr>
          <p:cNvPr id="29" name="Oval 28"/>
          <p:cNvSpPr/>
          <p:nvPr/>
        </p:nvSpPr>
        <p:spPr>
          <a:xfrm>
            <a:off x="5892000" y="2258199"/>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η</a:t>
            </a:r>
            <a:endParaRPr lang="nl-NL" sz="1200" baseline="-25000" dirty="0">
              <a:solidFill>
                <a:schemeClr val="tx1"/>
              </a:solidFill>
              <a:latin typeface="Tahoma" pitchFamily="34" charset="0"/>
              <a:ea typeface="Tahoma" pitchFamily="34" charset="0"/>
              <a:cs typeface="Tahoma" pitchFamily="34" charset="0"/>
            </a:endParaRPr>
          </a:p>
        </p:txBody>
      </p:sp>
      <p:cxnSp>
        <p:nvCxnSpPr>
          <p:cNvPr id="30" name="Straight Arrow Connector 29"/>
          <p:cNvCxnSpPr>
            <a:stCxn id="29" idx="4"/>
            <a:endCxn id="28" idx="0"/>
          </p:cNvCxnSpPr>
          <p:nvPr/>
        </p:nvCxnSpPr>
        <p:spPr>
          <a:xfrm flipH="1">
            <a:off x="5829300" y="2715399"/>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61722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23</a:t>
            </a:r>
            <a:endParaRPr lang="nl-NL" sz="1200" baseline="-25000" dirty="0">
              <a:latin typeface="Tahoma" pitchFamily="34" charset="0"/>
              <a:ea typeface="Tahoma" pitchFamily="34" charset="0"/>
              <a:cs typeface="Tahoma" pitchFamily="34" charset="0"/>
            </a:endParaRPr>
          </a:p>
        </p:txBody>
      </p:sp>
      <p:cxnSp>
        <p:nvCxnSpPr>
          <p:cNvPr id="32" name="Straight Arrow Connector 31"/>
          <p:cNvCxnSpPr>
            <a:stCxn id="29" idx="4"/>
            <a:endCxn id="31" idx="0"/>
          </p:cNvCxnSpPr>
          <p:nvPr/>
        </p:nvCxnSpPr>
        <p:spPr>
          <a:xfrm>
            <a:off x="6120600" y="2715399"/>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7818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24</a:t>
            </a:r>
            <a:endParaRPr lang="nl-NL" sz="1200" baseline="-25000" dirty="0">
              <a:latin typeface="Tahoma" pitchFamily="34" charset="0"/>
              <a:ea typeface="Tahoma" pitchFamily="34" charset="0"/>
              <a:cs typeface="Tahoma" pitchFamily="34" charset="0"/>
            </a:endParaRPr>
          </a:p>
        </p:txBody>
      </p:sp>
      <p:cxnSp>
        <p:nvCxnSpPr>
          <p:cNvPr id="34" name="Straight Arrow Connector 33"/>
          <p:cNvCxnSpPr>
            <a:stCxn id="29" idx="4"/>
            <a:endCxn id="33" idx="0"/>
          </p:cNvCxnSpPr>
          <p:nvPr/>
        </p:nvCxnSpPr>
        <p:spPr>
          <a:xfrm>
            <a:off x="6120600" y="2715399"/>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9530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21</a:t>
            </a:r>
            <a:endParaRPr lang="nl-NL" sz="1200" baseline="-25000" dirty="0">
              <a:latin typeface="Tahoma" pitchFamily="34" charset="0"/>
              <a:ea typeface="Tahoma" pitchFamily="34" charset="0"/>
              <a:cs typeface="Tahoma" pitchFamily="34" charset="0"/>
            </a:endParaRPr>
          </a:p>
        </p:txBody>
      </p:sp>
      <p:cxnSp>
        <p:nvCxnSpPr>
          <p:cNvPr id="36" name="Straight Arrow Connector 35"/>
          <p:cNvCxnSpPr>
            <a:stCxn id="29" idx="4"/>
            <a:endCxn id="35" idx="0"/>
          </p:cNvCxnSpPr>
          <p:nvPr/>
        </p:nvCxnSpPr>
        <p:spPr>
          <a:xfrm flipH="1">
            <a:off x="5219700" y="2715399"/>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65" idx="0"/>
          </p:cNvCxnSpPr>
          <p:nvPr/>
        </p:nvCxnSpPr>
        <p:spPr>
          <a:xfrm flipH="1" flipV="1">
            <a:off x="1842300" y="4391799"/>
            <a:ext cx="9390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Isosceles Triangle 64"/>
          <p:cNvSpPr/>
          <p:nvPr/>
        </p:nvSpPr>
        <p:spPr>
          <a:xfrm>
            <a:off x="2514600" y="5687199"/>
            <a:ext cx="533400" cy="457200"/>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1</a:t>
            </a:r>
          </a:p>
        </p:txBody>
      </p:sp>
      <p:cxnSp>
        <p:nvCxnSpPr>
          <p:cNvPr id="66" name="Straight Arrow Connector 65"/>
          <p:cNvCxnSpPr>
            <a:stCxn id="65" idx="0"/>
          </p:cNvCxnSpPr>
          <p:nvPr/>
        </p:nvCxnSpPr>
        <p:spPr>
          <a:xfrm flipV="1">
            <a:off x="2781300" y="4391799"/>
            <a:ext cx="8898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2286000" y="5077599"/>
            <a:ext cx="381000" cy="276999"/>
          </a:xfrm>
          <a:prstGeom prst="rect">
            <a:avLst/>
          </a:prstGeom>
          <a:noFill/>
        </p:spPr>
        <p:txBody>
          <a:bodyPr wrap="square" lIns="0" rIns="0" rtlCol="0">
            <a:spAutoFit/>
          </a:bodyPr>
          <a:lstStyle/>
          <a:p>
            <a:r>
              <a:rPr lang="el-GR" sz="1200" b="1" dirty="0" smtClean="0">
                <a:solidFill>
                  <a:srgbClr val="FF0000"/>
                </a:solidFill>
                <a:latin typeface="Tahoma" pitchFamily="34" charset="0"/>
                <a:cs typeface="Tahoma" pitchFamily="34" charset="0"/>
              </a:rPr>
              <a:t>τ</a:t>
            </a:r>
            <a:r>
              <a:rPr lang="nl-NL" sz="1200" b="1" baseline="-25000" dirty="0" smtClean="0">
                <a:solidFill>
                  <a:srgbClr val="FF0000"/>
                </a:solidFill>
                <a:latin typeface="Tahoma" pitchFamily="34" charset="0"/>
                <a:cs typeface="Tahoma" pitchFamily="34" charset="0"/>
              </a:rPr>
              <a:t>1</a:t>
            </a:r>
          </a:p>
        </p:txBody>
      </p:sp>
      <p:sp>
        <p:nvSpPr>
          <p:cNvPr id="69" name="TextBox 68"/>
          <p:cNvSpPr txBox="1"/>
          <p:nvPr/>
        </p:nvSpPr>
        <p:spPr>
          <a:xfrm>
            <a:off x="2514600" y="5077599"/>
            <a:ext cx="381000" cy="276999"/>
          </a:xfrm>
          <a:prstGeom prst="rect">
            <a:avLst/>
          </a:prstGeom>
          <a:noFill/>
        </p:spPr>
        <p:txBody>
          <a:bodyPr wrap="square" lIns="0" rIns="0" rtlCol="0">
            <a:spAutoFit/>
          </a:bodyPr>
          <a:lstStyle/>
          <a:p>
            <a:r>
              <a:rPr lang="el-GR" sz="1200" b="1" dirty="0" smtClean="0">
                <a:solidFill>
                  <a:srgbClr val="FF0000"/>
                </a:solidFill>
                <a:latin typeface="Tahoma" pitchFamily="34" charset="0"/>
                <a:cs typeface="Tahoma" pitchFamily="34" charset="0"/>
              </a:rPr>
              <a:t>τ</a:t>
            </a:r>
            <a:r>
              <a:rPr lang="nl-NL" sz="1200" b="1" baseline="-25000" dirty="0" smtClean="0">
                <a:solidFill>
                  <a:srgbClr val="FF0000"/>
                </a:solidFill>
                <a:latin typeface="Tahoma" pitchFamily="34" charset="0"/>
                <a:cs typeface="Tahoma" pitchFamily="34" charset="0"/>
              </a:rPr>
              <a:t>2</a:t>
            </a:r>
          </a:p>
        </p:txBody>
      </p:sp>
      <p:sp>
        <p:nvSpPr>
          <p:cNvPr id="71" name="TextBox 70"/>
          <p:cNvSpPr txBox="1"/>
          <p:nvPr/>
        </p:nvSpPr>
        <p:spPr>
          <a:xfrm>
            <a:off x="2743200" y="5077599"/>
            <a:ext cx="381000" cy="276999"/>
          </a:xfrm>
          <a:prstGeom prst="rect">
            <a:avLst/>
          </a:prstGeom>
          <a:noFill/>
        </p:spPr>
        <p:txBody>
          <a:bodyPr wrap="square" lIns="0" rIns="0" rtlCol="0">
            <a:spAutoFit/>
          </a:bodyPr>
          <a:lstStyle/>
          <a:p>
            <a:r>
              <a:rPr lang="el-GR" sz="1200" b="1" dirty="0" smtClean="0">
                <a:solidFill>
                  <a:srgbClr val="FF0000"/>
                </a:solidFill>
                <a:latin typeface="Tahoma" pitchFamily="34" charset="0"/>
                <a:cs typeface="Tahoma" pitchFamily="34" charset="0"/>
              </a:rPr>
              <a:t>τ</a:t>
            </a:r>
            <a:r>
              <a:rPr lang="nl-NL" sz="1200" b="1" baseline="-25000" dirty="0" smtClean="0">
                <a:solidFill>
                  <a:srgbClr val="FF0000"/>
                </a:solidFill>
                <a:latin typeface="Tahoma" pitchFamily="34" charset="0"/>
                <a:cs typeface="Tahoma" pitchFamily="34" charset="0"/>
              </a:rPr>
              <a:t>3</a:t>
            </a:r>
          </a:p>
        </p:txBody>
      </p:sp>
      <p:sp>
        <p:nvSpPr>
          <p:cNvPr id="73" name="TextBox 72"/>
          <p:cNvSpPr txBox="1"/>
          <p:nvPr/>
        </p:nvSpPr>
        <p:spPr>
          <a:xfrm>
            <a:off x="2971800" y="5077599"/>
            <a:ext cx="381000" cy="276999"/>
          </a:xfrm>
          <a:prstGeom prst="rect">
            <a:avLst/>
          </a:prstGeom>
          <a:noFill/>
        </p:spPr>
        <p:txBody>
          <a:bodyPr wrap="square" lIns="0" rIns="0" rtlCol="0">
            <a:spAutoFit/>
          </a:bodyPr>
          <a:lstStyle/>
          <a:p>
            <a:r>
              <a:rPr lang="el-GR" sz="1200" b="1" dirty="0" smtClean="0">
                <a:solidFill>
                  <a:srgbClr val="FF0000"/>
                </a:solidFill>
                <a:latin typeface="Tahoma" pitchFamily="34" charset="0"/>
                <a:cs typeface="Tahoma" pitchFamily="34" charset="0"/>
              </a:rPr>
              <a:t>τ</a:t>
            </a:r>
            <a:r>
              <a:rPr lang="nl-NL" sz="1200" b="1" baseline="-25000" dirty="0" smtClean="0">
                <a:solidFill>
                  <a:srgbClr val="FF0000"/>
                </a:solidFill>
                <a:latin typeface="Tahoma" pitchFamily="34" charset="0"/>
                <a:cs typeface="Tahoma" pitchFamily="34" charset="0"/>
              </a:rPr>
              <a:t>4</a:t>
            </a:r>
          </a:p>
        </p:txBody>
      </p:sp>
      <p:cxnSp>
        <p:nvCxnSpPr>
          <p:cNvPr id="77" name="Straight Arrow Connector 76"/>
          <p:cNvCxnSpPr>
            <a:stCxn id="65" idx="0"/>
            <a:endCxn id="50" idx="2"/>
          </p:cNvCxnSpPr>
          <p:nvPr/>
        </p:nvCxnSpPr>
        <p:spPr>
          <a:xfrm flipV="1">
            <a:off x="2781300" y="4391799"/>
            <a:ext cx="2802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65" idx="0"/>
            <a:endCxn id="40" idx="2"/>
          </p:cNvCxnSpPr>
          <p:nvPr/>
        </p:nvCxnSpPr>
        <p:spPr>
          <a:xfrm flipH="1" flipV="1">
            <a:off x="2451900" y="4391799"/>
            <a:ext cx="3294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rot="21480000" flipV="1">
            <a:off x="5257800" y="4391942"/>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rot="21480000" flipV="1">
            <a:off x="5872715" y="4392085"/>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rot="21480000" flipV="1">
            <a:off x="6458185" y="4392085"/>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rot="21480000" flipV="1">
            <a:off x="7091915" y="4392085"/>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5105400" y="4724543"/>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21</a:t>
            </a:r>
          </a:p>
        </p:txBody>
      </p:sp>
      <p:sp>
        <p:nvSpPr>
          <p:cNvPr id="114" name="TextBox 113"/>
          <p:cNvSpPr txBox="1"/>
          <p:nvPr/>
        </p:nvSpPr>
        <p:spPr>
          <a:xfrm>
            <a:off x="5715000" y="4724543"/>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22</a:t>
            </a:r>
          </a:p>
        </p:txBody>
      </p:sp>
      <p:sp>
        <p:nvSpPr>
          <p:cNvPr id="115" name="TextBox 114"/>
          <p:cNvSpPr txBox="1"/>
          <p:nvPr/>
        </p:nvSpPr>
        <p:spPr>
          <a:xfrm>
            <a:off x="6324600" y="4724543"/>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23</a:t>
            </a:r>
          </a:p>
        </p:txBody>
      </p:sp>
      <p:sp>
        <p:nvSpPr>
          <p:cNvPr id="116" name="TextBox 115"/>
          <p:cNvSpPr txBox="1"/>
          <p:nvPr/>
        </p:nvSpPr>
        <p:spPr>
          <a:xfrm>
            <a:off x="6934200" y="4724543"/>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24</a:t>
            </a:r>
          </a:p>
        </p:txBody>
      </p:sp>
      <p:cxnSp>
        <p:nvCxnSpPr>
          <p:cNvPr id="117" name="Straight Arrow Connector 116"/>
          <p:cNvCxnSpPr>
            <a:stCxn id="118" idx="0"/>
          </p:cNvCxnSpPr>
          <p:nvPr/>
        </p:nvCxnSpPr>
        <p:spPr>
          <a:xfrm flipH="1" flipV="1">
            <a:off x="5271300" y="4391942"/>
            <a:ext cx="9390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8" name="Isosceles Triangle 117"/>
          <p:cNvSpPr/>
          <p:nvPr/>
        </p:nvSpPr>
        <p:spPr>
          <a:xfrm>
            <a:off x="5943600" y="5687342"/>
            <a:ext cx="533400" cy="457200"/>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1</a:t>
            </a:r>
          </a:p>
        </p:txBody>
      </p:sp>
      <p:cxnSp>
        <p:nvCxnSpPr>
          <p:cNvPr id="119" name="Straight Arrow Connector 118"/>
          <p:cNvCxnSpPr>
            <a:stCxn id="118" idx="0"/>
          </p:cNvCxnSpPr>
          <p:nvPr/>
        </p:nvCxnSpPr>
        <p:spPr>
          <a:xfrm flipV="1">
            <a:off x="6210300" y="4391942"/>
            <a:ext cx="8898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118" idx="0"/>
          </p:cNvCxnSpPr>
          <p:nvPr/>
        </p:nvCxnSpPr>
        <p:spPr>
          <a:xfrm flipV="1">
            <a:off x="6210300" y="4391942"/>
            <a:ext cx="2802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118" idx="0"/>
          </p:cNvCxnSpPr>
          <p:nvPr/>
        </p:nvCxnSpPr>
        <p:spPr>
          <a:xfrm flipH="1" flipV="1">
            <a:off x="5880900" y="4391942"/>
            <a:ext cx="3294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5410200" y="1676400"/>
            <a:ext cx="1371600" cy="276999"/>
          </a:xfrm>
          <a:prstGeom prst="rect">
            <a:avLst/>
          </a:prstGeom>
          <a:noFill/>
        </p:spPr>
        <p:txBody>
          <a:bodyPr wrap="square" rtlCol="0">
            <a:spAutoFit/>
          </a:bodyPr>
          <a:lstStyle/>
          <a:p>
            <a:pPr algn="ctr"/>
            <a:r>
              <a:rPr lang="nl-NL" sz="1200" dirty="0" smtClean="0">
                <a:latin typeface="Tahoma" pitchFamily="34" charset="0"/>
                <a:ea typeface="Tahoma" pitchFamily="34" charset="0"/>
                <a:cs typeface="Tahoma" pitchFamily="34" charset="0"/>
              </a:rPr>
              <a:t>Group 2: females</a:t>
            </a:r>
            <a:endParaRPr lang="en-US" sz="1200" dirty="0" smtClean="0">
              <a:latin typeface="Tahoma" pitchFamily="34" charset="0"/>
              <a:ea typeface="Tahoma" pitchFamily="34" charset="0"/>
              <a:cs typeface="Tahoma" pitchFamily="34" charset="0"/>
            </a:endParaRPr>
          </a:p>
        </p:txBody>
      </p:sp>
      <p:sp>
        <p:nvSpPr>
          <p:cNvPr id="128" name="TextBox 127"/>
          <p:cNvSpPr txBox="1"/>
          <p:nvPr/>
        </p:nvSpPr>
        <p:spPr>
          <a:xfrm>
            <a:off x="2057400" y="1676400"/>
            <a:ext cx="1371600" cy="276999"/>
          </a:xfrm>
          <a:prstGeom prst="rect">
            <a:avLst/>
          </a:prstGeom>
          <a:noFill/>
        </p:spPr>
        <p:txBody>
          <a:bodyPr wrap="square" rtlCol="0">
            <a:spAutoFit/>
          </a:bodyPr>
          <a:lstStyle/>
          <a:p>
            <a:pPr algn="ctr"/>
            <a:r>
              <a:rPr lang="nl-NL" sz="1200" dirty="0" smtClean="0">
                <a:latin typeface="Tahoma" pitchFamily="34" charset="0"/>
                <a:ea typeface="Tahoma" pitchFamily="34" charset="0"/>
                <a:cs typeface="Tahoma" pitchFamily="34" charset="0"/>
              </a:rPr>
              <a:t>Group 1: males</a:t>
            </a:r>
            <a:endParaRPr lang="en-US" sz="1200" dirty="0" smtClean="0">
              <a:latin typeface="Tahoma" pitchFamily="34" charset="0"/>
              <a:ea typeface="Tahoma" pitchFamily="34" charset="0"/>
              <a:cs typeface="Tahoma" pitchFamily="34" charset="0"/>
            </a:endParaRPr>
          </a:p>
        </p:txBody>
      </p:sp>
      <p:sp>
        <p:nvSpPr>
          <p:cNvPr id="80" name="TextBox 79"/>
          <p:cNvSpPr txBox="1"/>
          <p:nvPr/>
        </p:nvSpPr>
        <p:spPr>
          <a:xfrm>
            <a:off x="5486400" y="3096400"/>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1</a:t>
            </a:r>
          </a:p>
        </p:txBody>
      </p:sp>
      <p:sp>
        <p:nvSpPr>
          <p:cNvPr id="83" name="TextBox 82"/>
          <p:cNvSpPr txBox="1"/>
          <p:nvPr/>
        </p:nvSpPr>
        <p:spPr>
          <a:xfrm>
            <a:off x="57912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2</a:t>
            </a:r>
          </a:p>
        </p:txBody>
      </p:sp>
      <p:sp>
        <p:nvSpPr>
          <p:cNvPr id="85" name="TextBox 84"/>
          <p:cNvSpPr txBox="1"/>
          <p:nvPr/>
        </p:nvSpPr>
        <p:spPr>
          <a:xfrm>
            <a:off x="60960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3</a:t>
            </a:r>
          </a:p>
        </p:txBody>
      </p:sp>
      <p:sp>
        <p:nvSpPr>
          <p:cNvPr id="86" name="TextBox 85"/>
          <p:cNvSpPr txBox="1"/>
          <p:nvPr/>
        </p:nvSpPr>
        <p:spPr>
          <a:xfrm>
            <a:off x="63246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4</a:t>
            </a:r>
          </a:p>
        </p:txBody>
      </p:sp>
      <p:sp>
        <p:nvSpPr>
          <p:cNvPr id="87" name="TextBox 86"/>
          <p:cNvSpPr txBox="1"/>
          <p:nvPr/>
        </p:nvSpPr>
        <p:spPr>
          <a:xfrm>
            <a:off x="5715000" y="5077599"/>
            <a:ext cx="381000" cy="276999"/>
          </a:xfrm>
          <a:prstGeom prst="rect">
            <a:avLst/>
          </a:prstGeom>
          <a:noFill/>
        </p:spPr>
        <p:txBody>
          <a:bodyPr wrap="square" lIns="0" rIns="0" rtlCol="0">
            <a:spAutoFit/>
          </a:bodyPr>
          <a:lstStyle/>
          <a:p>
            <a:r>
              <a:rPr lang="el-GR" sz="1200" b="1" dirty="0" smtClean="0">
                <a:solidFill>
                  <a:srgbClr val="FF0000"/>
                </a:solidFill>
                <a:latin typeface="Tahoma" pitchFamily="34" charset="0"/>
                <a:cs typeface="Tahoma" pitchFamily="34" charset="0"/>
              </a:rPr>
              <a:t>τ</a:t>
            </a:r>
            <a:r>
              <a:rPr lang="nl-NL" sz="1200" b="1" baseline="-25000" dirty="0" smtClean="0">
                <a:solidFill>
                  <a:srgbClr val="FF0000"/>
                </a:solidFill>
                <a:latin typeface="Tahoma" pitchFamily="34" charset="0"/>
                <a:cs typeface="Tahoma" pitchFamily="34" charset="0"/>
              </a:rPr>
              <a:t>1</a:t>
            </a:r>
          </a:p>
        </p:txBody>
      </p:sp>
      <p:sp>
        <p:nvSpPr>
          <p:cNvPr id="88" name="TextBox 87"/>
          <p:cNvSpPr txBox="1"/>
          <p:nvPr/>
        </p:nvSpPr>
        <p:spPr>
          <a:xfrm>
            <a:off x="5943600" y="5077599"/>
            <a:ext cx="381000" cy="276999"/>
          </a:xfrm>
          <a:prstGeom prst="rect">
            <a:avLst/>
          </a:prstGeom>
          <a:noFill/>
        </p:spPr>
        <p:txBody>
          <a:bodyPr wrap="square" lIns="0" rIns="0" rtlCol="0">
            <a:spAutoFit/>
          </a:bodyPr>
          <a:lstStyle/>
          <a:p>
            <a:r>
              <a:rPr lang="el-GR" sz="1200" b="1" dirty="0" smtClean="0">
                <a:solidFill>
                  <a:srgbClr val="FF0000"/>
                </a:solidFill>
                <a:latin typeface="Tahoma" pitchFamily="34" charset="0"/>
                <a:cs typeface="Tahoma" pitchFamily="34" charset="0"/>
              </a:rPr>
              <a:t>τ</a:t>
            </a:r>
            <a:r>
              <a:rPr lang="nl-NL" sz="1200" b="1" baseline="-25000" dirty="0" smtClean="0">
                <a:solidFill>
                  <a:srgbClr val="FF0000"/>
                </a:solidFill>
                <a:latin typeface="Tahoma" pitchFamily="34" charset="0"/>
                <a:cs typeface="Tahoma" pitchFamily="34" charset="0"/>
              </a:rPr>
              <a:t>2</a:t>
            </a:r>
          </a:p>
        </p:txBody>
      </p:sp>
      <p:sp>
        <p:nvSpPr>
          <p:cNvPr id="90" name="TextBox 89"/>
          <p:cNvSpPr txBox="1"/>
          <p:nvPr/>
        </p:nvSpPr>
        <p:spPr>
          <a:xfrm>
            <a:off x="6172200" y="5077599"/>
            <a:ext cx="381000" cy="276999"/>
          </a:xfrm>
          <a:prstGeom prst="rect">
            <a:avLst/>
          </a:prstGeom>
          <a:noFill/>
        </p:spPr>
        <p:txBody>
          <a:bodyPr wrap="square" lIns="0" rIns="0" rtlCol="0">
            <a:spAutoFit/>
          </a:bodyPr>
          <a:lstStyle/>
          <a:p>
            <a:r>
              <a:rPr lang="el-GR" sz="1200" b="1" dirty="0" smtClean="0">
                <a:solidFill>
                  <a:srgbClr val="FF0000"/>
                </a:solidFill>
                <a:latin typeface="Tahoma" pitchFamily="34" charset="0"/>
                <a:cs typeface="Tahoma" pitchFamily="34" charset="0"/>
              </a:rPr>
              <a:t>τ</a:t>
            </a:r>
            <a:r>
              <a:rPr lang="nl-NL" sz="1200" b="1" baseline="-25000" dirty="0" smtClean="0">
                <a:solidFill>
                  <a:srgbClr val="FF0000"/>
                </a:solidFill>
                <a:latin typeface="Tahoma" pitchFamily="34" charset="0"/>
                <a:cs typeface="Tahoma" pitchFamily="34" charset="0"/>
              </a:rPr>
              <a:t>3</a:t>
            </a:r>
          </a:p>
        </p:txBody>
      </p:sp>
      <p:sp>
        <p:nvSpPr>
          <p:cNvPr id="91" name="TextBox 90"/>
          <p:cNvSpPr txBox="1"/>
          <p:nvPr/>
        </p:nvSpPr>
        <p:spPr>
          <a:xfrm>
            <a:off x="6400800" y="5077599"/>
            <a:ext cx="381000" cy="276999"/>
          </a:xfrm>
          <a:prstGeom prst="rect">
            <a:avLst/>
          </a:prstGeom>
          <a:noFill/>
        </p:spPr>
        <p:txBody>
          <a:bodyPr wrap="square" lIns="0" rIns="0" rtlCol="0">
            <a:spAutoFit/>
          </a:bodyPr>
          <a:lstStyle/>
          <a:p>
            <a:r>
              <a:rPr lang="el-GR" sz="1200" b="1" dirty="0" smtClean="0">
                <a:solidFill>
                  <a:srgbClr val="FF0000"/>
                </a:solidFill>
                <a:latin typeface="Tahoma" pitchFamily="34" charset="0"/>
                <a:cs typeface="Tahoma" pitchFamily="34" charset="0"/>
              </a:rPr>
              <a:t>τ</a:t>
            </a:r>
            <a:r>
              <a:rPr lang="nl-NL" sz="1200" b="1" baseline="-25000" dirty="0" smtClean="0">
                <a:solidFill>
                  <a:srgbClr val="FF0000"/>
                </a:solidFill>
                <a:latin typeface="Tahoma" pitchFamily="34" charset="0"/>
                <a:cs typeface="Tahoma" pitchFamily="34" charset="0"/>
              </a:rPr>
              <a:t>4</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304800" y="304800"/>
            <a:ext cx="8534400" cy="830997"/>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Establishing MI: testing a number of increasingly restrictive models</a:t>
            </a:r>
            <a:br>
              <a:rPr lang="en-US" sz="1200" dirty="0" smtClean="0">
                <a:latin typeface="Tahoma" pitchFamily="34" charset="0"/>
                <a:ea typeface="Tahoma" pitchFamily="34" charset="0"/>
                <a:cs typeface="Tahoma" pitchFamily="34" charset="0"/>
              </a:rPr>
            </a:br>
            <a:r>
              <a:rPr lang="en-US" sz="1200" dirty="0" smtClean="0">
                <a:latin typeface="Tahoma" pitchFamily="34" charset="0"/>
                <a:ea typeface="Tahoma" pitchFamily="34" charset="0"/>
                <a:cs typeface="Tahoma" pitchFamily="34" charset="0"/>
              </a:rPr>
              <a:t/>
            </a:r>
            <a:br>
              <a:rPr lang="en-US" sz="1200" dirty="0" smtClean="0">
                <a:latin typeface="Tahoma" pitchFamily="34" charset="0"/>
                <a:ea typeface="Tahoma" pitchFamily="34" charset="0"/>
                <a:cs typeface="Tahoma" pitchFamily="34" charset="0"/>
              </a:rPr>
            </a:br>
            <a:endParaRPr lang="en-US" sz="1200" dirty="0" smtClean="0">
              <a:latin typeface="Tahoma" pitchFamily="34" charset="0"/>
              <a:ea typeface="Tahoma" pitchFamily="34" charset="0"/>
              <a:cs typeface="Tahoma" pitchFamily="34" charset="0"/>
            </a:endParaRPr>
          </a:p>
          <a:p>
            <a:r>
              <a:rPr lang="en-US" sz="1200" dirty="0" smtClean="0">
                <a:latin typeface="Tahoma" pitchFamily="34" charset="0"/>
                <a:ea typeface="Tahoma" pitchFamily="34" charset="0"/>
                <a:cs typeface="Tahoma" pitchFamily="34" charset="0"/>
              </a:rPr>
              <a:t>MODEL 4: Strict factorial invariance -&gt; </a:t>
            </a:r>
            <a:r>
              <a:rPr lang="nl-NL" sz="1200" dirty="0" smtClean="0">
                <a:latin typeface="Tahoma" pitchFamily="34" charset="0"/>
                <a:ea typeface="Tahoma" pitchFamily="34" charset="0"/>
                <a:cs typeface="Tahoma" pitchFamily="34" charset="0"/>
              </a:rPr>
              <a:t>equal factor loadings, intercepts and residual variances over the groups</a:t>
            </a:r>
            <a:endParaRPr lang="en-US" sz="1200" dirty="0" smtClean="0">
              <a:latin typeface="Tahoma" pitchFamily="34" charset="0"/>
              <a:ea typeface="Tahoma" pitchFamily="34" charset="0"/>
              <a:cs typeface="Tahoma" pitchFamily="34" charset="0"/>
            </a:endParaRPr>
          </a:p>
        </p:txBody>
      </p:sp>
      <p:sp>
        <p:nvSpPr>
          <p:cNvPr id="40" name="Rectangle 39"/>
          <p:cNvSpPr/>
          <p:nvPr/>
        </p:nvSpPr>
        <p:spPr>
          <a:xfrm>
            <a:off x="21852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12</a:t>
            </a:r>
            <a:endParaRPr lang="nl-NL" sz="1200" baseline="-25000" dirty="0">
              <a:latin typeface="Tahoma" pitchFamily="34" charset="0"/>
              <a:ea typeface="Tahoma" pitchFamily="34" charset="0"/>
              <a:cs typeface="Tahoma" pitchFamily="34" charset="0"/>
            </a:endParaRPr>
          </a:p>
        </p:txBody>
      </p:sp>
      <p:sp>
        <p:nvSpPr>
          <p:cNvPr id="43" name="Oval 42"/>
          <p:cNvSpPr/>
          <p:nvPr/>
        </p:nvSpPr>
        <p:spPr>
          <a:xfrm>
            <a:off x="2514600" y="2258199"/>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η</a:t>
            </a:r>
            <a:endParaRPr lang="nl-NL" sz="1200" baseline="-25000" dirty="0">
              <a:solidFill>
                <a:schemeClr val="tx1"/>
              </a:solidFill>
              <a:latin typeface="Tahoma" pitchFamily="34" charset="0"/>
              <a:ea typeface="Tahoma" pitchFamily="34" charset="0"/>
              <a:cs typeface="Tahoma" pitchFamily="34" charset="0"/>
            </a:endParaRPr>
          </a:p>
        </p:txBody>
      </p:sp>
      <p:cxnSp>
        <p:nvCxnSpPr>
          <p:cNvPr id="47" name="Straight Arrow Connector 46"/>
          <p:cNvCxnSpPr>
            <a:stCxn id="43" idx="4"/>
            <a:endCxn id="40" idx="0"/>
          </p:cNvCxnSpPr>
          <p:nvPr/>
        </p:nvCxnSpPr>
        <p:spPr>
          <a:xfrm flipH="1">
            <a:off x="2451900" y="2715399"/>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27948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13</a:t>
            </a:r>
            <a:endParaRPr lang="nl-NL" sz="1200" baseline="-25000" dirty="0">
              <a:latin typeface="Tahoma" pitchFamily="34" charset="0"/>
              <a:ea typeface="Tahoma" pitchFamily="34" charset="0"/>
              <a:cs typeface="Tahoma" pitchFamily="34" charset="0"/>
            </a:endParaRPr>
          </a:p>
        </p:txBody>
      </p:sp>
      <p:cxnSp>
        <p:nvCxnSpPr>
          <p:cNvPr id="51" name="Straight Arrow Connector 50"/>
          <p:cNvCxnSpPr>
            <a:stCxn id="43" idx="4"/>
            <a:endCxn id="50" idx="0"/>
          </p:cNvCxnSpPr>
          <p:nvPr/>
        </p:nvCxnSpPr>
        <p:spPr>
          <a:xfrm>
            <a:off x="2743200" y="2715399"/>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34044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14</a:t>
            </a:r>
            <a:endParaRPr lang="nl-NL" sz="1200" baseline="-25000" dirty="0">
              <a:latin typeface="Tahoma" pitchFamily="34" charset="0"/>
              <a:ea typeface="Tahoma" pitchFamily="34" charset="0"/>
              <a:cs typeface="Tahoma" pitchFamily="34" charset="0"/>
            </a:endParaRPr>
          </a:p>
        </p:txBody>
      </p:sp>
      <p:cxnSp>
        <p:nvCxnSpPr>
          <p:cNvPr id="57" name="Straight Arrow Connector 56"/>
          <p:cNvCxnSpPr>
            <a:stCxn id="43" idx="4"/>
            <a:endCxn id="56" idx="0"/>
          </p:cNvCxnSpPr>
          <p:nvPr/>
        </p:nvCxnSpPr>
        <p:spPr>
          <a:xfrm>
            <a:off x="2743200" y="2715399"/>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15756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11</a:t>
            </a:r>
            <a:endParaRPr lang="nl-NL" sz="1200" baseline="-25000" dirty="0">
              <a:latin typeface="Tahoma" pitchFamily="34" charset="0"/>
              <a:ea typeface="Tahoma" pitchFamily="34" charset="0"/>
              <a:cs typeface="Tahoma" pitchFamily="34" charset="0"/>
            </a:endParaRPr>
          </a:p>
        </p:txBody>
      </p:sp>
      <p:cxnSp>
        <p:nvCxnSpPr>
          <p:cNvPr id="59" name="Straight Arrow Connector 58"/>
          <p:cNvCxnSpPr>
            <a:stCxn id="43" idx="4"/>
            <a:endCxn id="58" idx="0"/>
          </p:cNvCxnSpPr>
          <p:nvPr/>
        </p:nvCxnSpPr>
        <p:spPr>
          <a:xfrm flipH="1">
            <a:off x="1842300" y="2715399"/>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2057400" y="3096400"/>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1</a:t>
            </a:r>
          </a:p>
        </p:txBody>
      </p:sp>
      <p:sp>
        <p:nvSpPr>
          <p:cNvPr id="68" name="TextBox 67"/>
          <p:cNvSpPr txBox="1"/>
          <p:nvPr/>
        </p:nvSpPr>
        <p:spPr>
          <a:xfrm>
            <a:off x="23622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2</a:t>
            </a:r>
          </a:p>
        </p:txBody>
      </p:sp>
      <p:sp>
        <p:nvSpPr>
          <p:cNvPr id="70" name="TextBox 69"/>
          <p:cNvSpPr txBox="1"/>
          <p:nvPr/>
        </p:nvSpPr>
        <p:spPr>
          <a:xfrm>
            <a:off x="26670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3</a:t>
            </a:r>
          </a:p>
        </p:txBody>
      </p:sp>
      <p:sp>
        <p:nvSpPr>
          <p:cNvPr id="72" name="TextBox 71"/>
          <p:cNvSpPr txBox="1"/>
          <p:nvPr/>
        </p:nvSpPr>
        <p:spPr>
          <a:xfrm>
            <a:off x="28956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4</a:t>
            </a:r>
          </a:p>
        </p:txBody>
      </p:sp>
      <p:cxnSp>
        <p:nvCxnSpPr>
          <p:cNvPr id="74" name="Straight Arrow Connector 73"/>
          <p:cNvCxnSpPr/>
          <p:nvPr/>
        </p:nvCxnSpPr>
        <p:spPr>
          <a:xfrm rot="21480000" flipV="1">
            <a:off x="1828800" y="4391799"/>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21480000" flipV="1">
            <a:off x="2443715" y="4391942"/>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21480000" flipV="1">
            <a:off x="3029185" y="4391942"/>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21480000" flipV="1">
            <a:off x="3662915" y="4391942"/>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676400" y="4724400"/>
            <a:ext cx="381000" cy="276999"/>
          </a:xfrm>
          <a:prstGeom prst="rect">
            <a:avLst/>
          </a:prstGeom>
          <a:noFill/>
        </p:spPr>
        <p:txBody>
          <a:bodyPr wrap="square" rtlCol="0">
            <a:spAutoFit/>
          </a:bodyPr>
          <a:lstStyle/>
          <a:p>
            <a:r>
              <a:rPr lang="el-GR" sz="1200" b="1" dirty="0" smtClean="0">
                <a:solidFill>
                  <a:srgbClr val="003300"/>
                </a:solidFill>
                <a:latin typeface="Tahoma" pitchFamily="34" charset="0"/>
                <a:cs typeface="Tahoma" pitchFamily="34" charset="0"/>
              </a:rPr>
              <a:t>ε</a:t>
            </a:r>
            <a:r>
              <a:rPr lang="nl-NL" sz="1200" b="1" baseline="-25000" dirty="0" smtClean="0">
                <a:solidFill>
                  <a:srgbClr val="003300"/>
                </a:solidFill>
                <a:latin typeface="Tahoma" pitchFamily="34" charset="0"/>
                <a:cs typeface="Tahoma" pitchFamily="34" charset="0"/>
              </a:rPr>
              <a:t>1</a:t>
            </a:r>
          </a:p>
        </p:txBody>
      </p:sp>
      <p:sp>
        <p:nvSpPr>
          <p:cNvPr id="81" name="TextBox 80"/>
          <p:cNvSpPr txBox="1"/>
          <p:nvPr/>
        </p:nvSpPr>
        <p:spPr>
          <a:xfrm>
            <a:off x="2286000" y="4724400"/>
            <a:ext cx="381000" cy="276999"/>
          </a:xfrm>
          <a:prstGeom prst="rect">
            <a:avLst/>
          </a:prstGeom>
          <a:noFill/>
        </p:spPr>
        <p:txBody>
          <a:bodyPr wrap="square" rtlCol="0">
            <a:spAutoFit/>
          </a:bodyPr>
          <a:lstStyle/>
          <a:p>
            <a:r>
              <a:rPr lang="el-GR" sz="1200" b="1" dirty="0" smtClean="0">
                <a:solidFill>
                  <a:srgbClr val="003300"/>
                </a:solidFill>
                <a:latin typeface="Tahoma" pitchFamily="34" charset="0"/>
                <a:cs typeface="Tahoma" pitchFamily="34" charset="0"/>
              </a:rPr>
              <a:t>ε</a:t>
            </a:r>
            <a:r>
              <a:rPr lang="nl-NL" sz="1200" b="1" baseline="-25000" dirty="0" smtClean="0">
                <a:solidFill>
                  <a:srgbClr val="003300"/>
                </a:solidFill>
                <a:latin typeface="Tahoma" pitchFamily="34" charset="0"/>
                <a:cs typeface="Tahoma" pitchFamily="34" charset="0"/>
              </a:rPr>
              <a:t>2</a:t>
            </a:r>
          </a:p>
        </p:txBody>
      </p:sp>
      <p:sp>
        <p:nvSpPr>
          <p:cNvPr id="82" name="TextBox 81"/>
          <p:cNvSpPr txBox="1"/>
          <p:nvPr/>
        </p:nvSpPr>
        <p:spPr>
          <a:xfrm>
            <a:off x="2895600" y="4724400"/>
            <a:ext cx="381000" cy="276999"/>
          </a:xfrm>
          <a:prstGeom prst="rect">
            <a:avLst/>
          </a:prstGeom>
          <a:noFill/>
        </p:spPr>
        <p:txBody>
          <a:bodyPr wrap="square" rtlCol="0">
            <a:spAutoFit/>
          </a:bodyPr>
          <a:lstStyle/>
          <a:p>
            <a:r>
              <a:rPr lang="el-GR" sz="1200" b="1" dirty="0" smtClean="0">
                <a:solidFill>
                  <a:srgbClr val="003300"/>
                </a:solidFill>
                <a:latin typeface="Tahoma" pitchFamily="34" charset="0"/>
                <a:cs typeface="Tahoma" pitchFamily="34" charset="0"/>
              </a:rPr>
              <a:t>ε</a:t>
            </a:r>
            <a:r>
              <a:rPr lang="nl-NL" sz="1200" b="1" baseline="-25000" dirty="0" smtClean="0">
                <a:solidFill>
                  <a:srgbClr val="003300"/>
                </a:solidFill>
                <a:latin typeface="Tahoma" pitchFamily="34" charset="0"/>
                <a:cs typeface="Tahoma" pitchFamily="34" charset="0"/>
              </a:rPr>
              <a:t>3</a:t>
            </a:r>
          </a:p>
        </p:txBody>
      </p:sp>
      <p:sp>
        <p:nvSpPr>
          <p:cNvPr id="89" name="TextBox 88"/>
          <p:cNvSpPr txBox="1"/>
          <p:nvPr/>
        </p:nvSpPr>
        <p:spPr>
          <a:xfrm>
            <a:off x="3505200" y="4724400"/>
            <a:ext cx="381000" cy="276999"/>
          </a:xfrm>
          <a:prstGeom prst="rect">
            <a:avLst/>
          </a:prstGeom>
          <a:noFill/>
        </p:spPr>
        <p:txBody>
          <a:bodyPr wrap="square" rtlCol="0">
            <a:spAutoFit/>
          </a:bodyPr>
          <a:lstStyle/>
          <a:p>
            <a:r>
              <a:rPr lang="el-GR" sz="1200" b="1" dirty="0" smtClean="0">
                <a:solidFill>
                  <a:srgbClr val="003300"/>
                </a:solidFill>
                <a:latin typeface="Tahoma" pitchFamily="34" charset="0"/>
                <a:cs typeface="Tahoma" pitchFamily="34" charset="0"/>
              </a:rPr>
              <a:t>ε</a:t>
            </a:r>
            <a:r>
              <a:rPr lang="nl-NL" sz="1200" b="1" baseline="-25000" dirty="0" smtClean="0">
                <a:solidFill>
                  <a:srgbClr val="003300"/>
                </a:solidFill>
                <a:latin typeface="Tahoma" pitchFamily="34" charset="0"/>
                <a:cs typeface="Tahoma" pitchFamily="34" charset="0"/>
              </a:rPr>
              <a:t>4</a:t>
            </a:r>
          </a:p>
        </p:txBody>
      </p:sp>
      <p:sp>
        <p:nvSpPr>
          <p:cNvPr id="28" name="Rectangle 27"/>
          <p:cNvSpPr/>
          <p:nvPr/>
        </p:nvSpPr>
        <p:spPr>
          <a:xfrm>
            <a:off x="55626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22</a:t>
            </a:r>
            <a:endParaRPr lang="nl-NL" sz="1200" baseline="-25000" dirty="0">
              <a:latin typeface="Tahoma" pitchFamily="34" charset="0"/>
              <a:ea typeface="Tahoma" pitchFamily="34" charset="0"/>
              <a:cs typeface="Tahoma" pitchFamily="34" charset="0"/>
            </a:endParaRPr>
          </a:p>
        </p:txBody>
      </p:sp>
      <p:sp>
        <p:nvSpPr>
          <p:cNvPr id="29" name="Oval 28"/>
          <p:cNvSpPr/>
          <p:nvPr/>
        </p:nvSpPr>
        <p:spPr>
          <a:xfrm>
            <a:off x="5892000" y="2258199"/>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η</a:t>
            </a:r>
            <a:endParaRPr lang="nl-NL" sz="1200" baseline="-25000" dirty="0">
              <a:solidFill>
                <a:schemeClr val="tx1"/>
              </a:solidFill>
              <a:latin typeface="Tahoma" pitchFamily="34" charset="0"/>
              <a:ea typeface="Tahoma" pitchFamily="34" charset="0"/>
              <a:cs typeface="Tahoma" pitchFamily="34" charset="0"/>
            </a:endParaRPr>
          </a:p>
        </p:txBody>
      </p:sp>
      <p:cxnSp>
        <p:nvCxnSpPr>
          <p:cNvPr id="30" name="Straight Arrow Connector 29"/>
          <p:cNvCxnSpPr>
            <a:stCxn id="29" idx="4"/>
            <a:endCxn id="28" idx="0"/>
          </p:cNvCxnSpPr>
          <p:nvPr/>
        </p:nvCxnSpPr>
        <p:spPr>
          <a:xfrm flipH="1">
            <a:off x="5829300" y="2715399"/>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61722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23</a:t>
            </a:r>
            <a:endParaRPr lang="nl-NL" sz="1200" baseline="-25000" dirty="0">
              <a:latin typeface="Tahoma" pitchFamily="34" charset="0"/>
              <a:ea typeface="Tahoma" pitchFamily="34" charset="0"/>
              <a:cs typeface="Tahoma" pitchFamily="34" charset="0"/>
            </a:endParaRPr>
          </a:p>
        </p:txBody>
      </p:sp>
      <p:cxnSp>
        <p:nvCxnSpPr>
          <p:cNvPr id="32" name="Straight Arrow Connector 31"/>
          <p:cNvCxnSpPr>
            <a:stCxn id="29" idx="4"/>
            <a:endCxn id="31" idx="0"/>
          </p:cNvCxnSpPr>
          <p:nvPr/>
        </p:nvCxnSpPr>
        <p:spPr>
          <a:xfrm>
            <a:off x="6120600" y="2715399"/>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7818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24</a:t>
            </a:r>
            <a:endParaRPr lang="nl-NL" sz="1200" baseline="-25000" dirty="0">
              <a:latin typeface="Tahoma" pitchFamily="34" charset="0"/>
              <a:ea typeface="Tahoma" pitchFamily="34" charset="0"/>
              <a:cs typeface="Tahoma" pitchFamily="34" charset="0"/>
            </a:endParaRPr>
          </a:p>
        </p:txBody>
      </p:sp>
      <p:cxnSp>
        <p:nvCxnSpPr>
          <p:cNvPr id="34" name="Straight Arrow Connector 33"/>
          <p:cNvCxnSpPr>
            <a:stCxn id="29" idx="4"/>
            <a:endCxn id="33" idx="0"/>
          </p:cNvCxnSpPr>
          <p:nvPr/>
        </p:nvCxnSpPr>
        <p:spPr>
          <a:xfrm>
            <a:off x="6120600" y="2715399"/>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953000" y="3934599"/>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21</a:t>
            </a:r>
            <a:endParaRPr lang="nl-NL" sz="1200" baseline="-25000" dirty="0">
              <a:latin typeface="Tahoma" pitchFamily="34" charset="0"/>
              <a:ea typeface="Tahoma" pitchFamily="34" charset="0"/>
              <a:cs typeface="Tahoma" pitchFamily="34" charset="0"/>
            </a:endParaRPr>
          </a:p>
        </p:txBody>
      </p:sp>
      <p:cxnSp>
        <p:nvCxnSpPr>
          <p:cNvPr id="36" name="Straight Arrow Connector 35"/>
          <p:cNvCxnSpPr>
            <a:stCxn id="29" idx="4"/>
            <a:endCxn id="35" idx="0"/>
          </p:cNvCxnSpPr>
          <p:nvPr/>
        </p:nvCxnSpPr>
        <p:spPr>
          <a:xfrm flipH="1">
            <a:off x="5219700" y="2715399"/>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65" idx="0"/>
          </p:cNvCxnSpPr>
          <p:nvPr/>
        </p:nvCxnSpPr>
        <p:spPr>
          <a:xfrm flipH="1" flipV="1">
            <a:off x="1842300" y="4391799"/>
            <a:ext cx="9390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Isosceles Triangle 64"/>
          <p:cNvSpPr/>
          <p:nvPr/>
        </p:nvSpPr>
        <p:spPr>
          <a:xfrm>
            <a:off x="2514600" y="5687199"/>
            <a:ext cx="533400" cy="457200"/>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1</a:t>
            </a:r>
          </a:p>
        </p:txBody>
      </p:sp>
      <p:cxnSp>
        <p:nvCxnSpPr>
          <p:cNvPr id="66" name="Straight Arrow Connector 65"/>
          <p:cNvCxnSpPr>
            <a:stCxn id="65" idx="0"/>
          </p:cNvCxnSpPr>
          <p:nvPr/>
        </p:nvCxnSpPr>
        <p:spPr>
          <a:xfrm flipV="1">
            <a:off x="2781300" y="4391799"/>
            <a:ext cx="8898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2286000" y="5077599"/>
            <a:ext cx="381000" cy="276999"/>
          </a:xfrm>
          <a:prstGeom prst="rect">
            <a:avLst/>
          </a:prstGeom>
          <a:noFill/>
        </p:spPr>
        <p:txBody>
          <a:bodyPr wrap="square" lIns="0" rIns="0" rtlCol="0">
            <a:spAutoFit/>
          </a:bodyPr>
          <a:lstStyle/>
          <a:p>
            <a:r>
              <a:rPr lang="el-GR" sz="1200" b="1" dirty="0" smtClean="0">
                <a:solidFill>
                  <a:srgbClr val="FF0000"/>
                </a:solidFill>
                <a:latin typeface="Tahoma" pitchFamily="34" charset="0"/>
                <a:cs typeface="Tahoma" pitchFamily="34" charset="0"/>
              </a:rPr>
              <a:t>τ</a:t>
            </a:r>
            <a:r>
              <a:rPr lang="nl-NL" sz="1200" b="1" baseline="-25000" dirty="0" smtClean="0">
                <a:solidFill>
                  <a:srgbClr val="FF0000"/>
                </a:solidFill>
                <a:latin typeface="Tahoma" pitchFamily="34" charset="0"/>
                <a:cs typeface="Tahoma" pitchFamily="34" charset="0"/>
              </a:rPr>
              <a:t>1</a:t>
            </a:r>
          </a:p>
        </p:txBody>
      </p:sp>
      <p:sp>
        <p:nvSpPr>
          <p:cNvPr id="69" name="TextBox 68"/>
          <p:cNvSpPr txBox="1"/>
          <p:nvPr/>
        </p:nvSpPr>
        <p:spPr>
          <a:xfrm>
            <a:off x="2514600" y="5077599"/>
            <a:ext cx="381000" cy="276999"/>
          </a:xfrm>
          <a:prstGeom prst="rect">
            <a:avLst/>
          </a:prstGeom>
          <a:noFill/>
        </p:spPr>
        <p:txBody>
          <a:bodyPr wrap="square" lIns="0" rIns="0" rtlCol="0">
            <a:spAutoFit/>
          </a:bodyPr>
          <a:lstStyle/>
          <a:p>
            <a:r>
              <a:rPr lang="el-GR" sz="1200" b="1" dirty="0" smtClean="0">
                <a:solidFill>
                  <a:srgbClr val="FF0000"/>
                </a:solidFill>
                <a:latin typeface="Tahoma" pitchFamily="34" charset="0"/>
                <a:cs typeface="Tahoma" pitchFamily="34" charset="0"/>
              </a:rPr>
              <a:t>τ</a:t>
            </a:r>
            <a:r>
              <a:rPr lang="nl-NL" sz="1200" b="1" baseline="-25000" dirty="0" smtClean="0">
                <a:solidFill>
                  <a:srgbClr val="FF0000"/>
                </a:solidFill>
                <a:latin typeface="Tahoma" pitchFamily="34" charset="0"/>
                <a:cs typeface="Tahoma" pitchFamily="34" charset="0"/>
              </a:rPr>
              <a:t>2</a:t>
            </a:r>
          </a:p>
        </p:txBody>
      </p:sp>
      <p:sp>
        <p:nvSpPr>
          <p:cNvPr id="71" name="TextBox 70"/>
          <p:cNvSpPr txBox="1"/>
          <p:nvPr/>
        </p:nvSpPr>
        <p:spPr>
          <a:xfrm>
            <a:off x="2743200" y="5077599"/>
            <a:ext cx="381000" cy="276999"/>
          </a:xfrm>
          <a:prstGeom prst="rect">
            <a:avLst/>
          </a:prstGeom>
          <a:noFill/>
        </p:spPr>
        <p:txBody>
          <a:bodyPr wrap="square" lIns="0" rIns="0" rtlCol="0">
            <a:spAutoFit/>
          </a:bodyPr>
          <a:lstStyle/>
          <a:p>
            <a:r>
              <a:rPr lang="el-GR" sz="1200" b="1" dirty="0" smtClean="0">
                <a:solidFill>
                  <a:srgbClr val="FF0000"/>
                </a:solidFill>
                <a:latin typeface="Tahoma" pitchFamily="34" charset="0"/>
                <a:cs typeface="Tahoma" pitchFamily="34" charset="0"/>
              </a:rPr>
              <a:t>τ</a:t>
            </a:r>
            <a:r>
              <a:rPr lang="nl-NL" sz="1200" b="1" baseline="-25000" dirty="0" smtClean="0">
                <a:solidFill>
                  <a:srgbClr val="FF0000"/>
                </a:solidFill>
                <a:latin typeface="Tahoma" pitchFamily="34" charset="0"/>
                <a:cs typeface="Tahoma" pitchFamily="34" charset="0"/>
              </a:rPr>
              <a:t>3</a:t>
            </a:r>
          </a:p>
        </p:txBody>
      </p:sp>
      <p:sp>
        <p:nvSpPr>
          <p:cNvPr id="73" name="TextBox 72"/>
          <p:cNvSpPr txBox="1"/>
          <p:nvPr/>
        </p:nvSpPr>
        <p:spPr>
          <a:xfrm>
            <a:off x="2971800" y="5077599"/>
            <a:ext cx="381000" cy="276999"/>
          </a:xfrm>
          <a:prstGeom prst="rect">
            <a:avLst/>
          </a:prstGeom>
          <a:noFill/>
        </p:spPr>
        <p:txBody>
          <a:bodyPr wrap="square" lIns="0" rIns="0" rtlCol="0">
            <a:spAutoFit/>
          </a:bodyPr>
          <a:lstStyle/>
          <a:p>
            <a:r>
              <a:rPr lang="el-GR" sz="1200" b="1" dirty="0" smtClean="0">
                <a:solidFill>
                  <a:srgbClr val="FF0000"/>
                </a:solidFill>
                <a:latin typeface="Tahoma" pitchFamily="34" charset="0"/>
                <a:cs typeface="Tahoma" pitchFamily="34" charset="0"/>
              </a:rPr>
              <a:t>τ</a:t>
            </a:r>
            <a:r>
              <a:rPr lang="nl-NL" sz="1200" b="1" baseline="-25000" dirty="0" smtClean="0">
                <a:solidFill>
                  <a:srgbClr val="FF0000"/>
                </a:solidFill>
                <a:latin typeface="Tahoma" pitchFamily="34" charset="0"/>
                <a:cs typeface="Tahoma" pitchFamily="34" charset="0"/>
              </a:rPr>
              <a:t>4</a:t>
            </a:r>
          </a:p>
        </p:txBody>
      </p:sp>
      <p:cxnSp>
        <p:nvCxnSpPr>
          <p:cNvPr id="77" name="Straight Arrow Connector 76"/>
          <p:cNvCxnSpPr>
            <a:stCxn id="65" idx="0"/>
            <a:endCxn id="50" idx="2"/>
          </p:cNvCxnSpPr>
          <p:nvPr/>
        </p:nvCxnSpPr>
        <p:spPr>
          <a:xfrm flipV="1">
            <a:off x="2781300" y="4391799"/>
            <a:ext cx="2802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65" idx="0"/>
            <a:endCxn id="40" idx="2"/>
          </p:cNvCxnSpPr>
          <p:nvPr/>
        </p:nvCxnSpPr>
        <p:spPr>
          <a:xfrm flipH="1" flipV="1">
            <a:off x="2451900" y="4391799"/>
            <a:ext cx="3294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rot="21480000" flipV="1">
            <a:off x="5257800" y="4391942"/>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rot="21480000" flipV="1">
            <a:off x="5872715" y="4392085"/>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rot="21480000" flipV="1">
            <a:off x="6458185" y="4392085"/>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rot="21480000" flipV="1">
            <a:off x="7091915" y="4392085"/>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5105400" y="4724543"/>
            <a:ext cx="381000" cy="276999"/>
          </a:xfrm>
          <a:prstGeom prst="rect">
            <a:avLst/>
          </a:prstGeom>
          <a:noFill/>
        </p:spPr>
        <p:txBody>
          <a:bodyPr wrap="square" rtlCol="0">
            <a:spAutoFit/>
          </a:bodyPr>
          <a:lstStyle/>
          <a:p>
            <a:r>
              <a:rPr lang="el-GR" sz="1200" b="1" dirty="0" smtClean="0">
                <a:solidFill>
                  <a:srgbClr val="003300"/>
                </a:solidFill>
                <a:latin typeface="Tahoma" pitchFamily="34" charset="0"/>
                <a:cs typeface="Tahoma" pitchFamily="34" charset="0"/>
              </a:rPr>
              <a:t>ε</a:t>
            </a:r>
            <a:r>
              <a:rPr lang="nl-NL" sz="1200" b="1" baseline="-25000" dirty="0" smtClean="0">
                <a:solidFill>
                  <a:srgbClr val="003300"/>
                </a:solidFill>
                <a:latin typeface="Tahoma" pitchFamily="34" charset="0"/>
                <a:cs typeface="Tahoma" pitchFamily="34" charset="0"/>
              </a:rPr>
              <a:t>1</a:t>
            </a:r>
          </a:p>
        </p:txBody>
      </p:sp>
      <p:sp>
        <p:nvSpPr>
          <p:cNvPr id="114" name="TextBox 113"/>
          <p:cNvSpPr txBox="1"/>
          <p:nvPr/>
        </p:nvSpPr>
        <p:spPr>
          <a:xfrm>
            <a:off x="5715000" y="4724543"/>
            <a:ext cx="381000" cy="276999"/>
          </a:xfrm>
          <a:prstGeom prst="rect">
            <a:avLst/>
          </a:prstGeom>
          <a:noFill/>
        </p:spPr>
        <p:txBody>
          <a:bodyPr wrap="square" rtlCol="0">
            <a:spAutoFit/>
          </a:bodyPr>
          <a:lstStyle/>
          <a:p>
            <a:r>
              <a:rPr lang="el-GR" sz="1200" b="1" dirty="0" smtClean="0">
                <a:solidFill>
                  <a:srgbClr val="003300"/>
                </a:solidFill>
                <a:latin typeface="Tahoma" pitchFamily="34" charset="0"/>
                <a:cs typeface="Tahoma" pitchFamily="34" charset="0"/>
              </a:rPr>
              <a:t>ε</a:t>
            </a:r>
            <a:r>
              <a:rPr lang="nl-NL" sz="1200" b="1" baseline="-25000" dirty="0" smtClean="0">
                <a:solidFill>
                  <a:srgbClr val="003300"/>
                </a:solidFill>
                <a:latin typeface="Tahoma" pitchFamily="34" charset="0"/>
                <a:cs typeface="Tahoma" pitchFamily="34" charset="0"/>
              </a:rPr>
              <a:t>2</a:t>
            </a:r>
          </a:p>
        </p:txBody>
      </p:sp>
      <p:sp>
        <p:nvSpPr>
          <p:cNvPr id="115" name="TextBox 114"/>
          <p:cNvSpPr txBox="1"/>
          <p:nvPr/>
        </p:nvSpPr>
        <p:spPr>
          <a:xfrm>
            <a:off x="6324600" y="4724543"/>
            <a:ext cx="381000" cy="276999"/>
          </a:xfrm>
          <a:prstGeom prst="rect">
            <a:avLst/>
          </a:prstGeom>
          <a:noFill/>
        </p:spPr>
        <p:txBody>
          <a:bodyPr wrap="square" rtlCol="0">
            <a:spAutoFit/>
          </a:bodyPr>
          <a:lstStyle/>
          <a:p>
            <a:r>
              <a:rPr lang="el-GR" sz="1200" b="1" dirty="0" smtClean="0">
                <a:solidFill>
                  <a:srgbClr val="003300"/>
                </a:solidFill>
                <a:latin typeface="Tahoma" pitchFamily="34" charset="0"/>
                <a:cs typeface="Tahoma" pitchFamily="34" charset="0"/>
              </a:rPr>
              <a:t>ε</a:t>
            </a:r>
            <a:r>
              <a:rPr lang="nl-NL" sz="1200" b="1" baseline="-25000" dirty="0" smtClean="0">
                <a:solidFill>
                  <a:srgbClr val="003300"/>
                </a:solidFill>
                <a:latin typeface="Tahoma" pitchFamily="34" charset="0"/>
                <a:cs typeface="Tahoma" pitchFamily="34" charset="0"/>
              </a:rPr>
              <a:t>3</a:t>
            </a:r>
          </a:p>
        </p:txBody>
      </p:sp>
      <p:sp>
        <p:nvSpPr>
          <p:cNvPr id="116" name="TextBox 115"/>
          <p:cNvSpPr txBox="1"/>
          <p:nvPr/>
        </p:nvSpPr>
        <p:spPr>
          <a:xfrm>
            <a:off x="6934200" y="4724543"/>
            <a:ext cx="381000" cy="276999"/>
          </a:xfrm>
          <a:prstGeom prst="rect">
            <a:avLst/>
          </a:prstGeom>
          <a:noFill/>
        </p:spPr>
        <p:txBody>
          <a:bodyPr wrap="square" rtlCol="0">
            <a:spAutoFit/>
          </a:bodyPr>
          <a:lstStyle/>
          <a:p>
            <a:r>
              <a:rPr lang="el-GR" sz="1200" b="1" dirty="0" smtClean="0">
                <a:solidFill>
                  <a:srgbClr val="003300"/>
                </a:solidFill>
                <a:latin typeface="Tahoma" pitchFamily="34" charset="0"/>
                <a:cs typeface="Tahoma" pitchFamily="34" charset="0"/>
              </a:rPr>
              <a:t>ε</a:t>
            </a:r>
            <a:r>
              <a:rPr lang="nl-NL" sz="1200" b="1" baseline="-25000" dirty="0" smtClean="0">
                <a:solidFill>
                  <a:srgbClr val="003300"/>
                </a:solidFill>
                <a:latin typeface="Tahoma" pitchFamily="34" charset="0"/>
                <a:cs typeface="Tahoma" pitchFamily="34" charset="0"/>
              </a:rPr>
              <a:t>4</a:t>
            </a:r>
          </a:p>
        </p:txBody>
      </p:sp>
      <p:cxnSp>
        <p:nvCxnSpPr>
          <p:cNvPr id="117" name="Straight Arrow Connector 116"/>
          <p:cNvCxnSpPr>
            <a:stCxn id="118" idx="0"/>
          </p:cNvCxnSpPr>
          <p:nvPr/>
        </p:nvCxnSpPr>
        <p:spPr>
          <a:xfrm flipH="1" flipV="1">
            <a:off x="5271300" y="4391942"/>
            <a:ext cx="9390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8" name="Isosceles Triangle 117"/>
          <p:cNvSpPr/>
          <p:nvPr/>
        </p:nvSpPr>
        <p:spPr>
          <a:xfrm>
            <a:off x="5943600" y="5687342"/>
            <a:ext cx="533400" cy="457200"/>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1</a:t>
            </a:r>
          </a:p>
        </p:txBody>
      </p:sp>
      <p:cxnSp>
        <p:nvCxnSpPr>
          <p:cNvPr id="119" name="Straight Arrow Connector 118"/>
          <p:cNvCxnSpPr>
            <a:stCxn id="118" idx="0"/>
          </p:cNvCxnSpPr>
          <p:nvPr/>
        </p:nvCxnSpPr>
        <p:spPr>
          <a:xfrm flipV="1">
            <a:off x="6210300" y="4391942"/>
            <a:ext cx="8898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118" idx="0"/>
          </p:cNvCxnSpPr>
          <p:nvPr/>
        </p:nvCxnSpPr>
        <p:spPr>
          <a:xfrm flipV="1">
            <a:off x="6210300" y="4391942"/>
            <a:ext cx="2802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118" idx="0"/>
          </p:cNvCxnSpPr>
          <p:nvPr/>
        </p:nvCxnSpPr>
        <p:spPr>
          <a:xfrm flipH="1" flipV="1">
            <a:off x="5880900" y="4391942"/>
            <a:ext cx="3294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5410200" y="1676400"/>
            <a:ext cx="1371600" cy="276999"/>
          </a:xfrm>
          <a:prstGeom prst="rect">
            <a:avLst/>
          </a:prstGeom>
          <a:noFill/>
        </p:spPr>
        <p:txBody>
          <a:bodyPr wrap="square" rtlCol="0">
            <a:spAutoFit/>
          </a:bodyPr>
          <a:lstStyle/>
          <a:p>
            <a:pPr algn="ctr"/>
            <a:r>
              <a:rPr lang="nl-NL" sz="1200" dirty="0" smtClean="0">
                <a:latin typeface="Tahoma" pitchFamily="34" charset="0"/>
                <a:ea typeface="Tahoma" pitchFamily="34" charset="0"/>
                <a:cs typeface="Tahoma" pitchFamily="34" charset="0"/>
              </a:rPr>
              <a:t>Group 2: females</a:t>
            </a:r>
            <a:endParaRPr lang="en-US" sz="1200" dirty="0" smtClean="0">
              <a:latin typeface="Tahoma" pitchFamily="34" charset="0"/>
              <a:ea typeface="Tahoma" pitchFamily="34" charset="0"/>
              <a:cs typeface="Tahoma" pitchFamily="34" charset="0"/>
            </a:endParaRPr>
          </a:p>
        </p:txBody>
      </p:sp>
      <p:sp>
        <p:nvSpPr>
          <p:cNvPr id="128" name="TextBox 127"/>
          <p:cNvSpPr txBox="1"/>
          <p:nvPr/>
        </p:nvSpPr>
        <p:spPr>
          <a:xfrm>
            <a:off x="2057400" y="1676400"/>
            <a:ext cx="1371600" cy="276999"/>
          </a:xfrm>
          <a:prstGeom prst="rect">
            <a:avLst/>
          </a:prstGeom>
          <a:noFill/>
        </p:spPr>
        <p:txBody>
          <a:bodyPr wrap="square" rtlCol="0">
            <a:spAutoFit/>
          </a:bodyPr>
          <a:lstStyle/>
          <a:p>
            <a:pPr algn="ctr"/>
            <a:r>
              <a:rPr lang="nl-NL" sz="1200" dirty="0" smtClean="0">
                <a:latin typeface="Tahoma" pitchFamily="34" charset="0"/>
                <a:ea typeface="Tahoma" pitchFamily="34" charset="0"/>
                <a:cs typeface="Tahoma" pitchFamily="34" charset="0"/>
              </a:rPr>
              <a:t>Group 1: males</a:t>
            </a:r>
            <a:endParaRPr lang="en-US" sz="1200" dirty="0" smtClean="0">
              <a:latin typeface="Tahoma" pitchFamily="34" charset="0"/>
              <a:ea typeface="Tahoma" pitchFamily="34" charset="0"/>
              <a:cs typeface="Tahoma" pitchFamily="34" charset="0"/>
            </a:endParaRPr>
          </a:p>
        </p:txBody>
      </p:sp>
      <p:sp>
        <p:nvSpPr>
          <p:cNvPr id="80" name="TextBox 79"/>
          <p:cNvSpPr txBox="1"/>
          <p:nvPr/>
        </p:nvSpPr>
        <p:spPr>
          <a:xfrm>
            <a:off x="5486400" y="3096400"/>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1</a:t>
            </a:r>
          </a:p>
        </p:txBody>
      </p:sp>
      <p:sp>
        <p:nvSpPr>
          <p:cNvPr id="83" name="TextBox 82"/>
          <p:cNvSpPr txBox="1"/>
          <p:nvPr/>
        </p:nvSpPr>
        <p:spPr>
          <a:xfrm>
            <a:off x="57912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2</a:t>
            </a:r>
          </a:p>
        </p:txBody>
      </p:sp>
      <p:sp>
        <p:nvSpPr>
          <p:cNvPr id="85" name="TextBox 84"/>
          <p:cNvSpPr txBox="1"/>
          <p:nvPr/>
        </p:nvSpPr>
        <p:spPr>
          <a:xfrm>
            <a:off x="60960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3</a:t>
            </a:r>
          </a:p>
        </p:txBody>
      </p:sp>
      <p:sp>
        <p:nvSpPr>
          <p:cNvPr id="86" name="TextBox 85"/>
          <p:cNvSpPr txBox="1"/>
          <p:nvPr/>
        </p:nvSpPr>
        <p:spPr>
          <a:xfrm>
            <a:off x="6324600" y="3096399"/>
            <a:ext cx="381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λ</a:t>
            </a:r>
            <a:r>
              <a:rPr lang="nl-NL" sz="1200" b="1" baseline="-25000" dirty="0" smtClean="0">
                <a:solidFill>
                  <a:srgbClr val="800080"/>
                </a:solidFill>
                <a:latin typeface="Tahoma" pitchFamily="34" charset="0"/>
                <a:cs typeface="Tahoma" pitchFamily="34" charset="0"/>
              </a:rPr>
              <a:t>4</a:t>
            </a:r>
          </a:p>
        </p:txBody>
      </p:sp>
      <p:sp>
        <p:nvSpPr>
          <p:cNvPr id="87" name="TextBox 86"/>
          <p:cNvSpPr txBox="1"/>
          <p:nvPr/>
        </p:nvSpPr>
        <p:spPr>
          <a:xfrm>
            <a:off x="5715000" y="5077599"/>
            <a:ext cx="381000" cy="276999"/>
          </a:xfrm>
          <a:prstGeom prst="rect">
            <a:avLst/>
          </a:prstGeom>
          <a:noFill/>
        </p:spPr>
        <p:txBody>
          <a:bodyPr wrap="square" lIns="0" rIns="0" rtlCol="0">
            <a:spAutoFit/>
          </a:bodyPr>
          <a:lstStyle/>
          <a:p>
            <a:r>
              <a:rPr lang="el-GR" sz="1200" b="1" dirty="0" smtClean="0">
                <a:solidFill>
                  <a:srgbClr val="FF0000"/>
                </a:solidFill>
                <a:latin typeface="Tahoma" pitchFamily="34" charset="0"/>
                <a:cs typeface="Tahoma" pitchFamily="34" charset="0"/>
              </a:rPr>
              <a:t>τ</a:t>
            </a:r>
            <a:r>
              <a:rPr lang="nl-NL" sz="1200" b="1" baseline="-25000" dirty="0" smtClean="0">
                <a:solidFill>
                  <a:srgbClr val="FF0000"/>
                </a:solidFill>
                <a:latin typeface="Tahoma" pitchFamily="34" charset="0"/>
                <a:cs typeface="Tahoma" pitchFamily="34" charset="0"/>
              </a:rPr>
              <a:t>1</a:t>
            </a:r>
          </a:p>
        </p:txBody>
      </p:sp>
      <p:sp>
        <p:nvSpPr>
          <p:cNvPr id="88" name="TextBox 87"/>
          <p:cNvSpPr txBox="1"/>
          <p:nvPr/>
        </p:nvSpPr>
        <p:spPr>
          <a:xfrm>
            <a:off x="5943600" y="5077599"/>
            <a:ext cx="381000" cy="276999"/>
          </a:xfrm>
          <a:prstGeom prst="rect">
            <a:avLst/>
          </a:prstGeom>
          <a:noFill/>
        </p:spPr>
        <p:txBody>
          <a:bodyPr wrap="square" lIns="0" rIns="0" rtlCol="0">
            <a:spAutoFit/>
          </a:bodyPr>
          <a:lstStyle/>
          <a:p>
            <a:r>
              <a:rPr lang="el-GR" sz="1200" b="1" dirty="0" smtClean="0">
                <a:solidFill>
                  <a:srgbClr val="FF0000"/>
                </a:solidFill>
                <a:latin typeface="Tahoma" pitchFamily="34" charset="0"/>
                <a:cs typeface="Tahoma" pitchFamily="34" charset="0"/>
              </a:rPr>
              <a:t>τ</a:t>
            </a:r>
            <a:r>
              <a:rPr lang="nl-NL" sz="1200" b="1" baseline="-25000" dirty="0" smtClean="0">
                <a:solidFill>
                  <a:srgbClr val="FF0000"/>
                </a:solidFill>
                <a:latin typeface="Tahoma" pitchFamily="34" charset="0"/>
                <a:cs typeface="Tahoma" pitchFamily="34" charset="0"/>
              </a:rPr>
              <a:t>2</a:t>
            </a:r>
          </a:p>
        </p:txBody>
      </p:sp>
      <p:sp>
        <p:nvSpPr>
          <p:cNvPr id="90" name="TextBox 89"/>
          <p:cNvSpPr txBox="1"/>
          <p:nvPr/>
        </p:nvSpPr>
        <p:spPr>
          <a:xfrm>
            <a:off x="6172200" y="5077599"/>
            <a:ext cx="381000" cy="276999"/>
          </a:xfrm>
          <a:prstGeom prst="rect">
            <a:avLst/>
          </a:prstGeom>
          <a:noFill/>
        </p:spPr>
        <p:txBody>
          <a:bodyPr wrap="square" lIns="0" rIns="0" rtlCol="0">
            <a:spAutoFit/>
          </a:bodyPr>
          <a:lstStyle/>
          <a:p>
            <a:r>
              <a:rPr lang="el-GR" sz="1200" b="1" dirty="0" smtClean="0">
                <a:solidFill>
                  <a:srgbClr val="FF0000"/>
                </a:solidFill>
                <a:latin typeface="Tahoma" pitchFamily="34" charset="0"/>
                <a:cs typeface="Tahoma" pitchFamily="34" charset="0"/>
              </a:rPr>
              <a:t>τ</a:t>
            </a:r>
            <a:r>
              <a:rPr lang="nl-NL" sz="1200" b="1" baseline="-25000" dirty="0" smtClean="0">
                <a:solidFill>
                  <a:srgbClr val="FF0000"/>
                </a:solidFill>
                <a:latin typeface="Tahoma" pitchFamily="34" charset="0"/>
                <a:cs typeface="Tahoma" pitchFamily="34" charset="0"/>
              </a:rPr>
              <a:t>3</a:t>
            </a:r>
          </a:p>
        </p:txBody>
      </p:sp>
      <p:sp>
        <p:nvSpPr>
          <p:cNvPr id="91" name="TextBox 90"/>
          <p:cNvSpPr txBox="1"/>
          <p:nvPr/>
        </p:nvSpPr>
        <p:spPr>
          <a:xfrm>
            <a:off x="6400800" y="5077599"/>
            <a:ext cx="381000" cy="276999"/>
          </a:xfrm>
          <a:prstGeom prst="rect">
            <a:avLst/>
          </a:prstGeom>
          <a:noFill/>
        </p:spPr>
        <p:txBody>
          <a:bodyPr wrap="square" lIns="0" rIns="0" rtlCol="0">
            <a:spAutoFit/>
          </a:bodyPr>
          <a:lstStyle/>
          <a:p>
            <a:r>
              <a:rPr lang="el-GR" sz="1200" b="1" dirty="0" smtClean="0">
                <a:solidFill>
                  <a:srgbClr val="FF0000"/>
                </a:solidFill>
                <a:latin typeface="Tahoma" pitchFamily="34" charset="0"/>
                <a:cs typeface="Tahoma" pitchFamily="34" charset="0"/>
              </a:rPr>
              <a:t>τ</a:t>
            </a:r>
            <a:r>
              <a:rPr lang="nl-NL" sz="1200" b="1" baseline="-25000" dirty="0" smtClean="0">
                <a:solidFill>
                  <a:srgbClr val="FF0000"/>
                </a:solidFill>
                <a:latin typeface="Tahoma" pitchFamily="34" charset="0"/>
                <a:cs typeface="Tahoma" pitchFamily="34" charset="0"/>
              </a:rPr>
              <a:t>4</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513814"/>
            <a:ext cx="7924800" cy="6370975"/>
          </a:xfrm>
          <a:prstGeom prst="rect">
            <a:avLst/>
          </a:prstGeom>
          <a:noFill/>
        </p:spPr>
        <p:txBody>
          <a:bodyPr wrap="square" rtlCol="0">
            <a:spAutoFit/>
          </a:bodyPr>
          <a:lstStyle/>
          <a:p>
            <a:r>
              <a:rPr lang="nl-NL" sz="1200" dirty="0" smtClean="0">
                <a:latin typeface="Tahoma" pitchFamily="34" charset="0"/>
                <a:ea typeface="Tahoma" pitchFamily="34" charset="0"/>
                <a:cs typeface="Tahoma" pitchFamily="34" charset="0"/>
              </a:rPr>
              <a:t>Current practical: Are the 4 subscales of the WAIS-III measurement invariant with respect to gender?</a:t>
            </a: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Data:</a:t>
            </a: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N = 160 individuals 	(80 male, 100 female)</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Subscales: 	</a:t>
            </a:r>
          </a:p>
          <a:p>
            <a:r>
              <a:rPr lang="nl-NL" sz="1200" dirty="0" smtClean="0">
                <a:latin typeface="Tahoma" pitchFamily="34" charset="0"/>
                <a:ea typeface="Tahoma" pitchFamily="34" charset="0"/>
                <a:cs typeface="Tahoma" pitchFamily="34" charset="0"/>
              </a:rPr>
              <a:t>      </a:t>
            </a:r>
          </a:p>
          <a:p>
            <a:r>
              <a:rPr lang="nl-NL" sz="1200" dirty="0" smtClean="0">
                <a:latin typeface="Tahoma" pitchFamily="34" charset="0"/>
                <a:ea typeface="Tahoma" pitchFamily="34" charset="0"/>
                <a:cs typeface="Tahoma" pitchFamily="34" charset="0"/>
              </a:rPr>
              <a:t>      vci -- Verbal Comprehension Index </a:t>
            </a:r>
          </a:p>
          <a:p>
            <a:r>
              <a:rPr lang="nl-NL" sz="1200" dirty="0" smtClean="0">
                <a:latin typeface="Tahoma" pitchFamily="34" charset="0"/>
                <a:ea typeface="Tahoma" pitchFamily="34" charset="0"/>
                <a:cs typeface="Tahoma" pitchFamily="34" charset="0"/>
              </a:rPr>
              <a:t>      poi -- Perceptual Organization Index</a:t>
            </a:r>
          </a:p>
          <a:p>
            <a:r>
              <a:rPr lang="nl-NL" sz="1200" dirty="0" smtClean="0">
                <a:latin typeface="Tahoma" pitchFamily="34" charset="0"/>
                <a:ea typeface="Tahoma" pitchFamily="34" charset="0"/>
                <a:cs typeface="Tahoma" pitchFamily="34" charset="0"/>
              </a:rPr>
              <a:t>      wmi -- Working Memory Index </a:t>
            </a:r>
          </a:p>
          <a:p>
            <a:r>
              <a:rPr lang="nl-NL" sz="1200" dirty="0" smtClean="0">
                <a:latin typeface="Tahoma" pitchFamily="34" charset="0"/>
                <a:ea typeface="Tahoma" pitchFamily="34" charset="0"/>
                <a:cs typeface="Tahoma" pitchFamily="34" charset="0"/>
              </a:rPr>
              <a:t>      psi -- Processing Speed Index </a:t>
            </a:r>
          </a:p>
          <a:p>
            <a:endParaRPr lang="nl-NL" sz="1200" dirty="0" smtClean="0">
              <a:latin typeface="Tahoma" pitchFamily="34" charset="0"/>
              <a:ea typeface="Tahoma" pitchFamily="34" charset="0"/>
              <a:cs typeface="Tahoma" pitchFamily="34" charset="0"/>
            </a:endParaRPr>
          </a:p>
        </p:txBody>
      </p:sp>
      <p:graphicFrame>
        <p:nvGraphicFramePr>
          <p:cNvPr id="6" name="Table 5"/>
          <p:cNvGraphicFramePr>
            <a:graphicFrameLocks noGrp="1"/>
          </p:cNvGraphicFramePr>
          <p:nvPr/>
        </p:nvGraphicFramePr>
        <p:xfrm>
          <a:off x="685800" y="2133600"/>
          <a:ext cx="3352800" cy="2322288"/>
        </p:xfrm>
        <a:graphic>
          <a:graphicData uri="http://schemas.openxmlformats.org/drawingml/2006/table">
            <a:tbl>
              <a:tblPr firstRow="1" bandRow="1">
                <a:tableStyleId>{5C22544A-7EE6-4342-B048-85BDC9FD1C3A}</a:tableStyleId>
              </a:tblPr>
              <a:tblGrid>
                <a:gridCol w="670560"/>
                <a:gridCol w="670560"/>
                <a:gridCol w="670560"/>
                <a:gridCol w="670560"/>
                <a:gridCol w="670560"/>
              </a:tblGrid>
              <a:tr h="290286">
                <a:tc>
                  <a:txBody>
                    <a:bodyPr/>
                    <a:lstStyle/>
                    <a:p>
                      <a:pPr algn="ctr" fontAlgn="b"/>
                      <a:r>
                        <a:rPr lang="nl-NL" sz="1200" b="1" i="0" u="none" strike="noStrike" dirty="0">
                          <a:solidFill>
                            <a:srgbClr val="000000"/>
                          </a:solidFill>
                          <a:latin typeface="Tahoma" pitchFamily="34" charset="0"/>
                          <a:ea typeface="Tahoma" pitchFamily="34" charset="0"/>
                          <a:cs typeface="Tahoma" pitchFamily="34" charset="0"/>
                        </a:rPr>
                        <a:t>gender</a:t>
                      </a:r>
                    </a:p>
                  </a:txBody>
                  <a:tcPr marL="9525" marR="9525" marT="9525" marB="0" anchor="b">
                    <a:noFill/>
                  </a:tcPr>
                </a:tc>
                <a:tc>
                  <a:txBody>
                    <a:bodyPr/>
                    <a:lstStyle/>
                    <a:p>
                      <a:pPr algn="ctr" fontAlgn="b"/>
                      <a:r>
                        <a:rPr lang="nl-NL" sz="1200" b="1" i="0" u="none" strike="noStrike" dirty="0">
                          <a:solidFill>
                            <a:srgbClr val="000000"/>
                          </a:solidFill>
                          <a:latin typeface="Tahoma" pitchFamily="34" charset="0"/>
                          <a:ea typeface="Tahoma" pitchFamily="34" charset="0"/>
                          <a:cs typeface="Tahoma" pitchFamily="34" charset="0"/>
                        </a:rPr>
                        <a:t>scale1</a:t>
                      </a:r>
                    </a:p>
                  </a:txBody>
                  <a:tcPr marL="9525" marR="9525" marT="9525" marB="0" anchor="b">
                    <a:noFill/>
                  </a:tcPr>
                </a:tc>
                <a:tc>
                  <a:txBody>
                    <a:bodyPr/>
                    <a:lstStyle/>
                    <a:p>
                      <a:pPr algn="ctr" fontAlgn="b"/>
                      <a:r>
                        <a:rPr lang="nl-NL" sz="1200" b="1" i="0" u="none" strike="noStrike" dirty="0">
                          <a:solidFill>
                            <a:srgbClr val="000000"/>
                          </a:solidFill>
                          <a:latin typeface="Tahoma" pitchFamily="34" charset="0"/>
                          <a:ea typeface="Tahoma" pitchFamily="34" charset="0"/>
                          <a:cs typeface="Tahoma" pitchFamily="34" charset="0"/>
                        </a:rPr>
                        <a:t>scale2</a:t>
                      </a:r>
                    </a:p>
                  </a:txBody>
                  <a:tcPr marL="9525" marR="9525" marT="9525" marB="0" anchor="b">
                    <a:noFill/>
                  </a:tcPr>
                </a:tc>
                <a:tc>
                  <a:txBody>
                    <a:bodyPr/>
                    <a:lstStyle/>
                    <a:p>
                      <a:pPr algn="ctr" fontAlgn="b"/>
                      <a:r>
                        <a:rPr lang="nl-NL" sz="1200" b="1" i="0" u="none" strike="noStrike" dirty="0">
                          <a:solidFill>
                            <a:srgbClr val="000000"/>
                          </a:solidFill>
                          <a:latin typeface="Tahoma" pitchFamily="34" charset="0"/>
                          <a:ea typeface="Tahoma" pitchFamily="34" charset="0"/>
                          <a:cs typeface="Tahoma" pitchFamily="34" charset="0"/>
                        </a:rPr>
                        <a:t>scale3</a:t>
                      </a:r>
                    </a:p>
                  </a:txBody>
                  <a:tcPr marL="9525" marR="9525" marT="9525" marB="0" anchor="b">
                    <a:noFill/>
                  </a:tcPr>
                </a:tc>
                <a:tc>
                  <a:txBody>
                    <a:bodyPr/>
                    <a:lstStyle/>
                    <a:p>
                      <a:pPr algn="ctr" fontAlgn="b"/>
                      <a:r>
                        <a:rPr lang="nl-NL" sz="1200" b="1" i="0" u="none" strike="noStrike" dirty="0">
                          <a:solidFill>
                            <a:srgbClr val="000000"/>
                          </a:solidFill>
                          <a:latin typeface="Tahoma" pitchFamily="34" charset="0"/>
                          <a:ea typeface="Tahoma" pitchFamily="34" charset="0"/>
                          <a:cs typeface="Tahoma" pitchFamily="34" charset="0"/>
                        </a:rPr>
                        <a:t>scale4</a:t>
                      </a:r>
                    </a:p>
                  </a:txBody>
                  <a:tcPr marL="9525" marR="9525" marT="9525" marB="0" anchor="b">
                    <a:noFill/>
                  </a:tcPr>
                </a:tc>
              </a:tr>
              <a:tr h="290286">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2</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11</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9.33</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10.33</a:t>
                      </a:r>
                    </a:p>
                  </a:txBody>
                  <a:tcPr marL="9525" marR="9525" marT="9525" marB="0" anchor="b">
                    <a:noFill/>
                  </a:tcPr>
                </a:tc>
                <a:tc>
                  <a:txBody>
                    <a:bodyPr/>
                    <a:lstStyle/>
                    <a:p>
                      <a:pPr algn="ctr" fontAlgn="b"/>
                      <a:r>
                        <a:rPr lang="nl-NL" sz="1200" b="0" i="0" u="none" strike="noStrike" dirty="0">
                          <a:solidFill>
                            <a:srgbClr val="000000"/>
                          </a:solidFill>
                          <a:latin typeface="Tahoma" pitchFamily="34" charset="0"/>
                          <a:ea typeface="Tahoma" pitchFamily="34" charset="0"/>
                          <a:cs typeface="Tahoma" pitchFamily="34" charset="0"/>
                        </a:rPr>
                        <a:t>13.5</a:t>
                      </a:r>
                    </a:p>
                  </a:txBody>
                  <a:tcPr marL="9525" marR="9525" marT="9525" marB="0" anchor="b">
                    <a:noFill/>
                  </a:tcPr>
                </a:tc>
              </a:tr>
              <a:tr h="290286">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2</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10.67</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9</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10.33</a:t>
                      </a:r>
                    </a:p>
                  </a:txBody>
                  <a:tcPr marL="9525" marR="9525" marT="9525" marB="0" anchor="b">
                    <a:noFill/>
                  </a:tcPr>
                </a:tc>
                <a:tc>
                  <a:txBody>
                    <a:bodyPr/>
                    <a:lstStyle/>
                    <a:p>
                      <a:pPr algn="ctr" fontAlgn="b"/>
                      <a:r>
                        <a:rPr lang="nl-NL" sz="1200" b="0" i="0" u="none" strike="noStrike" dirty="0">
                          <a:solidFill>
                            <a:srgbClr val="000000"/>
                          </a:solidFill>
                          <a:latin typeface="Tahoma" pitchFamily="34" charset="0"/>
                          <a:ea typeface="Tahoma" pitchFamily="34" charset="0"/>
                          <a:cs typeface="Tahoma" pitchFamily="34" charset="0"/>
                        </a:rPr>
                        <a:t>15</a:t>
                      </a:r>
                    </a:p>
                  </a:txBody>
                  <a:tcPr marL="9525" marR="9525" marT="9525" marB="0" anchor="b">
                    <a:noFill/>
                  </a:tcPr>
                </a:tc>
              </a:tr>
              <a:tr h="290286">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2</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9.67</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7.67</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9.33</a:t>
                      </a:r>
                    </a:p>
                  </a:txBody>
                  <a:tcPr marL="9525" marR="9525" marT="9525" marB="0" anchor="b">
                    <a:noFill/>
                  </a:tcPr>
                </a:tc>
                <a:tc>
                  <a:txBody>
                    <a:bodyPr/>
                    <a:lstStyle/>
                    <a:p>
                      <a:pPr algn="ctr" fontAlgn="b"/>
                      <a:r>
                        <a:rPr lang="nl-NL" sz="1200" b="0" i="0" u="none" strike="noStrike" dirty="0">
                          <a:solidFill>
                            <a:srgbClr val="000000"/>
                          </a:solidFill>
                          <a:latin typeface="Tahoma" pitchFamily="34" charset="0"/>
                          <a:ea typeface="Tahoma" pitchFamily="34" charset="0"/>
                          <a:cs typeface="Tahoma" pitchFamily="34" charset="0"/>
                        </a:rPr>
                        <a:t>8.5</a:t>
                      </a:r>
                    </a:p>
                  </a:txBody>
                  <a:tcPr marL="9525" marR="9525" marT="9525" marB="0" anchor="b">
                    <a:noFill/>
                  </a:tcPr>
                </a:tc>
              </a:tr>
              <a:tr h="290286">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2</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13</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10</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8.67</a:t>
                      </a:r>
                    </a:p>
                  </a:txBody>
                  <a:tcPr marL="9525" marR="9525" marT="9525" marB="0" anchor="b">
                    <a:noFill/>
                  </a:tcPr>
                </a:tc>
                <a:tc>
                  <a:txBody>
                    <a:bodyPr/>
                    <a:lstStyle/>
                    <a:p>
                      <a:pPr algn="ctr" fontAlgn="b"/>
                      <a:r>
                        <a:rPr lang="nl-NL" sz="1200" b="0" i="0" u="none" strike="noStrike" dirty="0">
                          <a:solidFill>
                            <a:srgbClr val="000000"/>
                          </a:solidFill>
                          <a:latin typeface="Tahoma" pitchFamily="34" charset="0"/>
                          <a:ea typeface="Tahoma" pitchFamily="34" charset="0"/>
                          <a:cs typeface="Tahoma" pitchFamily="34" charset="0"/>
                        </a:rPr>
                        <a:t>9</a:t>
                      </a:r>
                    </a:p>
                  </a:txBody>
                  <a:tcPr marL="9525" marR="9525" marT="9525" marB="0" anchor="b">
                    <a:noFill/>
                  </a:tcPr>
                </a:tc>
              </a:tr>
              <a:tr h="290286">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2</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11</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11</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13.67</a:t>
                      </a:r>
                    </a:p>
                  </a:txBody>
                  <a:tcPr marL="9525" marR="9525" marT="9525" marB="0" anchor="b">
                    <a:noFill/>
                  </a:tcPr>
                </a:tc>
                <a:tc>
                  <a:txBody>
                    <a:bodyPr/>
                    <a:lstStyle/>
                    <a:p>
                      <a:pPr algn="ctr" fontAlgn="b"/>
                      <a:r>
                        <a:rPr lang="nl-NL" sz="1200" b="0" i="0" u="none" strike="noStrike" dirty="0">
                          <a:solidFill>
                            <a:srgbClr val="000000"/>
                          </a:solidFill>
                          <a:latin typeface="Tahoma" pitchFamily="34" charset="0"/>
                          <a:ea typeface="Tahoma" pitchFamily="34" charset="0"/>
                          <a:cs typeface="Tahoma" pitchFamily="34" charset="0"/>
                        </a:rPr>
                        <a:t>17</a:t>
                      </a:r>
                    </a:p>
                  </a:txBody>
                  <a:tcPr marL="9525" marR="9525" marT="9525" marB="0" anchor="b">
                    <a:noFill/>
                  </a:tcPr>
                </a:tc>
              </a:tr>
              <a:tr h="290286">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2</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10</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12</a:t>
                      </a:r>
                    </a:p>
                  </a:txBody>
                  <a:tcPr marL="9525" marR="9525" marT="9525" marB="0" anchor="b">
                    <a:noFill/>
                  </a:tcPr>
                </a:tc>
                <a:tc>
                  <a:txBody>
                    <a:bodyPr/>
                    <a:lstStyle/>
                    <a:p>
                      <a:pPr algn="ctr" fontAlgn="b"/>
                      <a:r>
                        <a:rPr lang="nl-NL" sz="1200" b="0" i="0" u="none" strike="noStrike">
                          <a:solidFill>
                            <a:srgbClr val="000000"/>
                          </a:solidFill>
                          <a:latin typeface="Tahoma" pitchFamily="34" charset="0"/>
                          <a:ea typeface="Tahoma" pitchFamily="34" charset="0"/>
                          <a:cs typeface="Tahoma" pitchFamily="34" charset="0"/>
                        </a:rPr>
                        <a:t>9.33</a:t>
                      </a:r>
                    </a:p>
                  </a:txBody>
                  <a:tcPr marL="9525" marR="9525" marT="9525" marB="0" anchor="b">
                    <a:noFill/>
                  </a:tcPr>
                </a:tc>
                <a:tc>
                  <a:txBody>
                    <a:bodyPr/>
                    <a:lstStyle/>
                    <a:p>
                      <a:pPr algn="ctr" fontAlgn="b"/>
                      <a:r>
                        <a:rPr lang="nl-NL" sz="1200" b="0" i="0" u="none" strike="noStrike" dirty="0">
                          <a:solidFill>
                            <a:srgbClr val="000000"/>
                          </a:solidFill>
                          <a:latin typeface="Tahoma" pitchFamily="34" charset="0"/>
                          <a:ea typeface="Tahoma" pitchFamily="34" charset="0"/>
                          <a:cs typeface="Tahoma" pitchFamily="34" charset="0"/>
                        </a:rPr>
                        <a:t>11</a:t>
                      </a:r>
                    </a:p>
                  </a:txBody>
                  <a:tcPr marL="9525" marR="9525" marT="9525" marB="0" anchor="b">
                    <a:noFill/>
                  </a:tcPr>
                </a:tc>
              </a:tr>
              <a:tr h="290286">
                <a:tc>
                  <a:txBody>
                    <a:bodyPr/>
                    <a:lstStyle/>
                    <a:p>
                      <a:pPr marL="0" marR="0">
                        <a:spcBef>
                          <a:spcPts val="0"/>
                        </a:spcBef>
                        <a:spcAft>
                          <a:spcPts val="0"/>
                        </a:spcAft>
                      </a:pPr>
                      <a:r>
                        <a:rPr lang="nl-NL" sz="1200" dirty="0" smtClean="0">
                          <a:solidFill>
                            <a:schemeClr val="tx1"/>
                          </a:solidFill>
                          <a:latin typeface="Tahoma" pitchFamily="34" charset="0"/>
                          <a:ea typeface="Tahoma" pitchFamily="34" charset="0"/>
                          <a:cs typeface="Tahoma" pitchFamily="34" charset="0"/>
                        </a:rPr>
                        <a:t>…</a:t>
                      </a:r>
                      <a:endParaRPr lang="nl-NL" sz="1200" dirty="0">
                        <a:solidFill>
                          <a:schemeClr val="tx1"/>
                        </a:solidFill>
                        <a:latin typeface="Tahoma" pitchFamily="34" charset="0"/>
                        <a:ea typeface="Tahoma" pitchFamily="34" charset="0"/>
                        <a:cs typeface="Tahoma" pitchFamily="34" charset="0"/>
                      </a:endParaRPr>
                    </a:p>
                  </a:txBody>
                  <a:tcPr marL="68580" marR="68580" marT="0" marB="0">
                    <a:noFill/>
                  </a:tcPr>
                </a:tc>
                <a:tc>
                  <a:txBody>
                    <a:bodyPr/>
                    <a:lstStyle/>
                    <a:p>
                      <a:pPr marL="0" marR="0">
                        <a:spcBef>
                          <a:spcPts val="0"/>
                        </a:spcBef>
                        <a:spcAft>
                          <a:spcPts val="0"/>
                        </a:spcAft>
                      </a:pPr>
                      <a:endParaRPr lang="nl-NL" sz="1200" dirty="0">
                        <a:solidFill>
                          <a:schemeClr val="tx1"/>
                        </a:solidFill>
                        <a:latin typeface="Tahoma" pitchFamily="34" charset="0"/>
                        <a:ea typeface="Tahoma" pitchFamily="34" charset="0"/>
                        <a:cs typeface="Tahoma" pitchFamily="34" charset="0"/>
                      </a:endParaRPr>
                    </a:p>
                  </a:txBody>
                  <a:tcPr marL="68580" marR="68580" marT="0" marB="0">
                    <a:noFill/>
                  </a:tcPr>
                </a:tc>
                <a:tc>
                  <a:txBody>
                    <a:bodyPr/>
                    <a:lstStyle/>
                    <a:p>
                      <a:pPr marL="0" marR="0">
                        <a:spcBef>
                          <a:spcPts val="0"/>
                        </a:spcBef>
                        <a:spcAft>
                          <a:spcPts val="0"/>
                        </a:spcAft>
                      </a:pPr>
                      <a:endParaRPr lang="nl-NL" sz="1200" dirty="0">
                        <a:solidFill>
                          <a:schemeClr val="tx1"/>
                        </a:solidFill>
                        <a:latin typeface="Tahoma" pitchFamily="34" charset="0"/>
                        <a:ea typeface="Tahoma" pitchFamily="34" charset="0"/>
                        <a:cs typeface="Tahoma" pitchFamily="34" charset="0"/>
                      </a:endParaRPr>
                    </a:p>
                  </a:txBody>
                  <a:tcPr marL="68580" marR="68580" marT="0" marB="0">
                    <a:noFill/>
                  </a:tcPr>
                </a:tc>
                <a:tc>
                  <a:txBody>
                    <a:bodyPr/>
                    <a:lstStyle/>
                    <a:p>
                      <a:pPr marL="0" marR="0">
                        <a:spcBef>
                          <a:spcPts val="0"/>
                        </a:spcBef>
                        <a:spcAft>
                          <a:spcPts val="0"/>
                        </a:spcAft>
                      </a:pPr>
                      <a:endParaRPr lang="nl-NL" sz="1200" dirty="0">
                        <a:solidFill>
                          <a:schemeClr val="tx1"/>
                        </a:solidFill>
                        <a:latin typeface="Tahoma" pitchFamily="34" charset="0"/>
                        <a:ea typeface="Tahoma" pitchFamily="34" charset="0"/>
                        <a:cs typeface="Tahoma" pitchFamily="34" charset="0"/>
                      </a:endParaRPr>
                    </a:p>
                  </a:txBody>
                  <a:tcPr marL="68580" marR="68580" marT="0" marB="0">
                    <a:noFill/>
                  </a:tcPr>
                </a:tc>
                <a:tc>
                  <a:txBody>
                    <a:bodyPr/>
                    <a:lstStyle/>
                    <a:p>
                      <a:pPr marL="0" marR="0">
                        <a:spcBef>
                          <a:spcPts val="0"/>
                        </a:spcBef>
                        <a:spcAft>
                          <a:spcPts val="0"/>
                        </a:spcAft>
                      </a:pPr>
                      <a:endParaRPr lang="nl-NL" sz="1200" dirty="0">
                        <a:solidFill>
                          <a:schemeClr val="tx1"/>
                        </a:solidFill>
                        <a:latin typeface="Tahoma" pitchFamily="34" charset="0"/>
                        <a:ea typeface="Tahoma" pitchFamily="34" charset="0"/>
                        <a:cs typeface="Tahoma" pitchFamily="34" charset="0"/>
                      </a:endParaRPr>
                    </a:p>
                  </a:txBody>
                  <a:tcPr marL="68580" marR="68580" marT="0" marB="0">
                    <a:noFill/>
                  </a:tcPr>
                </a:tc>
              </a:tr>
            </a:tbl>
          </a:graphicData>
        </a:graphic>
      </p:graphicFrame>
      <p:sp>
        <p:nvSpPr>
          <p:cNvPr id="10" name="TextBox 9"/>
          <p:cNvSpPr txBox="1"/>
          <p:nvPr/>
        </p:nvSpPr>
        <p:spPr>
          <a:xfrm>
            <a:off x="1066800" y="1719590"/>
            <a:ext cx="1295400" cy="261610"/>
          </a:xfrm>
          <a:prstGeom prst="rect">
            <a:avLst/>
          </a:prstGeom>
          <a:noFill/>
        </p:spPr>
        <p:txBody>
          <a:bodyPr wrap="square" rtlCol="0">
            <a:spAutoFit/>
          </a:bodyPr>
          <a:lstStyle/>
          <a:p>
            <a:pPr algn="ctr"/>
            <a:r>
              <a:rPr lang="nl-NL" sz="1100" dirty="0" smtClean="0">
                <a:latin typeface="Tahoma" pitchFamily="34" charset="0"/>
                <a:cs typeface="Tahoma" pitchFamily="34" charset="0"/>
              </a:rPr>
              <a:t>vci</a:t>
            </a:r>
          </a:p>
        </p:txBody>
      </p:sp>
      <p:sp>
        <p:nvSpPr>
          <p:cNvPr id="11" name="TextBox 10"/>
          <p:cNvSpPr txBox="1"/>
          <p:nvPr/>
        </p:nvSpPr>
        <p:spPr>
          <a:xfrm>
            <a:off x="1905000" y="1719590"/>
            <a:ext cx="838200" cy="261610"/>
          </a:xfrm>
          <a:prstGeom prst="rect">
            <a:avLst/>
          </a:prstGeom>
          <a:noFill/>
        </p:spPr>
        <p:txBody>
          <a:bodyPr wrap="square" rtlCol="0">
            <a:spAutoFit/>
          </a:bodyPr>
          <a:lstStyle/>
          <a:p>
            <a:pPr algn="ctr"/>
            <a:r>
              <a:rPr lang="nl-NL" sz="1100" dirty="0" smtClean="0">
                <a:latin typeface="Tahoma" pitchFamily="34" charset="0"/>
                <a:cs typeface="Tahoma" pitchFamily="34" charset="0"/>
              </a:rPr>
              <a:t>poi</a:t>
            </a:r>
          </a:p>
        </p:txBody>
      </p:sp>
      <p:sp>
        <p:nvSpPr>
          <p:cNvPr id="12" name="TextBox 11"/>
          <p:cNvSpPr txBox="1"/>
          <p:nvPr/>
        </p:nvSpPr>
        <p:spPr>
          <a:xfrm>
            <a:off x="2590800" y="1719590"/>
            <a:ext cx="838200" cy="261610"/>
          </a:xfrm>
          <a:prstGeom prst="rect">
            <a:avLst/>
          </a:prstGeom>
          <a:noFill/>
        </p:spPr>
        <p:txBody>
          <a:bodyPr wrap="square" rtlCol="0">
            <a:spAutoFit/>
          </a:bodyPr>
          <a:lstStyle/>
          <a:p>
            <a:pPr algn="ctr"/>
            <a:r>
              <a:rPr lang="nl-NL" sz="1100" dirty="0" smtClean="0">
                <a:latin typeface="Tahoma" pitchFamily="34" charset="0"/>
                <a:cs typeface="Tahoma" pitchFamily="34" charset="0"/>
              </a:rPr>
              <a:t>wmi</a:t>
            </a:r>
          </a:p>
        </p:txBody>
      </p:sp>
      <p:sp>
        <p:nvSpPr>
          <p:cNvPr id="13" name="TextBox 12"/>
          <p:cNvSpPr txBox="1"/>
          <p:nvPr/>
        </p:nvSpPr>
        <p:spPr>
          <a:xfrm>
            <a:off x="3276600" y="1719590"/>
            <a:ext cx="838200" cy="261610"/>
          </a:xfrm>
          <a:prstGeom prst="rect">
            <a:avLst/>
          </a:prstGeom>
          <a:noFill/>
        </p:spPr>
        <p:txBody>
          <a:bodyPr wrap="square" rtlCol="0">
            <a:spAutoFit/>
          </a:bodyPr>
          <a:lstStyle/>
          <a:p>
            <a:pPr algn="ctr"/>
            <a:r>
              <a:rPr lang="nl-NL" sz="1100" dirty="0" smtClean="0">
                <a:latin typeface="Tahoma" pitchFamily="34" charset="0"/>
                <a:cs typeface="Tahoma" pitchFamily="34" charset="0"/>
              </a:rPr>
              <a:t>psi</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513814"/>
            <a:ext cx="7924800" cy="4708981"/>
          </a:xfrm>
          <a:prstGeom prst="rect">
            <a:avLst/>
          </a:prstGeom>
          <a:noFill/>
        </p:spPr>
        <p:txBody>
          <a:bodyPr wrap="square" rtlCol="0">
            <a:spAutoFit/>
          </a:bodyPr>
          <a:lstStyle/>
          <a:p>
            <a:r>
              <a:rPr lang="nl-NL" sz="1200" dirty="0" smtClean="0">
                <a:latin typeface="Tahoma" pitchFamily="34" charset="0"/>
                <a:ea typeface="Tahoma" pitchFamily="34" charset="0"/>
                <a:cs typeface="Tahoma" pitchFamily="34" charset="0"/>
              </a:rPr>
              <a:t>Current practical: Are the 4 subscales of the WAIS-III measurement invariant with respect to gender?</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OpenMx code:</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a:t>
            </a:r>
          </a:p>
          <a:p>
            <a:r>
              <a:rPr lang="nl-NL" sz="1200" dirty="0" smtClean="0">
                <a:latin typeface="Tahoma" pitchFamily="34" charset="0"/>
                <a:ea typeface="Tahoma" pitchFamily="34" charset="0"/>
                <a:cs typeface="Tahoma" pitchFamily="34" charset="0"/>
              </a:rPr>
              <a:t>#   PREPARE DATA           					                                             #</a:t>
            </a:r>
          </a:p>
          <a:p>
            <a:r>
              <a:rPr lang="nl-NL" sz="1200" dirty="0" smtClean="0">
                <a:latin typeface="Tahoma" pitchFamily="34" charset="0"/>
                <a:ea typeface="Tahoma" pitchFamily="34" charset="0"/>
                <a:cs typeface="Tahoma" pitchFamily="34" charset="0"/>
              </a:rPr>
              <a:t>#===================================================================#</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nv &lt;- 4 # number of phenotype variables to be analyzed</a:t>
            </a:r>
          </a:p>
          <a:p>
            <a:r>
              <a:rPr lang="nl-NL" sz="1200" dirty="0" smtClean="0">
                <a:latin typeface="Tahoma" pitchFamily="34" charset="0"/>
                <a:ea typeface="Tahoma" pitchFamily="34" charset="0"/>
                <a:cs typeface="Tahoma" pitchFamily="34" charset="0"/>
              </a:rPr>
              <a:t>nf &lt;- 1 # number of common factors in the model</a:t>
            </a:r>
          </a:p>
          <a:p>
            <a:r>
              <a:rPr lang="nl-NL" sz="1200" dirty="0" smtClean="0">
                <a:latin typeface="Tahoma" pitchFamily="34" charset="0"/>
                <a:ea typeface="Tahoma" pitchFamily="34" charset="0"/>
                <a:cs typeface="Tahoma" pitchFamily="34" charset="0"/>
              </a:rPr>
              <a:t>selVars &lt;- paste("scale",1:nv,sep="") # phenotype variables to be analyzed</a:t>
            </a:r>
          </a:p>
          <a:p>
            <a:r>
              <a:rPr lang="nl-NL" sz="1200" dirty="0" smtClean="0">
                <a:latin typeface="Tahoma" pitchFamily="34" charset="0"/>
                <a:ea typeface="Tahoma" pitchFamily="34" charset="0"/>
                <a:cs typeface="Tahoma" pitchFamily="34" charset="0"/>
              </a:rPr>
              <a:t>grVars &lt;- c('gender') # grouping variable</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data &lt;- read.table(paste(getwd(),"/Measurement_invariance_data.dat",sep=""),header=TRUE)</a:t>
            </a:r>
          </a:p>
          <a:p>
            <a:r>
              <a:rPr lang="nl-NL" sz="1200" dirty="0" smtClean="0">
                <a:latin typeface="Tahoma" pitchFamily="34" charset="0"/>
                <a:ea typeface="Tahoma" pitchFamily="34" charset="0"/>
                <a:cs typeface="Tahoma" pitchFamily="34" charset="0"/>
              </a:rPr>
              <a:t>mData &lt;- round(data[data$gender==1, selVars],2)</a:t>
            </a:r>
          </a:p>
          <a:p>
            <a:r>
              <a:rPr lang="nl-NL" sz="1200" dirty="0" smtClean="0">
                <a:latin typeface="Tahoma" pitchFamily="34" charset="0"/>
                <a:ea typeface="Tahoma" pitchFamily="34" charset="0"/>
                <a:cs typeface="Tahoma" pitchFamily="34" charset="0"/>
              </a:rPr>
              <a:t>fData &lt;- round(data[data$gender==2, selVars],2)</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Generate descriptive statistics</a:t>
            </a:r>
          </a:p>
          <a:p>
            <a:r>
              <a:rPr lang="nl-NL" sz="1200" dirty="0" smtClean="0">
                <a:latin typeface="Tahoma" pitchFamily="34" charset="0"/>
                <a:ea typeface="Tahoma" pitchFamily="34" charset="0"/>
                <a:cs typeface="Tahoma" pitchFamily="34" charset="0"/>
              </a:rPr>
              <a:t>colMeans(mData,na.rm=TRUE)</a:t>
            </a:r>
          </a:p>
          <a:p>
            <a:r>
              <a:rPr lang="nl-NL" sz="1200" dirty="0" smtClean="0">
                <a:latin typeface="Tahoma" pitchFamily="34" charset="0"/>
                <a:ea typeface="Tahoma" pitchFamily="34" charset="0"/>
                <a:cs typeface="Tahoma" pitchFamily="34" charset="0"/>
              </a:rPr>
              <a:t>colMeans(fData,na.rm=TRUE)</a:t>
            </a:r>
          </a:p>
          <a:p>
            <a:r>
              <a:rPr lang="nl-NL" sz="1200" dirty="0" smtClean="0">
                <a:latin typeface="Tahoma" pitchFamily="34" charset="0"/>
                <a:ea typeface="Tahoma" pitchFamily="34" charset="0"/>
                <a:cs typeface="Tahoma" pitchFamily="34" charset="0"/>
              </a:rPr>
              <a:t>cov(mData,use="complete")</a:t>
            </a:r>
          </a:p>
          <a:p>
            <a:r>
              <a:rPr lang="nl-NL" sz="1200" dirty="0" smtClean="0">
                <a:latin typeface="Tahoma" pitchFamily="34" charset="0"/>
                <a:ea typeface="Tahoma" pitchFamily="34" charset="0"/>
                <a:cs typeface="Tahoma" pitchFamily="34" charset="0"/>
              </a:rPr>
              <a:t>cov(fData,use="complete")</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Test for a mean difference between males and females (MANOVA)</a:t>
            </a:r>
          </a:p>
          <a:p>
            <a:r>
              <a:rPr lang="nl-NL" sz="1200" dirty="0" smtClean="0">
                <a:latin typeface="Tahoma" pitchFamily="34" charset="0"/>
                <a:ea typeface="Tahoma" pitchFamily="34" charset="0"/>
                <a:cs typeface="Tahoma" pitchFamily="34" charset="0"/>
              </a:rPr>
              <a:t>summary(manova(cbind(scale1,scale2,scale3,scale4) ~ gender, data = data), test = "Pillai“)</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513814"/>
            <a:ext cx="7924800" cy="6001643"/>
          </a:xfrm>
          <a:prstGeom prst="rect">
            <a:avLst/>
          </a:prstGeom>
          <a:noFill/>
        </p:spPr>
        <p:txBody>
          <a:bodyPr wrap="square" rtlCol="0">
            <a:spAutoFit/>
          </a:bodyPr>
          <a:lstStyle/>
          <a:p>
            <a:r>
              <a:rPr lang="nl-NL" sz="1200" dirty="0" smtClean="0">
                <a:latin typeface="Tahoma" pitchFamily="34" charset="0"/>
                <a:ea typeface="Tahoma" pitchFamily="34" charset="0"/>
                <a:cs typeface="Tahoma" pitchFamily="34" charset="0"/>
              </a:rPr>
              <a:t>Current practical: Are the 4 subscales of the WAIS-III measurement invariant with respect to gender?</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OpenMx code:</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a:t>
            </a:r>
          </a:p>
          <a:p>
            <a:r>
              <a:rPr lang="nl-NL" sz="1200" dirty="0" smtClean="0">
                <a:latin typeface="Tahoma" pitchFamily="34" charset="0"/>
                <a:ea typeface="Tahoma" pitchFamily="34" charset="0"/>
                <a:cs typeface="Tahoma" pitchFamily="34" charset="0"/>
              </a:rPr>
              <a:t>#   PREPARE MODEL                 				                                             #</a:t>
            </a:r>
          </a:p>
          <a:p>
            <a:r>
              <a:rPr lang="nl-NL" sz="1200" dirty="0" smtClean="0">
                <a:latin typeface="Tahoma" pitchFamily="34" charset="0"/>
                <a:ea typeface="Tahoma" pitchFamily="34" charset="0"/>
                <a:cs typeface="Tahoma" pitchFamily="34" charset="0"/>
              </a:rPr>
              <a:t>#===================================================================#</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Matrices to store factor loadings of the WAIS subscales on g</a:t>
            </a:r>
          </a:p>
          <a:p>
            <a:r>
              <a:rPr lang="nl-NL" sz="1200" dirty="0" smtClean="0">
                <a:latin typeface="Tahoma" pitchFamily="34" charset="0"/>
                <a:ea typeface="Tahoma" pitchFamily="34" charset="0"/>
                <a:cs typeface="Tahoma" pitchFamily="34" charset="0"/>
              </a:rPr>
              <a:t>loadings1 &lt;- mxMatrix( type="Full", nrow=nv, ncol=nf, free=c(F, rep(T,nv-1)), </a:t>
            </a:r>
          </a:p>
          <a:p>
            <a:r>
              <a:rPr lang="nl-NL" sz="1200" dirty="0" smtClean="0">
                <a:latin typeface="Tahoma" pitchFamily="34" charset="0"/>
                <a:ea typeface="Tahoma" pitchFamily="34" charset="0"/>
                <a:cs typeface="Tahoma" pitchFamily="34" charset="0"/>
              </a:rPr>
              <a:t>values=1, label=paste("l_1", 1:nv, sep=""), name="load1" )</a:t>
            </a:r>
          </a:p>
          <a:p>
            <a:r>
              <a:rPr lang="nl-NL" sz="1200" dirty="0" smtClean="0">
                <a:latin typeface="Tahoma" pitchFamily="34" charset="0"/>
                <a:ea typeface="Tahoma" pitchFamily="34" charset="0"/>
                <a:cs typeface="Tahoma" pitchFamily="34" charset="0"/>
              </a:rPr>
              <a:t>loadings2 &lt;- mxMatrix( type="Full", nrow=nv, ncol=nf, free=c(F, rep(T,nv-1)), </a:t>
            </a:r>
          </a:p>
          <a:p>
            <a:r>
              <a:rPr lang="nl-NL" sz="1200" dirty="0" smtClean="0">
                <a:latin typeface="Tahoma" pitchFamily="34" charset="0"/>
                <a:ea typeface="Tahoma" pitchFamily="34" charset="0"/>
                <a:cs typeface="Tahoma" pitchFamily="34" charset="0"/>
              </a:rPr>
              <a:t>values=1, label=paste("l_2", 1:nv, sep=""), name="load2"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Matrices to store the residual variances of the WAIS subscales</a:t>
            </a:r>
          </a:p>
          <a:p>
            <a:r>
              <a:rPr lang="nl-NL" sz="1200" dirty="0" smtClean="0">
                <a:latin typeface="Tahoma" pitchFamily="34" charset="0"/>
                <a:ea typeface="Tahoma" pitchFamily="34" charset="0"/>
                <a:cs typeface="Tahoma" pitchFamily="34" charset="0"/>
              </a:rPr>
              <a:t>residuals1 &lt;- mxMatrix( type="Diag", nrow=nv, free=T, values=2, </a:t>
            </a:r>
          </a:p>
          <a:p>
            <a:r>
              <a:rPr lang="nl-NL" sz="1200" dirty="0" smtClean="0">
                <a:latin typeface="Tahoma" pitchFamily="34" charset="0"/>
                <a:ea typeface="Tahoma" pitchFamily="34" charset="0"/>
                <a:cs typeface="Tahoma" pitchFamily="34" charset="0"/>
              </a:rPr>
              <a:t>label=paste("res_1", 1:nv, sep=""), name="res1" )</a:t>
            </a:r>
          </a:p>
          <a:p>
            <a:r>
              <a:rPr lang="nl-NL" sz="1200" dirty="0" smtClean="0">
                <a:latin typeface="Tahoma" pitchFamily="34" charset="0"/>
                <a:ea typeface="Tahoma" pitchFamily="34" charset="0"/>
                <a:cs typeface="Tahoma" pitchFamily="34" charset="0"/>
              </a:rPr>
              <a:t>residuals2 &lt;- mxMatrix( type="Diag", nrow=nv, free=T, values=2, </a:t>
            </a:r>
          </a:p>
          <a:p>
            <a:r>
              <a:rPr lang="nl-NL" sz="1200" dirty="0" smtClean="0">
                <a:latin typeface="Tahoma" pitchFamily="34" charset="0"/>
                <a:ea typeface="Tahoma" pitchFamily="34" charset="0"/>
                <a:cs typeface="Tahoma" pitchFamily="34" charset="0"/>
              </a:rPr>
              <a:t>label=paste("res_2", 1:nv, sep=""), name="res2"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Matrices to store the mean and variance of g (variance estimated, mean set to 0)</a:t>
            </a:r>
          </a:p>
          <a:p>
            <a:r>
              <a:rPr lang="nl-NL" sz="1200" dirty="0" smtClean="0">
                <a:latin typeface="Tahoma" pitchFamily="34" charset="0"/>
                <a:ea typeface="Tahoma" pitchFamily="34" charset="0"/>
                <a:cs typeface="Tahoma" pitchFamily="34" charset="0"/>
              </a:rPr>
              <a:t>latVariance1 &lt;- mxMatrix( type="Symm", nrow=nf, ncol=nf, free=T, values=4, </a:t>
            </a:r>
          </a:p>
          <a:p>
            <a:r>
              <a:rPr lang="nl-NL" sz="1200" dirty="0" smtClean="0">
                <a:latin typeface="Tahoma" pitchFamily="34" charset="0"/>
                <a:ea typeface="Tahoma" pitchFamily="34" charset="0"/>
                <a:cs typeface="Tahoma" pitchFamily="34" charset="0"/>
              </a:rPr>
              <a:t>label=paste("lVar_1", 1:nf, sep=""), name="latVar1" ) </a:t>
            </a:r>
          </a:p>
          <a:p>
            <a:r>
              <a:rPr lang="nl-NL" sz="1200" dirty="0" smtClean="0">
                <a:latin typeface="Tahoma" pitchFamily="34" charset="0"/>
                <a:ea typeface="Tahoma" pitchFamily="34" charset="0"/>
                <a:cs typeface="Tahoma" pitchFamily="34" charset="0"/>
              </a:rPr>
              <a:t>latVariance2 &lt;- mxMatrix( type="Symm", nrow=nf, ncol=nf, free=T, values=4, </a:t>
            </a:r>
          </a:p>
          <a:p>
            <a:r>
              <a:rPr lang="nl-NL" sz="1200" dirty="0" smtClean="0">
                <a:latin typeface="Tahoma" pitchFamily="34" charset="0"/>
                <a:ea typeface="Tahoma" pitchFamily="34" charset="0"/>
                <a:cs typeface="Tahoma" pitchFamily="34" charset="0"/>
              </a:rPr>
              <a:t>label=paste("lVar_2", 1:nf, sep=""), name="latVar2"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latMean1 &lt;- mxMatrix( type="Full", nrow=1, ncol=nf, free=F, values=0,</a:t>
            </a:r>
          </a:p>
          <a:p>
            <a:r>
              <a:rPr lang="nl-NL" sz="1200" dirty="0" smtClean="0">
                <a:latin typeface="Tahoma" pitchFamily="34" charset="0"/>
                <a:ea typeface="Tahoma" pitchFamily="34" charset="0"/>
                <a:cs typeface="Tahoma" pitchFamily="34" charset="0"/>
              </a:rPr>
              <a:t>label=paste("lMean_1",1:nf, sep=""), name="latM1" ) </a:t>
            </a:r>
          </a:p>
          <a:p>
            <a:r>
              <a:rPr lang="nl-NL" sz="1200" dirty="0" smtClean="0">
                <a:latin typeface="Tahoma" pitchFamily="34" charset="0"/>
                <a:ea typeface="Tahoma" pitchFamily="34" charset="0"/>
                <a:cs typeface="Tahoma" pitchFamily="34" charset="0"/>
              </a:rPr>
              <a:t>latMean2 &lt;- mxMatrix( type="Full", nrow=1, ncol=nf, free=F, values=0,</a:t>
            </a:r>
          </a:p>
          <a:p>
            <a:r>
              <a:rPr lang="nl-NL" sz="1200" dirty="0" smtClean="0">
                <a:latin typeface="Tahoma" pitchFamily="34" charset="0"/>
                <a:ea typeface="Tahoma" pitchFamily="34" charset="0"/>
                <a:cs typeface="Tahoma" pitchFamily="34" charset="0"/>
              </a:rPr>
              <a:t>label=paste("lMean_2",1:nf, sep=""), name="latM2" )</a:t>
            </a:r>
          </a:p>
          <a:p>
            <a:endParaRPr lang="nl-NL" sz="12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35" name="Rectangle 34"/>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2</a:t>
            </a:r>
            <a:endParaRPr lang="nl-NL" sz="1200" baseline="-25000" dirty="0">
              <a:latin typeface="Tahoma" pitchFamily="34" charset="0"/>
              <a:ea typeface="Tahoma" pitchFamily="34" charset="0"/>
              <a:cs typeface="Tahoma" pitchFamily="34" charset="0"/>
            </a:endParaRPr>
          </a:p>
        </p:txBody>
      </p:sp>
      <p:sp>
        <p:nvSpPr>
          <p:cNvPr id="36" name="Oval 35"/>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η</a:t>
            </a:r>
            <a:endParaRPr lang="nl-NL" sz="1200" baseline="-25000" dirty="0">
              <a:solidFill>
                <a:schemeClr val="tx1"/>
              </a:solidFill>
              <a:latin typeface="Tahoma" pitchFamily="34" charset="0"/>
              <a:ea typeface="Tahoma" pitchFamily="34" charset="0"/>
              <a:cs typeface="Tahoma" pitchFamily="34" charset="0"/>
            </a:endParaRPr>
          </a:p>
        </p:txBody>
      </p:sp>
      <p:cxnSp>
        <p:nvCxnSpPr>
          <p:cNvPr id="37" name="Straight Arrow Connector 36"/>
          <p:cNvCxnSpPr>
            <a:stCxn id="36" idx="4"/>
            <a:endCxn id="35"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3</a:t>
            </a:r>
            <a:endParaRPr lang="nl-NL" sz="1200" baseline="-25000" dirty="0">
              <a:latin typeface="Tahoma" pitchFamily="34" charset="0"/>
              <a:ea typeface="Tahoma" pitchFamily="34" charset="0"/>
              <a:cs typeface="Tahoma" pitchFamily="34" charset="0"/>
            </a:endParaRPr>
          </a:p>
        </p:txBody>
      </p:sp>
      <p:cxnSp>
        <p:nvCxnSpPr>
          <p:cNvPr id="47" name="Straight Arrow Connector 46"/>
          <p:cNvCxnSpPr>
            <a:stCxn id="36" idx="4"/>
            <a:endCxn id="40"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4</a:t>
            </a:r>
            <a:endParaRPr lang="nl-NL" sz="1200" baseline="-25000" dirty="0">
              <a:latin typeface="Tahoma" pitchFamily="34" charset="0"/>
              <a:ea typeface="Tahoma" pitchFamily="34" charset="0"/>
              <a:cs typeface="Tahoma" pitchFamily="34" charset="0"/>
            </a:endParaRPr>
          </a:p>
        </p:txBody>
      </p:sp>
      <p:cxnSp>
        <p:nvCxnSpPr>
          <p:cNvPr id="49" name="Straight Arrow Connector 48"/>
          <p:cNvCxnSpPr>
            <a:stCxn id="36" idx="4"/>
            <a:endCxn id="48"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latin typeface="Tahoma" pitchFamily="34" charset="0"/>
                <a:ea typeface="Tahoma" pitchFamily="34" charset="0"/>
                <a:cs typeface="Tahoma" pitchFamily="34" charset="0"/>
              </a:rPr>
              <a:t>y</a:t>
            </a:r>
            <a:r>
              <a:rPr lang="nl-NL" sz="1200" baseline="-25000" dirty="0" smtClean="0">
                <a:latin typeface="Tahoma" pitchFamily="34" charset="0"/>
                <a:ea typeface="Tahoma" pitchFamily="34" charset="0"/>
                <a:cs typeface="Tahoma" pitchFamily="34" charset="0"/>
              </a:rPr>
              <a:t>1</a:t>
            </a:r>
            <a:endParaRPr lang="nl-NL" sz="1200" baseline="-25000" dirty="0">
              <a:latin typeface="Tahoma" pitchFamily="34" charset="0"/>
              <a:ea typeface="Tahoma" pitchFamily="34" charset="0"/>
              <a:cs typeface="Tahoma" pitchFamily="34" charset="0"/>
            </a:endParaRPr>
          </a:p>
        </p:txBody>
      </p:sp>
      <p:cxnSp>
        <p:nvCxnSpPr>
          <p:cNvPr id="51" name="Straight Arrow Connector 50"/>
          <p:cNvCxnSpPr>
            <a:stCxn id="36" idx="4"/>
            <a:endCxn id="50"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57" name="TextBox 56"/>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58" name="TextBox 57"/>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59" name="TextBox 58"/>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cxnSp>
        <p:nvCxnSpPr>
          <p:cNvPr id="60" name="Straight Arrow Connector 59"/>
          <p:cNvCxnSpPr/>
          <p:nvPr/>
        </p:nvCxnSpPr>
        <p:spPr>
          <a:xfrm rot="-12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2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2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12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a:t>
            </a:r>
          </a:p>
        </p:txBody>
      </p:sp>
      <p:sp>
        <p:nvSpPr>
          <p:cNvPr id="74" name="TextBox 73"/>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a:t>
            </a:r>
          </a:p>
        </p:txBody>
      </p:sp>
      <p:sp>
        <p:nvSpPr>
          <p:cNvPr id="75" name="TextBox 74"/>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3</a:t>
            </a:r>
          </a:p>
        </p:txBody>
      </p:sp>
      <p:sp>
        <p:nvSpPr>
          <p:cNvPr id="76" name="TextBox 75"/>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4</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513814"/>
            <a:ext cx="7924800" cy="6186309"/>
          </a:xfrm>
          <a:prstGeom prst="rect">
            <a:avLst/>
          </a:prstGeom>
          <a:noFill/>
        </p:spPr>
        <p:txBody>
          <a:bodyPr wrap="square" rtlCol="0">
            <a:spAutoFit/>
          </a:bodyPr>
          <a:lstStyle/>
          <a:p>
            <a:r>
              <a:rPr lang="nl-NL" sz="1200" dirty="0" smtClean="0">
                <a:latin typeface="Tahoma" pitchFamily="34" charset="0"/>
                <a:ea typeface="Tahoma" pitchFamily="34" charset="0"/>
                <a:cs typeface="Tahoma" pitchFamily="34" charset="0"/>
              </a:rPr>
              <a:t>Current practical: Are the 4 subscales of the WAIS-III measurement invariant with respect to gender?</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OpenMx code:</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Vectors to store intercepts of the WAIS subscales</a:t>
            </a:r>
          </a:p>
          <a:p>
            <a:r>
              <a:rPr lang="nl-NL" sz="1200" dirty="0" smtClean="0">
                <a:latin typeface="Tahoma" pitchFamily="34" charset="0"/>
                <a:ea typeface="Tahoma" pitchFamily="34" charset="0"/>
                <a:cs typeface="Tahoma" pitchFamily="34" charset="0"/>
              </a:rPr>
              <a:t>intercepts1 &lt;- mxMatrix( type="Full", nrow=nv, ncol=1, free=T, values=8,</a:t>
            </a:r>
          </a:p>
          <a:p>
            <a:r>
              <a:rPr lang="nl-NL" sz="1200" dirty="0" smtClean="0">
                <a:latin typeface="Tahoma" pitchFamily="34" charset="0"/>
                <a:ea typeface="Tahoma" pitchFamily="34" charset="0"/>
                <a:cs typeface="Tahoma" pitchFamily="34" charset="0"/>
              </a:rPr>
              <a:t>label=paste("int_1",1:nv,sep=""), name="int1" )</a:t>
            </a:r>
          </a:p>
          <a:p>
            <a:r>
              <a:rPr lang="nl-NL" sz="1200" dirty="0" smtClean="0">
                <a:latin typeface="Tahoma" pitchFamily="34" charset="0"/>
                <a:ea typeface="Tahoma" pitchFamily="34" charset="0"/>
                <a:cs typeface="Tahoma" pitchFamily="34" charset="0"/>
              </a:rPr>
              <a:t>intercepts2 &lt;- mxMatrix( type="Full", nrow=nv, ncol=1, free=T, values=8,</a:t>
            </a:r>
          </a:p>
          <a:p>
            <a:r>
              <a:rPr lang="nl-NL" sz="1200" dirty="0" smtClean="0">
                <a:latin typeface="Tahoma" pitchFamily="34" charset="0"/>
                <a:ea typeface="Tahoma" pitchFamily="34" charset="0"/>
                <a:cs typeface="Tahoma" pitchFamily="34" charset="0"/>
              </a:rPr>
              <a:t>label=paste("int_2",1:nv,sep=""), name="int2"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Algebra for the expected means and covariances of the WAIS scores</a:t>
            </a:r>
          </a:p>
          <a:p>
            <a:r>
              <a:rPr lang="nl-NL" sz="1200" dirty="0" smtClean="0">
                <a:latin typeface="Tahoma" pitchFamily="34" charset="0"/>
                <a:ea typeface="Tahoma" pitchFamily="34" charset="0"/>
                <a:cs typeface="Tahoma" pitchFamily="34" charset="0"/>
              </a:rPr>
              <a:t>means1 &lt;- mxAlgebra( expression=t(int1 + load1%*%latM1), name="m1" )</a:t>
            </a:r>
          </a:p>
          <a:p>
            <a:r>
              <a:rPr lang="nl-NL" sz="1200" dirty="0" smtClean="0">
                <a:latin typeface="Tahoma" pitchFamily="34" charset="0"/>
                <a:ea typeface="Tahoma" pitchFamily="34" charset="0"/>
                <a:cs typeface="Tahoma" pitchFamily="34" charset="0"/>
              </a:rPr>
              <a:t>means2 &lt;- mxAlgebra( expression=t(int2 + load2%*%latM2), name="m2" )</a:t>
            </a:r>
          </a:p>
          <a:p>
            <a:r>
              <a:rPr lang="nl-NL" sz="1200" dirty="0" smtClean="0">
                <a:latin typeface="Tahoma" pitchFamily="34" charset="0"/>
                <a:ea typeface="Tahoma" pitchFamily="34" charset="0"/>
                <a:cs typeface="Tahoma" pitchFamily="34" charset="0"/>
              </a:rPr>
              <a:t>variances1 &lt;- mxAlgebra( expression=load1 %*% latVar1 %*% t(load1) + res1, name="v1" )</a:t>
            </a:r>
          </a:p>
          <a:p>
            <a:r>
              <a:rPr lang="nl-NL" sz="1200" dirty="0" smtClean="0">
                <a:latin typeface="Tahoma" pitchFamily="34" charset="0"/>
                <a:ea typeface="Tahoma" pitchFamily="34" charset="0"/>
                <a:cs typeface="Tahoma" pitchFamily="34" charset="0"/>
              </a:rPr>
              <a:t>variances2 &lt;- mxAlgebra( expression=load2 %*% latVar2 %*% t(load2) + res2, name="v2"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Data objects for the two groups</a:t>
            </a:r>
          </a:p>
          <a:p>
            <a:r>
              <a:rPr lang="nl-NL" sz="1200" dirty="0" smtClean="0">
                <a:latin typeface="Tahoma" pitchFamily="34" charset="0"/>
                <a:ea typeface="Tahoma" pitchFamily="34" charset="0"/>
                <a:cs typeface="Tahoma" pitchFamily="34" charset="0"/>
              </a:rPr>
              <a:t>data1 &lt;- mxData( observed=mData, type="raw" )</a:t>
            </a:r>
          </a:p>
          <a:p>
            <a:r>
              <a:rPr lang="nl-NL" sz="1200" dirty="0" smtClean="0">
                <a:latin typeface="Tahoma" pitchFamily="34" charset="0"/>
                <a:ea typeface="Tahoma" pitchFamily="34" charset="0"/>
                <a:cs typeface="Tahoma" pitchFamily="34" charset="0"/>
              </a:rPr>
              <a:t>data2 &lt;- mxData( observed=fData, type="raw"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Objective objects for the two groups</a:t>
            </a:r>
          </a:p>
          <a:p>
            <a:r>
              <a:rPr lang="nl-NL" sz="1200" dirty="0" smtClean="0">
                <a:latin typeface="Tahoma" pitchFamily="34" charset="0"/>
                <a:ea typeface="Tahoma" pitchFamily="34" charset="0"/>
                <a:cs typeface="Tahoma" pitchFamily="34" charset="0"/>
              </a:rPr>
              <a:t>obj1 &lt;- mxFIMLObjective( covariance="v1", means="m1", dimnames=selVars )</a:t>
            </a:r>
          </a:p>
          <a:p>
            <a:r>
              <a:rPr lang="nl-NL" sz="1200" dirty="0" smtClean="0">
                <a:latin typeface="Tahoma" pitchFamily="34" charset="0"/>
                <a:ea typeface="Tahoma" pitchFamily="34" charset="0"/>
                <a:cs typeface="Tahoma" pitchFamily="34" charset="0"/>
              </a:rPr>
              <a:t>obj2 &lt;- mxFIMLObjective( covariance="v2", means="m2", dimnames=selVars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Combine Groups</a:t>
            </a:r>
          </a:p>
          <a:p>
            <a:r>
              <a:rPr lang="nl-NL" sz="1200" dirty="0" smtClean="0">
                <a:latin typeface="Tahoma" pitchFamily="34" charset="0"/>
                <a:ea typeface="Tahoma" pitchFamily="34" charset="0"/>
                <a:cs typeface="Tahoma" pitchFamily="34" charset="0"/>
              </a:rPr>
              <a:t>modelMales  &lt;- mxModel( loadings1, residuals1, latVariance1, latMean1, </a:t>
            </a:r>
          </a:p>
          <a:p>
            <a:r>
              <a:rPr lang="nl-NL" sz="1200" dirty="0" smtClean="0">
                <a:latin typeface="Tahoma" pitchFamily="34" charset="0"/>
                <a:ea typeface="Tahoma" pitchFamily="34" charset="0"/>
                <a:cs typeface="Tahoma" pitchFamily="34" charset="0"/>
              </a:rPr>
              <a:t>intercepts1, means1, variances1, data1, obj1, name="males")</a:t>
            </a:r>
          </a:p>
          <a:p>
            <a:r>
              <a:rPr lang="nl-NL" sz="1200" dirty="0" smtClean="0">
                <a:latin typeface="Tahoma" pitchFamily="34" charset="0"/>
                <a:ea typeface="Tahoma" pitchFamily="34" charset="0"/>
                <a:cs typeface="Tahoma" pitchFamily="34" charset="0"/>
              </a:rPr>
              <a:t>modelFemales  &lt;- mxModel( loadings2, residuals2, latVariance2, latMean2,</a:t>
            </a:r>
          </a:p>
          <a:p>
            <a:r>
              <a:rPr lang="nl-NL" sz="1200" dirty="0" smtClean="0">
                <a:latin typeface="Tahoma" pitchFamily="34" charset="0"/>
                <a:ea typeface="Tahoma" pitchFamily="34" charset="0"/>
                <a:cs typeface="Tahoma" pitchFamily="34" charset="0"/>
              </a:rPr>
              <a:t>intercepts2, means2, variances2, data2, obj2, name="females")</a:t>
            </a:r>
          </a:p>
          <a:p>
            <a:r>
              <a:rPr lang="nl-NL" sz="1200" dirty="0" smtClean="0">
                <a:latin typeface="Tahoma" pitchFamily="34" charset="0"/>
                <a:ea typeface="Tahoma" pitchFamily="34" charset="0"/>
                <a:cs typeface="Tahoma" pitchFamily="34" charset="0"/>
              </a:rPr>
              <a:t>minus2ll &lt;- mxAlgebra( expression=males.objective + females.objective, name="m2LL" )</a:t>
            </a:r>
          </a:p>
          <a:p>
            <a:r>
              <a:rPr lang="nl-NL" sz="1200" dirty="0" smtClean="0">
                <a:latin typeface="Tahoma" pitchFamily="34" charset="0"/>
                <a:ea typeface="Tahoma" pitchFamily="34" charset="0"/>
                <a:cs typeface="Tahoma" pitchFamily="34" charset="0"/>
              </a:rPr>
              <a:t>obj      &lt;- mxAlgebraObjective( "m2LL" )</a:t>
            </a:r>
          </a:p>
          <a:p>
            <a:r>
              <a:rPr lang="nl-NL" sz="1200" dirty="0" smtClean="0">
                <a:latin typeface="Tahoma" pitchFamily="34" charset="0"/>
                <a:ea typeface="Tahoma" pitchFamily="34" charset="0"/>
                <a:cs typeface="Tahoma" pitchFamily="34" charset="0"/>
              </a:rPr>
              <a:t>CImodel  &lt;- mxModel( "CI", modelMales, modelFemales, minus2ll, obj )</a:t>
            </a:r>
          </a:p>
          <a:p>
            <a:endParaRPr lang="nl-NL" sz="12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513814"/>
            <a:ext cx="7924800" cy="2492990"/>
          </a:xfrm>
          <a:prstGeom prst="rect">
            <a:avLst/>
          </a:prstGeom>
          <a:noFill/>
        </p:spPr>
        <p:txBody>
          <a:bodyPr wrap="square" rtlCol="0">
            <a:spAutoFit/>
          </a:bodyPr>
          <a:lstStyle/>
          <a:p>
            <a:r>
              <a:rPr lang="nl-NL" sz="1200" dirty="0" smtClean="0">
                <a:latin typeface="Tahoma" pitchFamily="34" charset="0"/>
                <a:ea typeface="Tahoma" pitchFamily="34" charset="0"/>
                <a:cs typeface="Tahoma" pitchFamily="34" charset="0"/>
              </a:rPr>
              <a:t>Current practical: Are the 4 subscales of the WAIS-III measurement invariant with respect to gender?</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OpenMx code:</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a:t>
            </a:r>
          </a:p>
          <a:p>
            <a:r>
              <a:rPr lang="nl-NL" sz="1200" dirty="0" smtClean="0">
                <a:latin typeface="Tahoma" pitchFamily="34" charset="0"/>
                <a:ea typeface="Tahoma" pitchFamily="34" charset="0"/>
                <a:cs typeface="Tahoma" pitchFamily="34" charset="0"/>
              </a:rPr>
              <a:t>#   RUN MODEL: CONFIGURAL INVARIANCE 					      #</a:t>
            </a:r>
          </a:p>
          <a:p>
            <a:r>
              <a:rPr lang="nl-NL" sz="1200" dirty="0" smtClean="0">
                <a:latin typeface="Tahoma" pitchFamily="34" charset="0"/>
                <a:ea typeface="Tahoma" pitchFamily="34" charset="0"/>
                <a:cs typeface="Tahoma" pitchFamily="34" charset="0"/>
              </a:rPr>
              <a:t>#              - equal configuration of factor loadings over the groups 				      #</a:t>
            </a:r>
          </a:p>
          <a:p>
            <a:r>
              <a:rPr lang="nl-NL" sz="1200" dirty="0" smtClean="0">
                <a:latin typeface="Tahoma" pitchFamily="34" charset="0"/>
                <a:ea typeface="Tahoma" pitchFamily="34" charset="0"/>
                <a:cs typeface="Tahoma" pitchFamily="34" charset="0"/>
              </a:rPr>
              <a:t>#===================================================================#</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CImodelFit    &lt;- mxRun(CImodel)</a:t>
            </a:r>
          </a:p>
          <a:p>
            <a:r>
              <a:rPr lang="nl-NL" sz="1200" dirty="0" smtClean="0">
                <a:latin typeface="Tahoma" pitchFamily="34" charset="0"/>
                <a:ea typeface="Tahoma" pitchFamily="34" charset="0"/>
                <a:cs typeface="Tahoma" pitchFamily="34" charset="0"/>
              </a:rPr>
              <a:t>CImodelSumm   &lt;- summary(CImodelFit)</a:t>
            </a:r>
          </a:p>
          <a:p>
            <a:r>
              <a:rPr lang="nl-NL" sz="1200" dirty="0" smtClean="0">
                <a:latin typeface="Tahoma" pitchFamily="34" charset="0"/>
                <a:ea typeface="Tahoma" pitchFamily="34" charset="0"/>
                <a:cs typeface="Tahoma" pitchFamily="34" charset="0"/>
              </a:rPr>
              <a:t>CImodelSumm</a:t>
            </a:r>
          </a:p>
          <a:p>
            <a:endParaRPr lang="nl-NL" sz="12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513814"/>
            <a:ext cx="7924800" cy="5262979"/>
          </a:xfrm>
          <a:prstGeom prst="rect">
            <a:avLst/>
          </a:prstGeom>
          <a:noFill/>
        </p:spPr>
        <p:txBody>
          <a:bodyPr wrap="square" rtlCol="0">
            <a:spAutoFit/>
          </a:bodyPr>
          <a:lstStyle/>
          <a:p>
            <a:r>
              <a:rPr lang="nl-NL" sz="1200" dirty="0" smtClean="0">
                <a:latin typeface="Tahoma" pitchFamily="34" charset="0"/>
                <a:ea typeface="Tahoma" pitchFamily="34" charset="0"/>
                <a:cs typeface="Tahoma" pitchFamily="34" charset="0"/>
              </a:rPr>
              <a:t>Current practical: Are the 4 subscales of the WAIS-III measurement invariant with respect to gender?</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OpenMx code:</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a:t>
            </a:r>
          </a:p>
          <a:p>
            <a:r>
              <a:rPr lang="nl-NL" sz="1200" dirty="0" smtClean="0">
                <a:latin typeface="Tahoma" pitchFamily="34" charset="0"/>
                <a:ea typeface="Tahoma" pitchFamily="34" charset="0"/>
                <a:cs typeface="Tahoma" pitchFamily="34" charset="0"/>
              </a:rPr>
              <a:t>#   RUN MODEL: METRIC INVARIANCE 						      #</a:t>
            </a:r>
          </a:p>
          <a:p>
            <a:r>
              <a:rPr lang="nl-NL" sz="1200" dirty="0" smtClean="0">
                <a:latin typeface="Tahoma" pitchFamily="34" charset="0"/>
                <a:ea typeface="Tahoma" pitchFamily="34" charset="0"/>
                <a:cs typeface="Tahoma" pitchFamily="34" charset="0"/>
              </a:rPr>
              <a:t>#              - equal configuration of factor loadings over the groups 				      #</a:t>
            </a:r>
          </a:p>
          <a:p>
            <a:r>
              <a:rPr lang="nl-NL" sz="1200" dirty="0" smtClean="0">
                <a:latin typeface="Tahoma" pitchFamily="34" charset="0"/>
                <a:ea typeface="Tahoma" pitchFamily="34" charset="0"/>
                <a:cs typeface="Tahoma" pitchFamily="34" charset="0"/>
              </a:rPr>
              <a:t>#              - equal factor loadings over the groups					      #</a:t>
            </a:r>
          </a:p>
          <a:p>
            <a:r>
              <a:rPr lang="nl-NL" sz="1200" dirty="0" smtClean="0">
                <a:latin typeface="Tahoma" pitchFamily="34" charset="0"/>
                <a:ea typeface="Tahoma" pitchFamily="34" charset="0"/>
                <a:cs typeface="Tahoma" pitchFamily="34" charset="0"/>
              </a:rPr>
              <a:t>#===================================================================#</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Matrices to store factor loadings of the WAIS subscales on g</a:t>
            </a:r>
          </a:p>
          <a:p>
            <a:r>
              <a:rPr lang="nl-NL" sz="1200" dirty="0" smtClean="0">
                <a:latin typeface="Tahoma" pitchFamily="34" charset="0"/>
                <a:ea typeface="Tahoma" pitchFamily="34" charset="0"/>
                <a:cs typeface="Tahoma" pitchFamily="34" charset="0"/>
              </a:rPr>
              <a:t>loadings1 &lt;- mxMatrix( type="Full", nrow=nv, ncol=nf, free=c(F, rep(T,nv-1)), </a:t>
            </a:r>
          </a:p>
          <a:p>
            <a:r>
              <a:rPr lang="nl-NL" sz="1200" dirty="0" smtClean="0">
                <a:latin typeface="Tahoma" pitchFamily="34" charset="0"/>
                <a:ea typeface="Tahoma" pitchFamily="34" charset="0"/>
                <a:cs typeface="Tahoma" pitchFamily="34" charset="0"/>
              </a:rPr>
              <a:t>values=1, label=paste("l_", 1:nv, sep=""), name="load1" )</a:t>
            </a:r>
          </a:p>
          <a:p>
            <a:r>
              <a:rPr lang="nl-NL" sz="1200" dirty="0" smtClean="0">
                <a:latin typeface="Tahoma" pitchFamily="34" charset="0"/>
                <a:ea typeface="Tahoma" pitchFamily="34" charset="0"/>
                <a:cs typeface="Tahoma" pitchFamily="34" charset="0"/>
              </a:rPr>
              <a:t>loadings2 &lt;- mxMatrix( type="Full", nrow=nv, ncol=nf, free=c(F, rep(T,nv-1)), </a:t>
            </a:r>
          </a:p>
          <a:p>
            <a:r>
              <a:rPr lang="nl-NL" sz="1200" dirty="0" smtClean="0">
                <a:latin typeface="Tahoma" pitchFamily="34" charset="0"/>
                <a:ea typeface="Tahoma" pitchFamily="34" charset="0"/>
                <a:cs typeface="Tahoma" pitchFamily="34" charset="0"/>
              </a:rPr>
              <a:t>values=1, label=paste("l_", 1:nv, sep=""), name="load2"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Combine Groups</a:t>
            </a:r>
          </a:p>
          <a:p>
            <a:r>
              <a:rPr lang="nl-NL" sz="1200" dirty="0" smtClean="0">
                <a:latin typeface="Tahoma" pitchFamily="34" charset="0"/>
                <a:ea typeface="Tahoma" pitchFamily="34" charset="0"/>
                <a:cs typeface="Tahoma" pitchFamily="34" charset="0"/>
              </a:rPr>
              <a:t>modelMales  &lt;- mxModel( loadings1, residuals1, latVariance1, latMean1, </a:t>
            </a:r>
          </a:p>
          <a:p>
            <a:r>
              <a:rPr lang="nl-NL" sz="1200" dirty="0" smtClean="0">
                <a:latin typeface="Tahoma" pitchFamily="34" charset="0"/>
                <a:ea typeface="Tahoma" pitchFamily="34" charset="0"/>
                <a:cs typeface="Tahoma" pitchFamily="34" charset="0"/>
              </a:rPr>
              <a:t>intercepts1, means1, variances1, data1, obj1, name="males")</a:t>
            </a:r>
          </a:p>
          <a:p>
            <a:r>
              <a:rPr lang="nl-NL" sz="1200" dirty="0" smtClean="0">
                <a:latin typeface="Tahoma" pitchFamily="34" charset="0"/>
                <a:ea typeface="Tahoma" pitchFamily="34" charset="0"/>
                <a:cs typeface="Tahoma" pitchFamily="34" charset="0"/>
              </a:rPr>
              <a:t>modelFemales  &lt;- mxModel( loadings2, residuals2, latVariance2, latMean2,</a:t>
            </a:r>
          </a:p>
          <a:p>
            <a:r>
              <a:rPr lang="nl-NL" sz="1200" dirty="0" smtClean="0">
                <a:latin typeface="Tahoma" pitchFamily="34" charset="0"/>
                <a:ea typeface="Tahoma" pitchFamily="34" charset="0"/>
                <a:cs typeface="Tahoma" pitchFamily="34" charset="0"/>
              </a:rPr>
              <a:t>intercepts2, means2, variances2, data2, obj2, name="females")</a:t>
            </a:r>
          </a:p>
          <a:p>
            <a:r>
              <a:rPr lang="nl-NL" sz="1200" dirty="0" smtClean="0">
                <a:latin typeface="Tahoma" pitchFamily="34" charset="0"/>
                <a:ea typeface="Tahoma" pitchFamily="34" charset="0"/>
                <a:cs typeface="Tahoma" pitchFamily="34" charset="0"/>
              </a:rPr>
              <a:t>minus2ll &lt;- mxAlgebra( expression=males.objective + females.objective, name="m2LL" )</a:t>
            </a:r>
          </a:p>
          <a:p>
            <a:r>
              <a:rPr lang="nl-NL" sz="1200" dirty="0" smtClean="0">
                <a:latin typeface="Tahoma" pitchFamily="34" charset="0"/>
                <a:ea typeface="Tahoma" pitchFamily="34" charset="0"/>
                <a:cs typeface="Tahoma" pitchFamily="34" charset="0"/>
              </a:rPr>
              <a:t>obj      &lt;- mxAlgebraObjective( "m2LL" )</a:t>
            </a:r>
          </a:p>
          <a:p>
            <a:r>
              <a:rPr lang="nl-NL" sz="1200" dirty="0" smtClean="0">
                <a:latin typeface="Tahoma" pitchFamily="34" charset="0"/>
                <a:ea typeface="Tahoma" pitchFamily="34" charset="0"/>
                <a:cs typeface="Tahoma" pitchFamily="34" charset="0"/>
              </a:rPr>
              <a:t>MImodel  &lt;- mxModel( "MI", modelMales, modelFemales, minus2ll, obj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MImodelFit    &lt;- mxRun(MImodel)</a:t>
            </a:r>
          </a:p>
          <a:p>
            <a:r>
              <a:rPr lang="nl-NL" sz="1200" dirty="0" smtClean="0">
                <a:latin typeface="Tahoma" pitchFamily="34" charset="0"/>
                <a:ea typeface="Tahoma" pitchFamily="34" charset="0"/>
                <a:cs typeface="Tahoma" pitchFamily="34" charset="0"/>
              </a:rPr>
              <a:t>MImodelSumm   &lt;- summary(MImodelFit)</a:t>
            </a:r>
          </a:p>
          <a:p>
            <a:r>
              <a:rPr lang="nl-NL" sz="1200" dirty="0" smtClean="0">
                <a:latin typeface="Tahoma" pitchFamily="34" charset="0"/>
                <a:ea typeface="Tahoma" pitchFamily="34" charset="0"/>
                <a:cs typeface="Tahoma" pitchFamily="34" charset="0"/>
              </a:rPr>
              <a:t>MImodelSumm</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513814"/>
            <a:ext cx="7924800" cy="5816977"/>
          </a:xfrm>
          <a:prstGeom prst="rect">
            <a:avLst/>
          </a:prstGeom>
          <a:noFill/>
        </p:spPr>
        <p:txBody>
          <a:bodyPr wrap="square" rtlCol="0">
            <a:spAutoFit/>
          </a:bodyPr>
          <a:lstStyle/>
          <a:p>
            <a:r>
              <a:rPr lang="nl-NL" sz="1200" dirty="0" smtClean="0">
                <a:latin typeface="Tahoma" pitchFamily="34" charset="0"/>
                <a:ea typeface="Tahoma" pitchFamily="34" charset="0"/>
                <a:cs typeface="Tahoma" pitchFamily="34" charset="0"/>
              </a:rPr>
              <a:t>Current practical: Are the 4 subscales of the WAIS-III measurement invariant with respect to gender?</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OpenMx code:</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a:t>
            </a:r>
          </a:p>
          <a:p>
            <a:r>
              <a:rPr lang="nl-NL" sz="1200" dirty="0" smtClean="0">
                <a:latin typeface="Tahoma" pitchFamily="34" charset="0"/>
                <a:ea typeface="Tahoma" pitchFamily="34" charset="0"/>
                <a:cs typeface="Tahoma" pitchFamily="34" charset="0"/>
              </a:rPr>
              <a:t>#   RUN MODEL: STRONG FACTORIAL INVARIANCE - </a:t>
            </a:r>
            <a:r>
              <a:rPr lang="nl-NL" sz="1200" dirty="0" smtClean="0">
                <a:solidFill>
                  <a:srgbClr val="800080"/>
                </a:solidFill>
                <a:latin typeface="Tahoma" pitchFamily="34" charset="0"/>
                <a:ea typeface="Tahoma" pitchFamily="34" charset="0"/>
                <a:cs typeface="Tahoma" pitchFamily="34" charset="0"/>
              </a:rPr>
              <a:t>YOUR TASK </a:t>
            </a:r>
            <a:r>
              <a:rPr lang="nl-NL" sz="1200" dirty="0" smtClean="0">
                <a:latin typeface="Tahoma" pitchFamily="34" charset="0"/>
                <a:ea typeface="Tahoma" pitchFamily="34" charset="0"/>
                <a:cs typeface="Tahoma" pitchFamily="34" charset="0"/>
              </a:rPr>
              <a:t>            			      #</a:t>
            </a:r>
          </a:p>
          <a:p>
            <a:r>
              <a:rPr lang="nl-NL" sz="1200" dirty="0" smtClean="0">
                <a:latin typeface="Tahoma" pitchFamily="34" charset="0"/>
                <a:ea typeface="Tahoma" pitchFamily="34" charset="0"/>
                <a:cs typeface="Tahoma" pitchFamily="34" charset="0"/>
              </a:rPr>
              <a:t>#              - equal configuration of factor loadings over the groups			 	      #</a:t>
            </a:r>
          </a:p>
          <a:p>
            <a:r>
              <a:rPr lang="nl-NL" sz="1200" dirty="0" smtClean="0">
                <a:latin typeface="Tahoma" pitchFamily="34" charset="0"/>
                <a:ea typeface="Tahoma" pitchFamily="34" charset="0"/>
                <a:cs typeface="Tahoma" pitchFamily="34" charset="0"/>
              </a:rPr>
              <a:t>#              - equal factor loadings over the groups				                         #</a:t>
            </a:r>
          </a:p>
          <a:p>
            <a:r>
              <a:rPr lang="nl-NL" sz="1200" dirty="0" smtClean="0">
                <a:latin typeface="Tahoma" pitchFamily="34" charset="0"/>
                <a:ea typeface="Tahoma" pitchFamily="34" charset="0"/>
                <a:cs typeface="Tahoma" pitchFamily="34" charset="0"/>
              </a:rPr>
              <a:t>#              - equal intercepts over the groups			                                             #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Vectors to store intercepts of the WAIS subscales</a:t>
            </a:r>
          </a:p>
          <a:p>
            <a:r>
              <a:rPr lang="nl-NL" sz="1200" dirty="0" smtClean="0">
                <a:latin typeface="Tahoma" pitchFamily="34" charset="0"/>
                <a:ea typeface="Tahoma" pitchFamily="34" charset="0"/>
                <a:cs typeface="Tahoma" pitchFamily="34" charset="0"/>
              </a:rPr>
              <a:t>?</a:t>
            </a:r>
            <a:r>
              <a:rPr lang="nl-NL" sz="1200" dirty="0" smtClean="0">
                <a:solidFill>
                  <a:srgbClr val="800080"/>
                </a:solidFill>
                <a:latin typeface="Tahoma" pitchFamily="34" charset="0"/>
                <a:ea typeface="Tahoma" pitchFamily="34" charset="0"/>
                <a:cs typeface="Tahoma" pitchFamily="34" charset="0"/>
              </a:rPr>
              <a:t>??</a:t>
            </a:r>
          </a:p>
          <a:p>
            <a:r>
              <a:rPr lang="nl-NL" sz="1200" dirty="0" smtClean="0">
                <a:solidFill>
                  <a:srgbClr val="800080"/>
                </a:solidFill>
                <a:latin typeface="Tahoma" pitchFamily="34" charset="0"/>
                <a:ea typeface="Tahoma" pitchFamily="34" charset="0"/>
                <a:cs typeface="Tahoma" pitchFamily="34" charset="0"/>
              </a:rPr>
              <a:t>???</a:t>
            </a:r>
          </a:p>
          <a:p>
            <a:r>
              <a:rPr lang="nl-NL" sz="1200" dirty="0" smtClean="0">
                <a:solidFill>
                  <a:srgbClr val="800080"/>
                </a:solidFill>
                <a:latin typeface="Tahoma" pitchFamily="34" charset="0"/>
                <a:ea typeface="Tahoma" pitchFamily="34" charset="0"/>
                <a:cs typeface="Tahoma" pitchFamily="34" charset="0"/>
              </a:rPr>
              <a:t>???</a:t>
            </a:r>
          </a:p>
          <a:p>
            <a:r>
              <a:rPr lang="nl-NL" sz="1200" dirty="0" smtClean="0">
                <a:solidFill>
                  <a:srgbClr val="800080"/>
                </a:solidFill>
                <a:latin typeface="Tahoma" pitchFamily="34" charset="0"/>
                <a:ea typeface="Tahoma" pitchFamily="34" charset="0"/>
                <a:cs typeface="Tahoma" pitchFamily="34" charset="0"/>
              </a:rPr>
              <a:t>???</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Combine Groups</a:t>
            </a:r>
          </a:p>
          <a:p>
            <a:r>
              <a:rPr lang="nl-NL" sz="1200" dirty="0" smtClean="0">
                <a:latin typeface="Tahoma" pitchFamily="34" charset="0"/>
                <a:ea typeface="Tahoma" pitchFamily="34" charset="0"/>
                <a:cs typeface="Tahoma" pitchFamily="34" charset="0"/>
              </a:rPr>
              <a:t>modelMales  &lt;- mxModel( loadings1, residuals1, latVariance1, latMean1, </a:t>
            </a:r>
          </a:p>
          <a:p>
            <a:r>
              <a:rPr lang="nl-NL" sz="1200" dirty="0" smtClean="0">
                <a:latin typeface="Tahoma" pitchFamily="34" charset="0"/>
                <a:ea typeface="Tahoma" pitchFamily="34" charset="0"/>
                <a:cs typeface="Tahoma" pitchFamily="34" charset="0"/>
              </a:rPr>
              <a:t>intercepts1, means1, variances1, data1, obj1, name="males")</a:t>
            </a:r>
          </a:p>
          <a:p>
            <a:r>
              <a:rPr lang="nl-NL" sz="1200" dirty="0" smtClean="0">
                <a:latin typeface="Tahoma" pitchFamily="34" charset="0"/>
                <a:ea typeface="Tahoma" pitchFamily="34" charset="0"/>
                <a:cs typeface="Tahoma" pitchFamily="34" charset="0"/>
              </a:rPr>
              <a:t>modelFemales  &lt;- mxModel( loadings2, residuals2, latVariance2, latMean2,</a:t>
            </a:r>
          </a:p>
          <a:p>
            <a:r>
              <a:rPr lang="nl-NL" sz="1200" dirty="0" smtClean="0">
                <a:latin typeface="Tahoma" pitchFamily="34" charset="0"/>
                <a:ea typeface="Tahoma" pitchFamily="34" charset="0"/>
                <a:cs typeface="Tahoma" pitchFamily="34" charset="0"/>
              </a:rPr>
              <a:t>intercepts2, means2, variances2, data2, obj2, name="females")</a:t>
            </a:r>
          </a:p>
          <a:p>
            <a:r>
              <a:rPr lang="nl-NL" sz="1200" dirty="0" smtClean="0">
                <a:latin typeface="Tahoma" pitchFamily="34" charset="0"/>
                <a:ea typeface="Tahoma" pitchFamily="34" charset="0"/>
                <a:cs typeface="Tahoma" pitchFamily="34" charset="0"/>
              </a:rPr>
              <a:t>minus2ll &lt;- mxAlgebra( expression=males.objective + females.objective, name="m2LL" )</a:t>
            </a:r>
          </a:p>
          <a:p>
            <a:r>
              <a:rPr lang="nl-NL" sz="1200" dirty="0" smtClean="0">
                <a:latin typeface="Tahoma" pitchFamily="34" charset="0"/>
                <a:ea typeface="Tahoma" pitchFamily="34" charset="0"/>
                <a:cs typeface="Tahoma" pitchFamily="34" charset="0"/>
              </a:rPr>
              <a:t>obj      &lt;- mxAlgebraObjective( "m2LL" )</a:t>
            </a:r>
          </a:p>
          <a:p>
            <a:r>
              <a:rPr lang="nl-NL" sz="1200" dirty="0" smtClean="0">
                <a:latin typeface="Tahoma" pitchFamily="34" charset="0"/>
                <a:ea typeface="Tahoma" pitchFamily="34" charset="0"/>
                <a:cs typeface="Tahoma" pitchFamily="34" charset="0"/>
              </a:rPr>
              <a:t>SFImodel  &lt;- mxModel( "SFI", modelMales, modelFemales, minus2ll, obj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SFImodelFit    &lt;- mxRun(SFImodel)</a:t>
            </a:r>
          </a:p>
          <a:p>
            <a:r>
              <a:rPr lang="nl-NL" sz="1200" dirty="0" smtClean="0">
                <a:latin typeface="Tahoma" pitchFamily="34" charset="0"/>
                <a:ea typeface="Tahoma" pitchFamily="34" charset="0"/>
                <a:cs typeface="Tahoma" pitchFamily="34" charset="0"/>
              </a:rPr>
              <a:t>SFImodelSumm   &lt;- summary(SFImodelFit)</a:t>
            </a:r>
          </a:p>
          <a:p>
            <a:r>
              <a:rPr lang="nl-NL" sz="1200" dirty="0" smtClean="0">
                <a:latin typeface="Tahoma" pitchFamily="34" charset="0"/>
                <a:ea typeface="Tahoma" pitchFamily="34" charset="0"/>
                <a:cs typeface="Tahoma" pitchFamily="34" charset="0"/>
              </a:rPr>
              <a:t>SFImodelSumm</a:t>
            </a: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513814"/>
            <a:ext cx="7924800" cy="6001643"/>
          </a:xfrm>
          <a:prstGeom prst="rect">
            <a:avLst/>
          </a:prstGeom>
          <a:noFill/>
        </p:spPr>
        <p:txBody>
          <a:bodyPr wrap="square" rtlCol="0">
            <a:spAutoFit/>
          </a:bodyPr>
          <a:lstStyle/>
          <a:p>
            <a:r>
              <a:rPr lang="nl-NL" sz="1200" dirty="0" smtClean="0">
                <a:latin typeface="Tahoma" pitchFamily="34" charset="0"/>
                <a:ea typeface="Tahoma" pitchFamily="34" charset="0"/>
                <a:cs typeface="Tahoma" pitchFamily="34" charset="0"/>
              </a:rPr>
              <a:t>Current practical: Are the 4 subscales of the WAIS-III measurement invariant with respect to gender?</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OpenMx code:</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a:t>
            </a:r>
          </a:p>
          <a:p>
            <a:r>
              <a:rPr lang="nl-NL" sz="1200" dirty="0" smtClean="0">
                <a:latin typeface="Tahoma" pitchFamily="34" charset="0"/>
                <a:ea typeface="Tahoma" pitchFamily="34" charset="0"/>
                <a:cs typeface="Tahoma" pitchFamily="34" charset="0"/>
              </a:rPr>
              <a:t>#   RUN MODEL: STRONG FACTORIAL INVARIANCE - </a:t>
            </a:r>
            <a:r>
              <a:rPr lang="nl-NL" sz="1200" dirty="0" smtClean="0">
                <a:solidFill>
                  <a:srgbClr val="800080"/>
                </a:solidFill>
                <a:latin typeface="Tahoma" pitchFamily="34" charset="0"/>
                <a:ea typeface="Tahoma" pitchFamily="34" charset="0"/>
                <a:cs typeface="Tahoma" pitchFamily="34" charset="0"/>
              </a:rPr>
              <a:t>YOUR TASK      </a:t>
            </a:r>
            <a:r>
              <a:rPr lang="nl-NL" sz="1200" dirty="0" smtClean="0">
                <a:latin typeface="Tahoma" pitchFamily="34" charset="0"/>
                <a:ea typeface="Tahoma" pitchFamily="34" charset="0"/>
                <a:cs typeface="Tahoma" pitchFamily="34" charset="0"/>
              </a:rPr>
              <a:t>       			      #</a:t>
            </a:r>
          </a:p>
          <a:p>
            <a:r>
              <a:rPr lang="nl-NL" sz="1200" dirty="0" smtClean="0">
                <a:latin typeface="Tahoma" pitchFamily="34" charset="0"/>
                <a:ea typeface="Tahoma" pitchFamily="34" charset="0"/>
                <a:cs typeface="Tahoma" pitchFamily="34" charset="0"/>
              </a:rPr>
              <a:t>#              - equal configuration of factor loadings over the groups			 	      #</a:t>
            </a:r>
          </a:p>
          <a:p>
            <a:r>
              <a:rPr lang="nl-NL" sz="1200" dirty="0" smtClean="0">
                <a:latin typeface="Tahoma" pitchFamily="34" charset="0"/>
                <a:ea typeface="Tahoma" pitchFamily="34" charset="0"/>
                <a:cs typeface="Tahoma" pitchFamily="34" charset="0"/>
              </a:rPr>
              <a:t>#              - equal factor loadings over the groups				                         #</a:t>
            </a:r>
          </a:p>
          <a:p>
            <a:r>
              <a:rPr lang="nl-NL" sz="1200" dirty="0" smtClean="0">
                <a:latin typeface="Tahoma" pitchFamily="34" charset="0"/>
                <a:ea typeface="Tahoma" pitchFamily="34" charset="0"/>
                <a:cs typeface="Tahoma" pitchFamily="34" charset="0"/>
              </a:rPr>
              <a:t>#              - equal intercepts over the groups			                                             #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Vectors to store intercepts of the WAIS subscales</a:t>
            </a:r>
          </a:p>
          <a:p>
            <a:r>
              <a:rPr lang="nl-NL" sz="1200" dirty="0" smtClean="0">
                <a:solidFill>
                  <a:srgbClr val="800080"/>
                </a:solidFill>
                <a:latin typeface="Tahoma" pitchFamily="34" charset="0"/>
                <a:ea typeface="Tahoma" pitchFamily="34" charset="0"/>
                <a:cs typeface="Tahoma" pitchFamily="34" charset="0"/>
              </a:rPr>
              <a:t>intercepts1 &lt;- mxMatrix( type="Full", nrow=nv, ncol=1, free=T, values=8,</a:t>
            </a:r>
          </a:p>
          <a:p>
            <a:r>
              <a:rPr lang="nl-NL" sz="1200" dirty="0" smtClean="0">
                <a:solidFill>
                  <a:srgbClr val="800080"/>
                </a:solidFill>
                <a:latin typeface="Tahoma" pitchFamily="34" charset="0"/>
                <a:ea typeface="Tahoma" pitchFamily="34" charset="0"/>
                <a:cs typeface="Tahoma" pitchFamily="34" charset="0"/>
              </a:rPr>
              <a:t>label=paste("int_",1:nv,sep=""), name="int1" )</a:t>
            </a:r>
          </a:p>
          <a:p>
            <a:r>
              <a:rPr lang="nl-NL" sz="1200" dirty="0" smtClean="0">
                <a:solidFill>
                  <a:srgbClr val="800080"/>
                </a:solidFill>
                <a:latin typeface="Tahoma" pitchFamily="34" charset="0"/>
                <a:ea typeface="Tahoma" pitchFamily="34" charset="0"/>
                <a:cs typeface="Tahoma" pitchFamily="34" charset="0"/>
              </a:rPr>
              <a:t>intercepts2 &lt;- mxMatrix( type="Full", nrow=nv, ncol=1, free=T, values=8,</a:t>
            </a:r>
          </a:p>
          <a:p>
            <a:r>
              <a:rPr lang="nl-NL" sz="1200" dirty="0" smtClean="0">
                <a:solidFill>
                  <a:srgbClr val="800080"/>
                </a:solidFill>
                <a:latin typeface="Tahoma" pitchFamily="34" charset="0"/>
                <a:ea typeface="Tahoma" pitchFamily="34" charset="0"/>
                <a:cs typeface="Tahoma" pitchFamily="34" charset="0"/>
              </a:rPr>
              <a:t>label=paste("int_",1:nv,sep=""), name="int2"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Combine Groups</a:t>
            </a:r>
          </a:p>
          <a:p>
            <a:r>
              <a:rPr lang="nl-NL" sz="1200" dirty="0" smtClean="0">
                <a:latin typeface="Tahoma" pitchFamily="34" charset="0"/>
                <a:ea typeface="Tahoma" pitchFamily="34" charset="0"/>
                <a:cs typeface="Tahoma" pitchFamily="34" charset="0"/>
              </a:rPr>
              <a:t>modelMales  &lt;- mxModel( loadings1, residuals1, latVariance1, latMean1, </a:t>
            </a:r>
          </a:p>
          <a:p>
            <a:r>
              <a:rPr lang="nl-NL" sz="1200" dirty="0" smtClean="0">
                <a:latin typeface="Tahoma" pitchFamily="34" charset="0"/>
                <a:ea typeface="Tahoma" pitchFamily="34" charset="0"/>
                <a:cs typeface="Tahoma" pitchFamily="34" charset="0"/>
              </a:rPr>
              <a:t>intercepts1, means1, variances1, data1, obj1, name="males")</a:t>
            </a:r>
          </a:p>
          <a:p>
            <a:r>
              <a:rPr lang="nl-NL" sz="1200" dirty="0" smtClean="0">
                <a:latin typeface="Tahoma" pitchFamily="34" charset="0"/>
                <a:ea typeface="Tahoma" pitchFamily="34" charset="0"/>
                <a:cs typeface="Tahoma" pitchFamily="34" charset="0"/>
              </a:rPr>
              <a:t>modelFemales  &lt;- mxModel( loadings2, residuals2, latVariance2, latMean2,</a:t>
            </a:r>
          </a:p>
          <a:p>
            <a:r>
              <a:rPr lang="nl-NL" sz="1200" dirty="0" smtClean="0">
                <a:latin typeface="Tahoma" pitchFamily="34" charset="0"/>
                <a:ea typeface="Tahoma" pitchFamily="34" charset="0"/>
                <a:cs typeface="Tahoma" pitchFamily="34" charset="0"/>
              </a:rPr>
              <a:t>intercepts2, means2, variances2, data2, obj2, name="females")</a:t>
            </a:r>
          </a:p>
          <a:p>
            <a:r>
              <a:rPr lang="nl-NL" sz="1200" dirty="0" smtClean="0">
                <a:latin typeface="Tahoma" pitchFamily="34" charset="0"/>
                <a:ea typeface="Tahoma" pitchFamily="34" charset="0"/>
                <a:cs typeface="Tahoma" pitchFamily="34" charset="0"/>
              </a:rPr>
              <a:t>minus2ll &lt;- mxAlgebra( expression=males.objective + females.objective, name="m2LL" )</a:t>
            </a:r>
          </a:p>
          <a:p>
            <a:r>
              <a:rPr lang="nl-NL" sz="1200" dirty="0" smtClean="0">
                <a:latin typeface="Tahoma" pitchFamily="34" charset="0"/>
                <a:ea typeface="Tahoma" pitchFamily="34" charset="0"/>
                <a:cs typeface="Tahoma" pitchFamily="34" charset="0"/>
              </a:rPr>
              <a:t>obj      &lt;- mxAlgebraObjective( "m2LL" )</a:t>
            </a:r>
          </a:p>
          <a:p>
            <a:r>
              <a:rPr lang="nl-NL" sz="1200" dirty="0" smtClean="0">
                <a:latin typeface="Tahoma" pitchFamily="34" charset="0"/>
                <a:ea typeface="Tahoma" pitchFamily="34" charset="0"/>
                <a:cs typeface="Tahoma" pitchFamily="34" charset="0"/>
              </a:rPr>
              <a:t>SFImodel  &lt;- mxModel( "SFI", modelMales, modelFemales, minus2ll, obj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SFImodelFit    &lt;- mxRun(SFImodel)</a:t>
            </a:r>
          </a:p>
          <a:p>
            <a:r>
              <a:rPr lang="nl-NL" sz="1200" dirty="0" smtClean="0">
                <a:latin typeface="Tahoma" pitchFamily="34" charset="0"/>
                <a:ea typeface="Tahoma" pitchFamily="34" charset="0"/>
                <a:cs typeface="Tahoma" pitchFamily="34" charset="0"/>
              </a:rPr>
              <a:t>SFImodelSumm   &lt;- summary(SFImodelFit)</a:t>
            </a:r>
          </a:p>
          <a:p>
            <a:r>
              <a:rPr lang="nl-NL" sz="1200" dirty="0" smtClean="0">
                <a:latin typeface="Tahoma" pitchFamily="34" charset="0"/>
                <a:ea typeface="Tahoma" pitchFamily="34" charset="0"/>
                <a:cs typeface="Tahoma" pitchFamily="34" charset="0"/>
              </a:rPr>
              <a:t>SFImodelSumm</a:t>
            </a: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513814"/>
            <a:ext cx="7924800" cy="5632311"/>
          </a:xfrm>
          <a:prstGeom prst="rect">
            <a:avLst/>
          </a:prstGeom>
          <a:noFill/>
        </p:spPr>
        <p:txBody>
          <a:bodyPr wrap="square" rtlCol="0">
            <a:spAutoFit/>
          </a:bodyPr>
          <a:lstStyle/>
          <a:p>
            <a:r>
              <a:rPr lang="nl-NL" sz="1200" dirty="0" smtClean="0">
                <a:latin typeface="Tahoma" pitchFamily="34" charset="0"/>
                <a:ea typeface="Tahoma" pitchFamily="34" charset="0"/>
                <a:cs typeface="Tahoma" pitchFamily="34" charset="0"/>
              </a:rPr>
              <a:t>Current practical: Are the 4 subscales of the WAIS-III measurement invariant with respect to gender?</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OpenMx code:</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a:t>
            </a:r>
          </a:p>
          <a:p>
            <a:r>
              <a:rPr lang="nl-NL" sz="1200" dirty="0" smtClean="0">
                <a:latin typeface="Tahoma" pitchFamily="34" charset="0"/>
                <a:ea typeface="Tahoma" pitchFamily="34" charset="0"/>
                <a:cs typeface="Tahoma" pitchFamily="34" charset="0"/>
              </a:rPr>
              <a:t>#   RUN MODEL: STRICT FACTORIAL INVARIANCE - </a:t>
            </a:r>
            <a:r>
              <a:rPr lang="nl-NL" sz="1200" dirty="0" smtClean="0">
                <a:solidFill>
                  <a:srgbClr val="800080"/>
                </a:solidFill>
                <a:latin typeface="Tahoma" pitchFamily="34" charset="0"/>
                <a:ea typeface="Tahoma" pitchFamily="34" charset="0"/>
                <a:cs typeface="Tahoma" pitchFamily="34" charset="0"/>
              </a:rPr>
              <a:t>YOUR TASK     </a:t>
            </a:r>
            <a:r>
              <a:rPr lang="nl-NL" sz="1200" dirty="0" smtClean="0">
                <a:latin typeface="Tahoma" pitchFamily="34" charset="0"/>
                <a:ea typeface="Tahoma" pitchFamily="34" charset="0"/>
                <a:cs typeface="Tahoma" pitchFamily="34" charset="0"/>
              </a:rPr>
              <a:t>		                         #</a:t>
            </a:r>
          </a:p>
          <a:p>
            <a:r>
              <a:rPr lang="nl-NL" sz="1200" dirty="0" smtClean="0">
                <a:latin typeface="Tahoma" pitchFamily="34" charset="0"/>
                <a:ea typeface="Tahoma" pitchFamily="34" charset="0"/>
                <a:cs typeface="Tahoma" pitchFamily="34" charset="0"/>
              </a:rPr>
              <a:t>#              - equal configuration of factor loadings over the groups 				      #</a:t>
            </a:r>
          </a:p>
          <a:p>
            <a:r>
              <a:rPr lang="nl-NL" sz="1200" dirty="0" smtClean="0">
                <a:latin typeface="Tahoma" pitchFamily="34" charset="0"/>
                <a:ea typeface="Tahoma" pitchFamily="34" charset="0"/>
                <a:cs typeface="Tahoma" pitchFamily="34" charset="0"/>
              </a:rPr>
              <a:t>#              - equal factor loadings over the groups					      #</a:t>
            </a:r>
          </a:p>
          <a:p>
            <a:r>
              <a:rPr lang="nl-NL" sz="1200" dirty="0" smtClean="0">
                <a:latin typeface="Tahoma" pitchFamily="34" charset="0"/>
                <a:ea typeface="Tahoma" pitchFamily="34" charset="0"/>
                <a:cs typeface="Tahoma" pitchFamily="34" charset="0"/>
              </a:rPr>
              <a:t>#              - equal intercepts over the groups				                         #</a:t>
            </a:r>
          </a:p>
          <a:p>
            <a:r>
              <a:rPr lang="nl-NL" sz="1200" dirty="0" smtClean="0">
                <a:latin typeface="Tahoma" pitchFamily="34" charset="0"/>
                <a:ea typeface="Tahoma" pitchFamily="34" charset="0"/>
                <a:cs typeface="Tahoma" pitchFamily="34" charset="0"/>
              </a:rPr>
              <a:t>#              - equal residuals over the groups				                         #</a:t>
            </a:r>
          </a:p>
          <a:p>
            <a:r>
              <a:rPr lang="nl-NL" sz="1200" dirty="0" smtClean="0">
                <a:latin typeface="Tahoma" pitchFamily="34" charset="0"/>
                <a:ea typeface="Tahoma" pitchFamily="34" charset="0"/>
                <a:cs typeface="Tahoma" pitchFamily="34" charset="0"/>
              </a:rPr>
              <a:t>#===================================================================#</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a:t>
            </a:r>
            <a:r>
              <a:rPr lang="nl-NL" sz="1200" dirty="0" smtClean="0">
                <a:solidFill>
                  <a:srgbClr val="800080"/>
                </a:solidFill>
                <a:latin typeface="Tahoma" pitchFamily="34" charset="0"/>
                <a:ea typeface="Tahoma" pitchFamily="34" charset="0"/>
                <a:cs typeface="Tahoma" pitchFamily="34" charset="0"/>
              </a:rPr>
              <a:t>??</a:t>
            </a:r>
          </a:p>
          <a:p>
            <a:r>
              <a:rPr lang="nl-NL" sz="1200" dirty="0" smtClean="0">
                <a:latin typeface="Tahoma" pitchFamily="34" charset="0"/>
                <a:ea typeface="Tahoma" pitchFamily="34" charset="0"/>
                <a:cs typeface="Tahoma" pitchFamily="34" charset="0"/>
              </a:rPr>
              <a:t>?</a:t>
            </a:r>
            <a:r>
              <a:rPr lang="nl-NL" sz="1200" dirty="0" smtClean="0">
                <a:solidFill>
                  <a:srgbClr val="800080"/>
                </a:solidFill>
                <a:latin typeface="Tahoma" pitchFamily="34" charset="0"/>
                <a:ea typeface="Tahoma" pitchFamily="34" charset="0"/>
                <a:cs typeface="Tahoma" pitchFamily="34" charset="0"/>
              </a:rPr>
              <a:t>??</a:t>
            </a:r>
          </a:p>
          <a:p>
            <a:r>
              <a:rPr lang="nl-NL" sz="1200" dirty="0" smtClean="0">
                <a:solidFill>
                  <a:srgbClr val="800080"/>
                </a:solidFill>
                <a:latin typeface="Tahoma" pitchFamily="34" charset="0"/>
                <a:ea typeface="Tahoma" pitchFamily="34" charset="0"/>
                <a:cs typeface="Tahoma" pitchFamily="34" charset="0"/>
              </a:rPr>
              <a:t>???</a:t>
            </a:r>
          </a:p>
          <a:p>
            <a:r>
              <a:rPr lang="nl-NL" sz="1200" dirty="0" smtClean="0">
                <a:solidFill>
                  <a:srgbClr val="800080"/>
                </a:solidFill>
                <a:latin typeface="Tahoma" pitchFamily="34" charset="0"/>
                <a:ea typeface="Tahoma" pitchFamily="34" charset="0"/>
                <a:cs typeface="Tahoma" pitchFamily="34" charset="0"/>
              </a:rPr>
              <a:t>???</a:t>
            </a:r>
          </a:p>
          <a:p>
            <a:r>
              <a:rPr lang="nl-NL" sz="1200" dirty="0" smtClean="0">
                <a:solidFill>
                  <a:srgbClr val="800080"/>
                </a:solidFill>
                <a:latin typeface="Tahoma" pitchFamily="34" charset="0"/>
                <a:ea typeface="Tahoma" pitchFamily="34" charset="0"/>
                <a:cs typeface="Tahoma" pitchFamily="34" charset="0"/>
              </a:rPr>
              <a:t>???</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a:t>
            </a:r>
            <a:r>
              <a:rPr lang="nl-NL" sz="1200" dirty="0" smtClean="0">
                <a:solidFill>
                  <a:srgbClr val="800080"/>
                </a:solidFill>
                <a:latin typeface="Tahoma" pitchFamily="34" charset="0"/>
                <a:ea typeface="Tahoma" pitchFamily="34" charset="0"/>
                <a:cs typeface="Tahoma" pitchFamily="34" charset="0"/>
              </a:rPr>
              <a:t>??</a:t>
            </a:r>
          </a:p>
          <a:p>
            <a:r>
              <a:rPr lang="nl-NL" sz="1200" dirty="0" smtClean="0">
                <a:solidFill>
                  <a:srgbClr val="800080"/>
                </a:solidFill>
                <a:latin typeface="Tahoma" pitchFamily="34" charset="0"/>
                <a:ea typeface="Tahoma" pitchFamily="34" charset="0"/>
                <a:cs typeface="Tahoma" pitchFamily="34" charset="0"/>
              </a:rPr>
              <a:t>???</a:t>
            </a:r>
          </a:p>
          <a:p>
            <a:r>
              <a:rPr lang="nl-NL" sz="1200" dirty="0" smtClean="0">
                <a:solidFill>
                  <a:srgbClr val="800080"/>
                </a:solidFill>
                <a:latin typeface="Tahoma" pitchFamily="34" charset="0"/>
                <a:ea typeface="Tahoma" pitchFamily="34" charset="0"/>
                <a:cs typeface="Tahoma" pitchFamily="34" charset="0"/>
              </a:rPr>
              <a:t>???</a:t>
            </a:r>
          </a:p>
          <a:p>
            <a:r>
              <a:rPr lang="nl-NL" sz="1200" dirty="0" smtClean="0">
                <a:solidFill>
                  <a:srgbClr val="800080"/>
                </a:solidFill>
                <a:latin typeface="Tahoma" pitchFamily="34" charset="0"/>
                <a:ea typeface="Tahoma" pitchFamily="34" charset="0"/>
                <a:cs typeface="Tahoma" pitchFamily="34" charset="0"/>
              </a:rPr>
              <a:t>???</a:t>
            </a:r>
          </a:p>
          <a:p>
            <a:r>
              <a:rPr lang="nl-NL" sz="1200" dirty="0" smtClean="0">
                <a:latin typeface="Tahoma" pitchFamily="34" charset="0"/>
                <a:ea typeface="Tahoma" pitchFamily="34" charset="0"/>
                <a:cs typeface="Tahoma" pitchFamily="34" charset="0"/>
              </a:rPr>
              <a:t>?</a:t>
            </a:r>
            <a:r>
              <a:rPr lang="nl-NL" sz="1200" dirty="0" smtClean="0">
                <a:solidFill>
                  <a:srgbClr val="800080"/>
                </a:solidFill>
                <a:latin typeface="Tahoma" pitchFamily="34" charset="0"/>
                <a:ea typeface="Tahoma" pitchFamily="34" charset="0"/>
                <a:cs typeface="Tahoma" pitchFamily="34" charset="0"/>
              </a:rPr>
              <a:t>??</a:t>
            </a:r>
          </a:p>
          <a:p>
            <a:r>
              <a:rPr lang="nl-NL" sz="1200" dirty="0" smtClean="0">
                <a:solidFill>
                  <a:srgbClr val="800080"/>
                </a:solidFill>
                <a:latin typeface="Tahoma" pitchFamily="34" charset="0"/>
                <a:ea typeface="Tahoma" pitchFamily="34" charset="0"/>
                <a:cs typeface="Tahoma" pitchFamily="34" charset="0"/>
              </a:rPr>
              <a:t>???</a:t>
            </a:r>
          </a:p>
          <a:p>
            <a:r>
              <a:rPr lang="nl-NL" sz="1200" dirty="0" smtClean="0">
                <a:solidFill>
                  <a:srgbClr val="800080"/>
                </a:solidFill>
                <a:latin typeface="Tahoma" pitchFamily="34" charset="0"/>
                <a:ea typeface="Tahoma" pitchFamily="34" charset="0"/>
                <a:cs typeface="Tahoma" pitchFamily="34" charset="0"/>
              </a:rPr>
              <a:t>???</a:t>
            </a:r>
          </a:p>
          <a:p>
            <a:r>
              <a:rPr lang="nl-NL" sz="1200" dirty="0" smtClean="0">
                <a:solidFill>
                  <a:srgbClr val="800080"/>
                </a:solidFill>
                <a:latin typeface="Tahoma" pitchFamily="34" charset="0"/>
                <a:ea typeface="Tahoma" pitchFamily="34" charset="0"/>
                <a:cs typeface="Tahoma" pitchFamily="34" charset="0"/>
              </a:rPr>
              <a:t>???</a:t>
            </a:r>
          </a:p>
          <a:p>
            <a:endParaRPr lang="nl-NL" sz="1200" dirty="0" smtClean="0">
              <a:latin typeface="Tahoma" pitchFamily="34" charset="0"/>
              <a:ea typeface="Tahoma" pitchFamily="34" charset="0"/>
              <a:cs typeface="Tahoma" pitchFamily="34" charset="0"/>
            </a:endParaRPr>
          </a:p>
          <a:p>
            <a:r>
              <a:rPr lang="nl-NL" sz="1200" dirty="0" smtClean="0">
                <a:solidFill>
                  <a:srgbClr val="800080"/>
                </a:solidFill>
                <a:latin typeface="Tahoma" pitchFamily="34" charset="0"/>
                <a:ea typeface="Tahoma" pitchFamily="34" charset="0"/>
                <a:cs typeface="Tahoma" pitchFamily="34" charset="0"/>
              </a:rPr>
              <a:t>STFImodelFit    &lt;- mxRun(STFImodel)</a:t>
            </a:r>
          </a:p>
          <a:p>
            <a:r>
              <a:rPr lang="nl-NL" sz="1200" dirty="0" smtClean="0">
                <a:solidFill>
                  <a:srgbClr val="800080"/>
                </a:solidFill>
                <a:latin typeface="Tahoma" pitchFamily="34" charset="0"/>
                <a:ea typeface="Tahoma" pitchFamily="34" charset="0"/>
                <a:cs typeface="Tahoma" pitchFamily="34" charset="0"/>
              </a:rPr>
              <a:t>STFImodelSumm   &lt;- summary(STFImodelFit)</a:t>
            </a:r>
          </a:p>
          <a:p>
            <a:r>
              <a:rPr lang="nl-NL" sz="1200" dirty="0" smtClean="0">
                <a:solidFill>
                  <a:srgbClr val="800080"/>
                </a:solidFill>
                <a:latin typeface="Tahoma" pitchFamily="34" charset="0"/>
                <a:ea typeface="Tahoma" pitchFamily="34" charset="0"/>
                <a:cs typeface="Tahoma" pitchFamily="34" charset="0"/>
              </a:rPr>
              <a:t>STFImodelSumm</a:t>
            </a:r>
            <a:endParaRPr lang="nl-NL" sz="12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513814"/>
            <a:ext cx="7924800" cy="6370975"/>
          </a:xfrm>
          <a:prstGeom prst="rect">
            <a:avLst/>
          </a:prstGeom>
          <a:noFill/>
        </p:spPr>
        <p:txBody>
          <a:bodyPr wrap="square" rtlCol="0">
            <a:spAutoFit/>
          </a:bodyPr>
          <a:lstStyle/>
          <a:p>
            <a:r>
              <a:rPr lang="nl-NL" sz="1200" dirty="0" smtClean="0">
                <a:latin typeface="Tahoma" pitchFamily="34" charset="0"/>
                <a:ea typeface="Tahoma" pitchFamily="34" charset="0"/>
                <a:cs typeface="Tahoma" pitchFamily="34" charset="0"/>
              </a:rPr>
              <a:t>Current practical: Are the 4 subscales of the WAIS-III measurement invariant with respect to gender?</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OpenMx code:</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a:t>
            </a:r>
          </a:p>
          <a:p>
            <a:r>
              <a:rPr lang="nl-NL" sz="1200" dirty="0" smtClean="0">
                <a:latin typeface="Tahoma" pitchFamily="34" charset="0"/>
                <a:ea typeface="Tahoma" pitchFamily="34" charset="0"/>
                <a:cs typeface="Tahoma" pitchFamily="34" charset="0"/>
              </a:rPr>
              <a:t>#   RUN MODEL: STRICT FACTORIAL INVARIANCE - </a:t>
            </a:r>
            <a:r>
              <a:rPr lang="nl-NL" sz="1200" dirty="0" smtClean="0">
                <a:solidFill>
                  <a:srgbClr val="800080"/>
                </a:solidFill>
                <a:latin typeface="Tahoma" pitchFamily="34" charset="0"/>
                <a:ea typeface="Tahoma" pitchFamily="34" charset="0"/>
                <a:cs typeface="Tahoma" pitchFamily="34" charset="0"/>
              </a:rPr>
              <a:t>YOUR TASK     </a:t>
            </a:r>
            <a:r>
              <a:rPr lang="nl-NL" sz="1200" dirty="0" smtClean="0">
                <a:latin typeface="Tahoma" pitchFamily="34" charset="0"/>
                <a:ea typeface="Tahoma" pitchFamily="34" charset="0"/>
                <a:cs typeface="Tahoma" pitchFamily="34" charset="0"/>
              </a:rPr>
              <a:t>		                         #</a:t>
            </a:r>
          </a:p>
          <a:p>
            <a:r>
              <a:rPr lang="nl-NL" sz="1200" dirty="0" smtClean="0">
                <a:latin typeface="Tahoma" pitchFamily="34" charset="0"/>
                <a:ea typeface="Tahoma" pitchFamily="34" charset="0"/>
                <a:cs typeface="Tahoma" pitchFamily="34" charset="0"/>
              </a:rPr>
              <a:t>#              - equal configuration of factor loadings over the groups 				      #</a:t>
            </a:r>
          </a:p>
          <a:p>
            <a:r>
              <a:rPr lang="nl-NL" sz="1200" dirty="0" smtClean="0">
                <a:latin typeface="Tahoma" pitchFamily="34" charset="0"/>
                <a:ea typeface="Tahoma" pitchFamily="34" charset="0"/>
                <a:cs typeface="Tahoma" pitchFamily="34" charset="0"/>
              </a:rPr>
              <a:t>#              - equal factor loadings over the groups					      #</a:t>
            </a:r>
          </a:p>
          <a:p>
            <a:r>
              <a:rPr lang="nl-NL" sz="1200" dirty="0" smtClean="0">
                <a:latin typeface="Tahoma" pitchFamily="34" charset="0"/>
                <a:ea typeface="Tahoma" pitchFamily="34" charset="0"/>
                <a:cs typeface="Tahoma" pitchFamily="34" charset="0"/>
              </a:rPr>
              <a:t>#              - equal intercepts over the groups				                         #</a:t>
            </a:r>
          </a:p>
          <a:p>
            <a:r>
              <a:rPr lang="nl-NL" sz="1200" dirty="0" smtClean="0">
                <a:latin typeface="Tahoma" pitchFamily="34" charset="0"/>
                <a:ea typeface="Tahoma" pitchFamily="34" charset="0"/>
                <a:cs typeface="Tahoma" pitchFamily="34" charset="0"/>
              </a:rPr>
              <a:t>#              - equal residuals over the groups				                         #</a:t>
            </a:r>
          </a:p>
          <a:p>
            <a:r>
              <a:rPr lang="nl-NL" sz="1200" dirty="0" smtClean="0">
                <a:latin typeface="Tahoma" pitchFamily="34" charset="0"/>
                <a:ea typeface="Tahoma" pitchFamily="34" charset="0"/>
                <a:cs typeface="Tahoma" pitchFamily="34" charset="0"/>
              </a:rPr>
              <a:t>#===================================================================#</a:t>
            </a:r>
          </a:p>
          <a:p>
            <a:endParaRPr lang="nl-NL" sz="1200" dirty="0" smtClean="0">
              <a:latin typeface="Tahoma" pitchFamily="34" charset="0"/>
              <a:ea typeface="Tahoma" pitchFamily="34" charset="0"/>
              <a:cs typeface="Tahoma" pitchFamily="34" charset="0"/>
            </a:endParaRPr>
          </a:p>
          <a:p>
            <a:r>
              <a:rPr lang="nl-NL" sz="1200" dirty="0" smtClean="0">
                <a:solidFill>
                  <a:srgbClr val="800080"/>
                </a:solidFill>
                <a:latin typeface="Tahoma" pitchFamily="34" charset="0"/>
                <a:ea typeface="Tahoma" pitchFamily="34" charset="0"/>
                <a:cs typeface="Tahoma" pitchFamily="34" charset="0"/>
              </a:rPr>
              <a:t># Matrices to store the residual variances of the WAIS subscales</a:t>
            </a:r>
          </a:p>
          <a:p>
            <a:r>
              <a:rPr lang="nl-NL" sz="1200" dirty="0" smtClean="0">
                <a:solidFill>
                  <a:srgbClr val="800080"/>
                </a:solidFill>
                <a:latin typeface="Tahoma" pitchFamily="34" charset="0"/>
                <a:ea typeface="Tahoma" pitchFamily="34" charset="0"/>
                <a:cs typeface="Tahoma" pitchFamily="34" charset="0"/>
              </a:rPr>
              <a:t>residuals1 &lt;- mxMatrix( type="Diag", nrow=nv, free=T, values=2, </a:t>
            </a:r>
          </a:p>
          <a:p>
            <a:r>
              <a:rPr lang="nl-NL" sz="1200" dirty="0" smtClean="0">
                <a:solidFill>
                  <a:srgbClr val="800080"/>
                </a:solidFill>
                <a:latin typeface="Tahoma" pitchFamily="34" charset="0"/>
                <a:ea typeface="Tahoma" pitchFamily="34" charset="0"/>
                <a:cs typeface="Tahoma" pitchFamily="34" charset="0"/>
              </a:rPr>
              <a:t>label=paste("res_", 1:nv, sep=""), name="res1" )</a:t>
            </a:r>
          </a:p>
          <a:p>
            <a:r>
              <a:rPr lang="nl-NL" sz="1200" dirty="0" smtClean="0">
                <a:solidFill>
                  <a:srgbClr val="800080"/>
                </a:solidFill>
                <a:latin typeface="Tahoma" pitchFamily="34" charset="0"/>
                <a:ea typeface="Tahoma" pitchFamily="34" charset="0"/>
                <a:cs typeface="Tahoma" pitchFamily="34" charset="0"/>
              </a:rPr>
              <a:t>residuals2 &lt;- mxMatrix( type="Diag", nrow=nv, free=T, values=2, </a:t>
            </a:r>
          </a:p>
          <a:p>
            <a:r>
              <a:rPr lang="nl-NL" sz="1200" dirty="0" smtClean="0">
                <a:solidFill>
                  <a:srgbClr val="800080"/>
                </a:solidFill>
                <a:latin typeface="Tahoma" pitchFamily="34" charset="0"/>
                <a:ea typeface="Tahoma" pitchFamily="34" charset="0"/>
                <a:cs typeface="Tahoma" pitchFamily="34" charset="0"/>
              </a:rPr>
              <a:t>label=paste("res_", 1:nv, sep=""), name="res2" )</a:t>
            </a:r>
          </a:p>
          <a:p>
            <a:endParaRPr lang="nl-NL" sz="1200" dirty="0" smtClean="0">
              <a:solidFill>
                <a:srgbClr val="800080"/>
              </a:solidFill>
              <a:latin typeface="Tahoma" pitchFamily="34" charset="0"/>
              <a:ea typeface="Tahoma" pitchFamily="34" charset="0"/>
              <a:cs typeface="Tahoma" pitchFamily="34" charset="0"/>
            </a:endParaRPr>
          </a:p>
          <a:p>
            <a:r>
              <a:rPr lang="nl-NL" sz="1200" dirty="0" smtClean="0">
                <a:solidFill>
                  <a:srgbClr val="800080"/>
                </a:solidFill>
                <a:latin typeface="Tahoma" pitchFamily="34" charset="0"/>
                <a:ea typeface="Tahoma" pitchFamily="34" charset="0"/>
                <a:cs typeface="Tahoma" pitchFamily="34" charset="0"/>
              </a:rPr>
              <a:t># Combine Groups</a:t>
            </a:r>
          </a:p>
          <a:p>
            <a:r>
              <a:rPr lang="nl-NL" sz="1200" dirty="0" smtClean="0">
                <a:solidFill>
                  <a:srgbClr val="800080"/>
                </a:solidFill>
                <a:latin typeface="Tahoma" pitchFamily="34" charset="0"/>
                <a:ea typeface="Tahoma" pitchFamily="34" charset="0"/>
                <a:cs typeface="Tahoma" pitchFamily="34" charset="0"/>
              </a:rPr>
              <a:t>modelMales  &lt;- mxModel( loadings1, residuals1, latVariance1, latMean1, </a:t>
            </a:r>
          </a:p>
          <a:p>
            <a:r>
              <a:rPr lang="nl-NL" sz="1200" dirty="0" smtClean="0">
                <a:solidFill>
                  <a:srgbClr val="800080"/>
                </a:solidFill>
                <a:latin typeface="Tahoma" pitchFamily="34" charset="0"/>
                <a:ea typeface="Tahoma" pitchFamily="34" charset="0"/>
                <a:cs typeface="Tahoma" pitchFamily="34" charset="0"/>
              </a:rPr>
              <a:t>intercepts1, means1, variances1, data1, obj1, name="males")</a:t>
            </a:r>
          </a:p>
          <a:p>
            <a:r>
              <a:rPr lang="nl-NL" sz="1200" dirty="0" smtClean="0">
                <a:solidFill>
                  <a:srgbClr val="800080"/>
                </a:solidFill>
                <a:latin typeface="Tahoma" pitchFamily="34" charset="0"/>
                <a:ea typeface="Tahoma" pitchFamily="34" charset="0"/>
                <a:cs typeface="Tahoma" pitchFamily="34" charset="0"/>
              </a:rPr>
              <a:t>modelFemales  &lt;- mxModel( loadings2, residuals2, latVariance2, latMean2,</a:t>
            </a:r>
          </a:p>
          <a:p>
            <a:r>
              <a:rPr lang="nl-NL" sz="1200" dirty="0" smtClean="0">
                <a:solidFill>
                  <a:srgbClr val="800080"/>
                </a:solidFill>
                <a:latin typeface="Tahoma" pitchFamily="34" charset="0"/>
                <a:ea typeface="Tahoma" pitchFamily="34" charset="0"/>
                <a:cs typeface="Tahoma" pitchFamily="34" charset="0"/>
              </a:rPr>
              <a:t>intercepts2, means2, variances2, data2, obj2, name="females")</a:t>
            </a:r>
          </a:p>
          <a:p>
            <a:r>
              <a:rPr lang="nl-NL" sz="1200" dirty="0" smtClean="0">
                <a:solidFill>
                  <a:srgbClr val="800080"/>
                </a:solidFill>
                <a:latin typeface="Tahoma" pitchFamily="34" charset="0"/>
                <a:ea typeface="Tahoma" pitchFamily="34" charset="0"/>
                <a:cs typeface="Tahoma" pitchFamily="34" charset="0"/>
              </a:rPr>
              <a:t>minus2ll &lt;- mxAlgebra( expression=males.objective + females.objective, name="m2LL" )</a:t>
            </a:r>
          </a:p>
          <a:p>
            <a:r>
              <a:rPr lang="nl-NL" sz="1200" dirty="0" smtClean="0">
                <a:solidFill>
                  <a:srgbClr val="800080"/>
                </a:solidFill>
                <a:latin typeface="Tahoma" pitchFamily="34" charset="0"/>
                <a:ea typeface="Tahoma" pitchFamily="34" charset="0"/>
                <a:cs typeface="Tahoma" pitchFamily="34" charset="0"/>
              </a:rPr>
              <a:t>obj      &lt;- mxAlgebraObjective( "m2LL" )</a:t>
            </a:r>
          </a:p>
          <a:p>
            <a:r>
              <a:rPr lang="nl-NL" sz="1200" dirty="0" smtClean="0">
                <a:solidFill>
                  <a:srgbClr val="800080"/>
                </a:solidFill>
                <a:latin typeface="Tahoma" pitchFamily="34" charset="0"/>
                <a:ea typeface="Tahoma" pitchFamily="34" charset="0"/>
                <a:cs typeface="Tahoma" pitchFamily="34" charset="0"/>
              </a:rPr>
              <a:t>STFImodel  &lt;- mxModel( "STFI", modelMales, modelFemales, minus2ll, obj )</a:t>
            </a:r>
          </a:p>
          <a:p>
            <a:endParaRPr lang="nl-NL" sz="1200" dirty="0" smtClean="0">
              <a:solidFill>
                <a:srgbClr val="800080"/>
              </a:solidFill>
              <a:latin typeface="Tahoma" pitchFamily="34" charset="0"/>
              <a:ea typeface="Tahoma" pitchFamily="34" charset="0"/>
              <a:cs typeface="Tahoma" pitchFamily="34" charset="0"/>
            </a:endParaRPr>
          </a:p>
          <a:p>
            <a:r>
              <a:rPr lang="nl-NL" sz="1200" dirty="0" smtClean="0">
                <a:solidFill>
                  <a:srgbClr val="800080"/>
                </a:solidFill>
                <a:latin typeface="Tahoma" pitchFamily="34" charset="0"/>
                <a:ea typeface="Tahoma" pitchFamily="34" charset="0"/>
                <a:cs typeface="Tahoma" pitchFamily="34" charset="0"/>
              </a:rPr>
              <a:t>STFImodelFit    &lt;- mxRun(STFImodel)</a:t>
            </a:r>
          </a:p>
          <a:p>
            <a:r>
              <a:rPr lang="nl-NL" sz="1200" dirty="0" smtClean="0">
                <a:solidFill>
                  <a:srgbClr val="800080"/>
                </a:solidFill>
                <a:latin typeface="Tahoma" pitchFamily="34" charset="0"/>
                <a:ea typeface="Tahoma" pitchFamily="34" charset="0"/>
                <a:cs typeface="Tahoma" pitchFamily="34" charset="0"/>
              </a:rPr>
              <a:t>STFImodelSumm   &lt;- summary(STFImodelFit)</a:t>
            </a:r>
          </a:p>
          <a:p>
            <a:r>
              <a:rPr lang="nl-NL" sz="1200" dirty="0" smtClean="0">
                <a:solidFill>
                  <a:srgbClr val="800080"/>
                </a:solidFill>
                <a:latin typeface="Tahoma" pitchFamily="34" charset="0"/>
                <a:ea typeface="Tahoma" pitchFamily="34" charset="0"/>
                <a:cs typeface="Tahoma" pitchFamily="34" charset="0"/>
              </a:rPr>
              <a:t>STFImodelSumm</a:t>
            </a: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513814"/>
            <a:ext cx="7924800" cy="6186309"/>
          </a:xfrm>
          <a:prstGeom prst="rect">
            <a:avLst/>
          </a:prstGeom>
          <a:noFill/>
        </p:spPr>
        <p:txBody>
          <a:bodyPr wrap="square" rtlCol="0">
            <a:spAutoFit/>
          </a:bodyPr>
          <a:lstStyle/>
          <a:p>
            <a:r>
              <a:rPr lang="nl-NL" sz="1200" dirty="0" smtClean="0">
                <a:latin typeface="Tahoma" pitchFamily="34" charset="0"/>
                <a:ea typeface="Tahoma" pitchFamily="34" charset="0"/>
                <a:cs typeface="Tahoma" pitchFamily="34" charset="0"/>
              </a:rPr>
              <a:t>Current practical: Are the 4 subscales of the WAIS-III measurement invariant with respect to gender?</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OpenMx code:</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a:t>
            </a:r>
          </a:p>
          <a:p>
            <a:r>
              <a:rPr lang="nl-NL" sz="1200" dirty="0" smtClean="0">
                <a:latin typeface="Tahoma" pitchFamily="34" charset="0"/>
                <a:ea typeface="Tahoma" pitchFamily="34" charset="0"/>
                <a:cs typeface="Tahoma" pitchFamily="34" charset="0"/>
              </a:rPr>
              <a:t>#   RUN BASELINE MODEL: 2-GROUP SATURATED MODEL                   			      #</a:t>
            </a:r>
          </a:p>
          <a:p>
            <a:r>
              <a:rPr lang="nl-NL" sz="1200" dirty="0" smtClean="0">
                <a:latin typeface="Tahoma" pitchFamily="34" charset="0"/>
                <a:ea typeface="Tahoma" pitchFamily="34" charset="0"/>
                <a:cs typeface="Tahoma" pitchFamily="34" charset="0"/>
              </a:rPr>
              <a:t>#===================================================================#</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Matrix to store variances/covariances</a:t>
            </a:r>
          </a:p>
          <a:p>
            <a:r>
              <a:rPr lang="nl-NL" sz="1200" dirty="0" smtClean="0">
                <a:latin typeface="Tahoma" pitchFamily="34" charset="0"/>
                <a:ea typeface="Tahoma" pitchFamily="34" charset="0"/>
                <a:cs typeface="Tahoma" pitchFamily="34" charset="0"/>
              </a:rPr>
              <a:t>startCov=cov(data[,selVars])</a:t>
            </a:r>
          </a:p>
          <a:p>
            <a:r>
              <a:rPr lang="nl-NL" sz="1200" dirty="0" smtClean="0">
                <a:latin typeface="Tahoma" pitchFamily="34" charset="0"/>
                <a:ea typeface="Tahoma" pitchFamily="34" charset="0"/>
                <a:cs typeface="Tahoma" pitchFamily="34" charset="0"/>
              </a:rPr>
              <a:t>covariances1 &lt;- mxMatrix( type="Symm", nrow=nv, ncol=nv, free=T, </a:t>
            </a:r>
          </a:p>
          <a:p>
            <a:r>
              <a:rPr lang="nl-NL" sz="1200" dirty="0" smtClean="0">
                <a:latin typeface="Tahoma" pitchFamily="34" charset="0"/>
                <a:ea typeface="Tahoma" pitchFamily="34" charset="0"/>
                <a:cs typeface="Tahoma" pitchFamily="34" charset="0"/>
              </a:rPr>
              <a:t>values=startCov, name="covs1" )</a:t>
            </a:r>
          </a:p>
          <a:p>
            <a:r>
              <a:rPr lang="nl-NL" sz="1200" dirty="0" smtClean="0">
                <a:latin typeface="Tahoma" pitchFamily="34" charset="0"/>
                <a:ea typeface="Tahoma" pitchFamily="34" charset="0"/>
                <a:cs typeface="Tahoma" pitchFamily="34" charset="0"/>
              </a:rPr>
              <a:t>covariances2 &lt;- mxMatrix( type="Symm", nrow=nv, ncol=nv, free=T, </a:t>
            </a:r>
          </a:p>
          <a:p>
            <a:r>
              <a:rPr lang="nl-NL" sz="1200" dirty="0" smtClean="0">
                <a:latin typeface="Tahoma" pitchFamily="34" charset="0"/>
                <a:ea typeface="Tahoma" pitchFamily="34" charset="0"/>
                <a:cs typeface="Tahoma" pitchFamily="34" charset="0"/>
              </a:rPr>
              <a:t>values=startCov, name="covs2"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Vector to store the means</a:t>
            </a:r>
          </a:p>
          <a:p>
            <a:r>
              <a:rPr lang="nl-NL" sz="1200" dirty="0" smtClean="0">
                <a:latin typeface="Tahoma" pitchFamily="34" charset="0"/>
                <a:ea typeface="Tahoma" pitchFamily="34" charset="0"/>
                <a:cs typeface="Tahoma" pitchFamily="34" charset="0"/>
              </a:rPr>
              <a:t>means1 &lt;- mxMatrix( type="Full", nrow=1, ncol=4, free=T, values=8,</a:t>
            </a:r>
          </a:p>
          <a:p>
            <a:r>
              <a:rPr lang="nl-NL" sz="1200" dirty="0" smtClean="0">
                <a:latin typeface="Tahoma" pitchFamily="34" charset="0"/>
                <a:ea typeface="Tahoma" pitchFamily="34" charset="0"/>
                <a:cs typeface="Tahoma" pitchFamily="34" charset="0"/>
              </a:rPr>
              <a:t>labels=paste("mean_2",1:nv,sep=""), name="m1" )</a:t>
            </a:r>
          </a:p>
          <a:p>
            <a:r>
              <a:rPr lang="nl-NL" sz="1200" dirty="0" smtClean="0">
                <a:latin typeface="Tahoma" pitchFamily="34" charset="0"/>
                <a:ea typeface="Tahoma" pitchFamily="34" charset="0"/>
                <a:cs typeface="Tahoma" pitchFamily="34" charset="0"/>
              </a:rPr>
              <a:t>means2 &lt;- mxMatrix( type="Full", nrow=1, ncol=4, free=T, values=8,</a:t>
            </a:r>
          </a:p>
          <a:p>
            <a:r>
              <a:rPr lang="nl-NL" sz="1200" dirty="0" smtClean="0">
                <a:latin typeface="Tahoma" pitchFamily="34" charset="0"/>
                <a:ea typeface="Tahoma" pitchFamily="34" charset="0"/>
                <a:cs typeface="Tahoma" pitchFamily="34" charset="0"/>
              </a:rPr>
              <a:t>labels=paste("mean_1",1:nv,sep=""), name="m2"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Data object</a:t>
            </a:r>
          </a:p>
          <a:p>
            <a:r>
              <a:rPr lang="nl-NL" sz="1200" dirty="0" smtClean="0">
                <a:latin typeface="Tahoma" pitchFamily="34" charset="0"/>
                <a:ea typeface="Tahoma" pitchFamily="34" charset="0"/>
                <a:cs typeface="Tahoma" pitchFamily="34" charset="0"/>
              </a:rPr>
              <a:t>Data1 &lt;- mxData( observed=mData[,selVars], type="raw" )</a:t>
            </a:r>
          </a:p>
          <a:p>
            <a:r>
              <a:rPr lang="nl-NL" sz="1200" dirty="0" smtClean="0">
                <a:latin typeface="Tahoma" pitchFamily="34" charset="0"/>
                <a:ea typeface="Tahoma" pitchFamily="34" charset="0"/>
                <a:cs typeface="Tahoma" pitchFamily="34" charset="0"/>
              </a:rPr>
              <a:t>Data2 &lt;- mxData( observed=fData[,selVars], type="raw"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Objective object</a:t>
            </a:r>
          </a:p>
          <a:p>
            <a:r>
              <a:rPr lang="nl-NL" sz="1200" dirty="0" smtClean="0">
                <a:latin typeface="Tahoma" pitchFamily="34" charset="0"/>
                <a:ea typeface="Tahoma" pitchFamily="34" charset="0"/>
                <a:cs typeface="Tahoma" pitchFamily="34" charset="0"/>
              </a:rPr>
              <a:t>obj1 &lt;- mxFIMLObjective( covariance="covs1", means="m1", dimnames=selVars )</a:t>
            </a:r>
          </a:p>
          <a:p>
            <a:r>
              <a:rPr lang="nl-NL" sz="1200" dirty="0" smtClean="0">
                <a:latin typeface="Tahoma" pitchFamily="34" charset="0"/>
                <a:ea typeface="Tahoma" pitchFamily="34" charset="0"/>
                <a:cs typeface="Tahoma" pitchFamily="34" charset="0"/>
              </a:rPr>
              <a:t>obj2 &lt;- mxFIMLObjective( covariance="covs2", means="m2", dimnames=selVars )</a:t>
            </a: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513814"/>
            <a:ext cx="7924800" cy="3416320"/>
          </a:xfrm>
          <a:prstGeom prst="rect">
            <a:avLst/>
          </a:prstGeom>
          <a:noFill/>
        </p:spPr>
        <p:txBody>
          <a:bodyPr wrap="square" rtlCol="0">
            <a:spAutoFit/>
          </a:bodyPr>
          <a:lstStyle/>
          <a:p>
            <a:r>
              <a:rPr lang="nl-NL" sz="1200" dirty="0" smtClean="0">
                <a:latin typeface="Tahoma" pitchFamily="34" charset="0"/>
                <a:ea typeface="Tahoma" pitchFamily="34" charset="0"/>
                <a:cs typeface="Tahoma" pitchFamily="34" charset="0"/>
              </a:rPr>
              <a:t>Current practical: Are the 4 subscales of the WAIS-III measurement invariant with respect to gender?</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OpenMx code:</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Combine the groups</a:t>
            </a:r>
          </a:p>
          <a:p>
            <a:r>
              <a:rPr lang="nl-NL" sz="1200" dirty="0" smtClean="0">
                <a:latin typeface="Tahoma" pitchFamily="34" charset="0"/>
                <a:ea typeface="Tahoma" pitchFamily="34" charset="0"/>
                <a:cs typeface="Tahoma" pitchFamily="34" charset="0"/>
              </a:rPr>
              <a:t>satModelMales  &lt;- mxModel( covariances1, means1, Data1, obj1, name="satMales")</a:t>
            </a:r>
          </a:p>
          <a:p>
            <a:r>
              <a:rPr lang="nl-NL" sz="1200" dirty="0" smtClean="0">
                <a:latin typeface="Tahoma" pitchFamily="34" charset="0"/>
                <a:ea typeface="Tahoma" pitchFamily="34" charset="0"/>
                <a:cs typeface="Tahoma" pitchFamily="34" charset="0"/>
              </a:rPr>
              <a:t>satModelFemales  &lt;- mxModel( covariances2, means2, Data2, obj2, name="satFemales")</a:t>
            </a:r>
          </a:p>
          <a:p>
            <a:r>
              <a:rPr lang="nl-NL" sz="1200" dirty="0" smtClean="0">
                <a:latin typeface="Tahoma" pitchFamily="34" charset="0"/>
                <a:ea typeface="Tahoma" pitchFamily="34" charset="0"/>
                <a:cs typeface="Tahoma" pitchFamily="34" charset="0"/>
              </a:rPr>
              <a:t>minus2ll &lt;- mxAlgebra( expression=satMales.objective + satFemales.objective, name="m2LL" )</a:t>
            </a:r>
          </a:p>
          <a:p>
            <a:r>
              <a:rPr lang="nl-NL" sz="1200" dirty="0" smtClean="0">
                <a:latin typeface="Tahoma" pitchFamily="34" charset="0"/>
                <a:ea typeface="Tahoma" pitchFamily="34" charset="0"/>
                <a:cs typeface="Tahoma" pitchFamily="34" charset="0"/>
              </a:rPr>
              <a:t>obj      &lt;- mxAlgebraObjective( "m2LL" )</a:t>
            </a:r>
          </a:p>
          <a:p>
            <a:r>
              <a:rPr lang="nl-NL" sz="1200" dirty="0" smtClean="0">
                <a:latin typeface="Tahoma" pitchFamily="34" charset="0"/>
                <a:ea typeface="Tahoma" pitchFamily="34" charset="0"/>
                <a:cs typeface="Tahoma" pitchFamily="34" charset="0"/>
              </a:rPr>
              <a:t>satModel  &lt;- mxModel( "CI", satModelMales, satModelFemales, minus2ll, obj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 Run the model</a:t>
            </a:r>
          </a:p>
          <a:p>
            <a:r>
              <a:rPr lang="nl-NL" sz="1200" dirty="0" smtClean="0">
                <a:latin typeface="Tahoma" pitchFamily="34" charset="0"/>
                <a:ea typeface="Tahoma" pitchFamily="34" charset="0"/>
                <a:cs typeface="Tahoma" pitchFamily="34" charset="0"/>
              </a:rPr>
              <a:t>satFit &lt;- mxRun(satModel)</a:t>
            </a:r>
          </a:p>
          <a:p>
            <a:r>
              <a:rPr lang="nl-NL" sz="1200" dirty="0" smtClean="0">
                <a:latin typeface="Tahoma" pitchFamily="34" charset="0"/>
                <a:ea typeface="Tahoma" pitchFamily="34" charset="0"/>
                <a:cs typeface="Tahoma" pitchFamily="34" charset="0"/>
              </a:rPr>
              <a:t>satSumm &lt;- summary(satFit)</a:t>
            </a:r>
          </a:p>
          <a:p>
            <a:r>
              <a:rPr lang="nl-NL" sz="1200" dirty="0" smtClean="0">
                <a:latin typeface="Tahoma" pitchFamily="34" charset="0"/>
                <a:ea typeface="Tahoma" pitchFamily="34" charset="0"/>
                <a:cs typeface="Tahoma" pitchFamily="34" charset="0"/>
              </a:rPr>
              <a:t>satSumm</a:t>
            </a: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513814"/>
            <a:ext cx="7924800" cy="2677656"/>
          </a:xfrm>
          <a:prstGeom prst="rect">
            <a:avLst/>
          </a:prstGeom>
          <a:noFill/>
        </p:spPr>
        <p:txBody>
          <a:bodyPr wrap="square" rtlCol="0">
            <a:spAutoFit/>
          </a:bodyPr>
          <a:lstStyle/>
          <a:p>
            <a:r>
              <a:rPr lang="nl-NL" sz="1200" dirty="0" smtClean="0">
                <a:latin typeface="Tahoma" pitchFamily="34" charset="0"/>
                <a:ea typeface="Tahoma" pitchFamily="34" charset="0"/>
                <a:cs typeface="Tahoma" pitchFamily="34" charset="0"/>
              </a:rPr>
              <a:t>Current practical: Are the 4 subscales of the WAIS-III measurement invariant with respect to gender?</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OpenMx code:</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a:t>
            </a:r>
          </a:p>
          <a:p>
            <a:r>
              <a:rPr lang="nl-NL" sz="1200" dirty="0" smtClean="0">
                <a:latin typeface="Tahoma" pitchFamily="34" charset="0"/>
                <a:ea typeface="Tahoma" pitchFamily="34" charset="0"/>
                <a:cs typeface="Tahoma" pitchFamily="34" charset="0"/>
              </a:rPr>
              <a:t>#   COMPARE MODEL FIT             				                   	                         # #===================================================================#</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tableFitStatistics(satFit,CImodelFit) # test of configural invariance</a:t>
            </a:r>
          </a:p>
          <a:p>
            <a:r>
              <a:rPr lang="nl-NL" sz="1200" dirty="0" smtClean="0">
                <a:latin typeface="Tahoma" pitchFamily="34" charset="0"/>
                <a:ea typeface="Tahoma" pitchFamily="34" charset="0"/>
                <a:cs typeface="Tahoma" pitchFamily="34" charset="0"/>
              </a:rPr>
              <a:t>tableFitStatistics(CImodelFit,MImodelFit) # test of metric invariance</a:t>
            </a:r>
          </a:p>
          <a:p>
            <a:r>
              <a:rPr lang="nl-NL" sz="1200" dirty="0" smtClean="0">
                <a:latin typeface="Tahoma" pitchFamily="34" charset="0"/>
                <a:ea typeface="Tahoma" pitchFamily="34" charset="0"/>
                <a:cs typeface="Tahoma" pitchFamily="34" charset="0"/>
              </a:rPr>
              <a:t>tableFitStatistics(MImodelFit,SFImodelFit) # test of strong f. invariance</a:t>
            </a:r>
          </a:p>
          <a:p>
            <a:r>
              <a:rPr lang="nl-NL" sz="1200" dirty="0" smtClean="0">
                <a:latin typeface="Tahoma" pitchFamily="34" charset="0"/>
                <a:ea typeface="Tahoma" pitchFamily="34" charset="0"/>
                <a:cs typeface="Tahoma" pitchFamily="34" charset="0"/>
              </a:rPr>
              <a:t>tableFitStatistics(SFImodelFit,STFImodelFit) # test of strict f. invariance</a:t>
            </a: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5" name="Rectangle 24"/>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rgbClr val="FF0000"/>
                </a:solidFill>
                <a:latin typeface="Tahoma" pitchFamily="34" charset="0"/>
                <a:ea typeface="Tahoma" pitchFamily="34" charset="0"/>
                <a:cs typeface="Tahoma" pitchFamily="34" charset="0"/>
              </a:rPr>
              <a:t>pci</a:t>
            </a:r>
            <a:endParaRPr lang="nl-NL" sz="1200" baseline="-25000" dirty="0">
              <a:solidFill>
                <a:srgbClr val="FF0000"/>
              </a:solidFill>
              <a:latin typeface="Tahoma" pitchFamily="34" charset="0"/>
              <a:ea typeface="Tahoma" pitchFamily="34" charset="0"/>
              <a:cs typeface="Tahoma" pitchFamily="34" charset="0"/>
            </a:endParaRPr>
          </a:p>
        </p:txBody>
      </p:sp>
      <p:sp>
        <p:nvSpPr>
          <p:cNvPr id="28" name="Oval 27"/>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rgbClr val="FF0000"/>
                </a:solidFill>
                <a:latin typeface="Tahoma" pitchFamily="34" charset="0"/>
                <a:ea typeface="Tahoma" pitchFamily="34" charset="0"/>
                <a:cs typeface="Tahoma" pitchFamily="34" charset="0"/>
              </a:rPr>
              <a:t>g</a:t>
            </a:r>
            <a:endParaRPr lang="nl-NL" sz="1200" baseline="-25000" dirty="0">
              <a:solidFill>
                <a:srgbClr val="FF0000"/>
              </a:solidFill>
              <a:latin typeface="Tahoma" pitchFamily="34" charset="0"/>
              <a:ea typeface="Tahoma" pitchFamily="34" charset="0"/>
              <a:cs typeface="Tahoma" pitchFamily="34" charset="0"/>
            </a:endParaRPr>
          </a:p>
        </p:txBody>
      </p:sp>
      <p:cxnSp>
        <p:nvCxnSpPr>
          <p:cNvPr id="29" name="Straight Arrow Connector 28"/>
          <p:cNvCxnSpPr>
            <a:stCxn id="28" idx="4"/>
            <a:endCxn id="25"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rgbClr val="FF0000"/>
                </a:solidFill>
                <a:latin typeface="Tahoma" pitchFamily="34" charset="0"/>
                <a:ea typeface="Tahoma" pitchFamily="34" charset="0"/>
                <a:cs typeface="Tahoma" pitchFamily="34" charset="0"/>
              </a:rPr>
              <a:t>wmi</a:t>
            </a:r>
            <a:endParaRPr lang="nl-NL" sz="1200" baseline="-25000" dirty="0">
              <a:solidFill>
                <a:srgbClr val="FF0000"/>
              </a:solidFill>
              <a:latin typeface="Tahoma" pitchFamily="34" charset="0"/>
              <a:ea typeface="Tahoma" pitchFamily="34" charset="0"/>
              <a:cs typeface="Tahoma" pitchFamily="34" charset="0"/>
            </a:endParaRPr>
          </a:p>
        </p:txBody>
      </p:sp>
      <p:cxnSp>
        <p:nvCxnSpPr>
          <p:cNvPr id="32" name="Straight Arrow Connector 31"/>
          <p:cNvCxnSpPr>
            <a:stCxn id="28" idx="4"/>
            <a:endCxn id="30"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rgbClr val="FF0000"/>
                </a:solidFill>
                <a:latin typeface="Tahoma" pitchFamily="34" charset="0"/>
                <a:ea typeface="Tahoma" pitchFamily="34" charset="0"/>
                <a:cs typeface="Tahoma" pitchFamily="34" charset="0"/>
              </a:rPr>
              <a:t>psi</a:t>
            </a:r>
            <a:endParaRPr lang="nl-NL" sz="1200" baseline="-25000" dirty="0">
              <a:solidFill>
                <a:srgbClr val="FF0000"/>
              </a:solidFill>
              <a:latin typeface="Tahoma" pitchFamily="34" charset="0"/>
              <a:ea typeface="Tahoma" pitchFamily="34" charset="0"/>
              <a:cs typeface="Tahoma" pitchFamily="34" charset="0"/>
            </a:endParaRPr>
          </a:p>
        </p:txBody>
      </p:sp>
      <p:cxnSp>
        <p:nvCxnSpPr>
          <p:cNvPr id="34" name="Straight Arrow Connector 33"/>
          <p:cNvCxnSpPr>
            <a:stCxn id="28" idx="4"/>
            <a:endCxn id="33"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rgbClr val="FF0000"/>
                </a:solidFill>
                <a:latin typeface="Tahoma" pitchFamily="34" charset="0"/>
                <a:ea typeface="Tahoma" pitchFamily="34" charset="0"/>
                <a:cs typeface="Tahoma" pitchFamily="34" charset="0"/>
              </a:rPr>
              <a:t>vci</a:t>
            </a:r>
            <a:endParaRPr lang="nl-NL" sz="1200" baseline="-25000" dirty="0">
              <a:solidFill>
                <a:srgbClr val="FF0000"/>
              </a:solidFill>
              <a:latin typeface="Tahoma" pitchFamily="34" charset="0"/>
              <a:ea typeface="Tahoma" pitchFamily="34" charset="0"/>
              <a:cs typeface="Tahoma" pitchFamily="34" charset="0"/>
            </a:endParaRPr>
          </a:p>
        </p:txBody>
      </p:sp>
      <p:cxnSp>
        <p:nvCxnSpPr>
          <p:cNvPr id="36" name="Straight Arrow Connector 35"/>
          <p:cNvCxnSpPr>
            <a:stCxn id="28" idx="4"/>
            <a:endCxn id="35"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40" name="TextBox 39"/>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43" name="TextBox 42"/>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47" name="TextBox 46"/>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cxnSp>
        <p:nvCxnSpPr>
          <p:cNvPr id="48" name="Straight Arrow Connector 47"/>
          <p:cNvCxnSpPr/>
          <p:nvPr/>
        </p:nvCxnSpPr>
        <p:spPr>
          <a:xfrm rot="-12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2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12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2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a:t>
            </a:r>
          </a:p>
        </p:txBody>
      </p:sp>
      <p:sp>
        <p:nvSpPr>
          <p:cNvPr id="57" name="TextBox 56"/>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a:t>
            </a:r>
          </a:p>
        </p:txBody>
      </p:sp>
      <p:sp>
        <p:nvSpPr>
          <p:cNvPr id="58" name="TextBox 57"/>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3</a:t>
            </a:r>
          </a:p>
        </p:txBody>
      </p:sp>
      <p:sp>
        <p:nvSpPr>
          <p:cNvPr id="59" name="TextBox 58"/>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4</a:t>
            </a:r>
          </a:p>
        </p:txBody>
      </p:sp>
      <p:sp>
        <p:nvSpPr>
          <p:cNvPr id="24" name="Rectangle 23"/>
          <p:cNvSpPr/>
          <p:nvPr/>
        </p:nvSpPr>
        <p:spPr>
          <a:xfrm>
            <a:off x="4953000" y="2209800"/>
            <a:ext cx="3276600" cy="1569660"/>
          </a:xfrm>
          <a:prstGeom prst="rect">
            <a:avLst/>
          </a:prstGeom>
        </p:spPr>
        <p:txBody>
          <a:bodyPr wrap="square">
            <a:spAutoFit/>
          </a:bodyPr>
          <a:lstStyle/>
          <a:p>
            <a:r>
              <a:rPr lang="nl-NL" sz="1200" dirty="0" smtClean="0">
                <a:latin typeface="Tahoma" pitchFamily="34" charset="0"/>
                <a:ea typeface="Tahoma" pitchFamily="34" charset="0"/>
                <a:cs typeface="Tahoma" pitchFamily="34" charset="0"/>
              </a:rPr>
              <a:t>IQ test (e.g. WAIS):</a:t>
            </a:r>
            <a:br>
              <a:rPr lang="nl-NL" sz="1200" dirty="0" smtClean="0">
                <a:latin typeface="Tahoma" pitchFamily="34" charset="0"/>
                <a:ea typeface="Tahoma" pitchFamily="34" charset="0"/>
                <a:cs typeface="Tahoma" pitchFamily="34" charset="0"/>
              </a:rPr>
            </a:br>
            <a:r>
              <a:rPr lang="nl-NL" sz="1200" dirty="0" smtClean="0">
                <a:latin typeface="Tahoma" pitchFamily="34" charset="0"/>
                <a:ea typeface="Tahoma" pitchFamily="34" charset="0"/>
                <a:cs typeface="Tahoma" pitchFamily="34" charset="0"/>
              </a:rPr>
              <a:t/>
            </a:r>
            <a:br>
              <a:rPr lang="nl-NL" sz="1200" dirty="0" smtClean="0">
                <a:latin typeface="Tahoma" pitchFamily="34" charset="0"/>
                <a:ea typeface="Tahoma" pitchFamily="34" charset="0"/>
                <a:cs typeface="Tahoma" pitchFamily="34" charset="0"/>
              </a:rPr>
            </a:br>
            <a:r>
              <a:rPr lang="nl-NL" sz="1200" dirty="0" smtClean="0">
                <a:latin typeface="Tahoma" pitchFamily="34" charset="0"/>
                <a:ea typeface="Tahoma" pitchFamily="34" charset="0"/>
                <a:cs typeface="Tahoma" pitchFamily="34" charset="0"/>
              </a:rPr>
              <a:t>vci -- Verbal Comprehension Index </a:t>
            </a:r>
          </a:p>
          <a:p>
            <a:r>
              <a:rPr lang="nl-NL" sz="1200" dirty="0" smtClean="0">
                <a:latin typeface="Tahoma" pitchFamily="34" charset="0"/>
                <a:ea typeface="Tahoma" pitchFamily="34" charset="0"/>
                <a:cs typeface="Tahoma" pitchFamily="34" charset="0"/>
              </a:rPr>
              <a:t>poi -- Perceptual Organization Index</a:t>
            </a:r>
          </a:p>
          <a:p>
            <a:r>
              <a:rPr lang="nl-NL" sz="1200" dirty="0" smtClean="0">
                <a:latin typeface="Tahoma" pitchFamily="34" charset="0"/>
                <a:ea typeface="Tahoma" pitchFamily="34" charset="0"/>
                <a:cs typeface="Tahoma" pitchFamily="34" charset="0"/>
              </a:rPr>
              <a:t>wmi -- Working Memory Index </a:t>
            </a:r>
          </a:p>
          <a:p>
            <a:r>
              <a:rPr lang="nl-NL" sz="1200" dirty="0" smtClean="0">
                <a:latin typeface="Tahoma" pitchFamily="34" charset="0"/>
                <a:ea typeface="Tahoma" pitchFamily="34" charset="0"/>
                <a:cs typeface="Tahoma" pitchFamily="34" charset="0"/>
              </a:rPr>
              <a:t>psi -- Processing Speed Index </a:t>
            </a:r>
          </a:p>
          <a:p>
            <a:endParaRPr lang="nl-NL" sz="1200" dirty="0" smtClean="0">
              <a:latin typeface="Tahoma" pitchFamily="34" charset="0"/>
              <a:ea typeface="Tahoma" pitchFamily="34" charset="0"/>
              <a:cs typeface="Tahoma" pitchFamily="34" charset="0"/>
            </a:endParaRPr>
          </a:p>
          <a:p>
            <a:endParaRPr lang="nl-NL" sz="1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513814"/>
            <a:ext cx="7924800" cy="5170646"/>
          </a:xfrm>
          <a:prstGeom prst="rect">
            <a:avLst/>
          </a:prstGeom>
          <a:noFill/>
        </p:spPr>
        <p:txBody>
          <a:bodyPr wrap="square" rtlCol="0">
            <a:spAutoFit/>
          </a:bodyPr>
          <a:lstStyle/>
          <a:p>
            <a:r>
              <a:rPr lang="nl-NL" sz="1200" dirty="0" smtClean="0">
                <a:latin typeface="Tahoma" pitchFamily="34" charset="0"/>
                <a:ea typeface="Tahoma" pitchFamily="34" charset="0"/>
                <a:cs typeface="Tahoma" pitchFamily="34" charset="0"/>
              </a:rPr>
              <a:t>Current practical: Are the 4 subscales of the WAIS-III measurement invariant with respect to gender?</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OpenMx code:</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a:t>
            </a:r>
          </a:p>
          <a:p>
            <a:r>
              <a:rPr lang="nl-NL" sz="1200" dirty="0" smtClean="0">
                <a:latin typeface="Tahoma" pitchFamily="34" charset="0"/>
                <a:ea typeface="Tahoma" pitchFamily="34" charset="0"/>
                <a:cs typeface="Tahoma" pitchFamily="34" charset="0"/>
              </a:rPr>
              <a:t>#   COMPARE MODEL FIT                             				                         #</a:t>
            </a:r>
          </a:p>
          <a:p>
            <a:r>
              <a:rPr lang="nl-NL" sz="1200" dirty="0" smtClean="0">
                <a:latin typeface="Tahoma" pitchFamily="34" charset="0"/>
                <a:ea typeface="Tahoma" pitchFamily="34" charset="0"/>
                <a:cs typeface="Tahoma" pitchFamily="34" charset="0"/>
              </a:rPr>
              <a:t>#===================================================================#</a:t>
            </a: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tableFitStatistics(satFit,CImodelFit) # test of configural invariance</a:t>
            </a:r>
          </a:p>
          <a:p>
            <a:r>
              <a:rPr lang="nl-NL" sz="1200" dirty="0" smtClean="0">
                <a:latin typeface="Tahoma" pitchFamily="34" charset="0"/>
                <a:ea typeface="Tahoma" pitchFamily="34" charset="0"/>
                <a:cs typeface="Tahoma" pitchFamily="34" charset="0"/>
              </a:rPr>
              <a:t>tableFitStatistics(CImodelFit,MImodelFit) # test of metric invariance</a:t>
            </a:r>
          </a:p>
          <a:p>
            <a:r>
              <a:rPr lang="nl-NL" sz="1200" dirty="0" smtClean="0">
                <a:latin typeface="Tahoma" pitchFamily="34" charset="0"/>
                <a:ea typeface="Tahoma" pitchFamily="34" charset="0"/>
                <a:cs typeface="Tahoma" pitchFamily="34" charset="0"/>
              </a:rPr>
              <a:t>tableFitStatistics(MImodelFit,SFImodelFit) # test of strong f. invariance</a:t>
            </a:r>
          </a:p>
          <a:p>
            <a:r>
              <a:rPr lang="nl-NL" sz="1200" dirty="0" smtClean="0">
                <a:latin typeface="Tahoma" pitchFamily="34" charset="0"/>
                <a:ea typeface="Tahoma" pitchFamily="34" charset="0"/>
                <a:cs typeface="Tahoma" pitchFamily="34" charset="0"/>
              </a:rPr>
              <a:t>tableFitStatistics(SFImodelFit,STFImodelFit) # test of strict f. invariance</a:t>
            </a: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r>
              <a:rPr lang="nl-NL" sz="1800" dirty="0" smtClean="0">
                <a:latin typeface="Tahoma" pitchFamily="34" charset="0"/>
                <a:ea typeface="Tahoma" pitchFamily="34" charset="0"/>
                <a:cs typeface="Tahoma" pitchFamily="34" charset="0"/>
              </a:rPr>
              <a:t>					Conclusion...?</a:t>
            </a: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5" name="TextBox 24"/>
          <p:cNvSpPr txBox="1"/>
          <p:nvPr/>
        </p:nvSpPr>
        <p:spPr>
          <a:xfrm>
            <a:off x="4648200" y="1952685"/>
            <a:ext cx="4191000" cy="1754326"/>
          </a:xfrm>
          <a:prstGeom prst="rect">
            <a:avLst/>
          </a:prstGeom>
          <a:noFill/>
        </p:spPr>
        <p:txBody>
          <a:bodyPr wrap="square" rtlCol="0">
            <a:spAutoFit/>
          </a:bodyPr>
          <a:lstStyle/>
          <a:p>
            <a:r>
              <a:rPr lang="nl-NL" sz="1200" dirty="0" smtClean="0">
                <a:latin typeface="Tahoma" pitchFamily="34" charset="0"/>
                <a:ea typeface="Tahoma" pitchFamily="34" charset="0"/>
                <a:cs typeface="Tahoma" pitchFamily="34" charset="0"/>
              </a:rPr>
              <a:t>Do males, on average ,score differently than the females?</a:t>
            </a: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Men score significantly higher: MANOVA  -&gt; p&lt;.01</a:t>
            </a: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Does this imply that women have a lower level of g?</a:t>
            </a: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p:txBody>
      </p:sp>
      <p:sp>
        <p:nvSpPr>
          <p:cNvPr id="26" name="Rectangle 25"/>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pci</a:t>
            </a:r>
            <a:endParaRPr lang="nl-NL" sz="1200" baseline="-25000" dirty="0">
              <a:solidFill>
                <a:schemeClr val="tx1"/>
              </a:solidFill>
              <a:latin typeface="Tahoma" pitchFamily="34" charset="0"/>
              <a:ea typeface="Tahoma" pitchFamily="34" charset="0"/>
              <a:cs typeface="Tahoma" pitchFamily="34" charset="0"/>
            </a:endParaRPr>
          </a:p>
        </p:txBody>
      </p:sp>
      <p:sp>
        <p:nvSpPr>
          <p:cNvPr id="27" name="Oval 26"/>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1" name="Straight Arrow Connector 30"/>
          <p:cNvCxnSpPr>
            <a:stCxn id="27" idx="4"/>
            <a:endCxn id="26"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wmi</a:t>
            </a:r>
            <a:endParaRPr lang="nl-NL" sz="1200" baseline="-25000" dirty="0">
              <a:solidFill>
                <a:schemeClr val="tx1"/>
              </a:solidFill>
              <a:latin typeface="Tahoma" pitchFamily="34" charset="0"/>
              <a:ea typeface="Tahoma" pitchFamily="34" charset="0"/>
              <a:cs typeface="Tahoma" pitchFamily="34" charset="0"/>
            </a:endParaRPr>
          </a:p>
        </p:txBody>
      </p:sp>
      <p:cxnSp>
        <p:nvCxnSpPr>
          <p:cNvPr id="39" name="Straight Arrow Connector 38"/>
          <p:cNvCxnSpPr>
            <a:stCxn id="27" idx="4"/>
            <a:endCxn id="38"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psi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2" name="Straight Arrow Connector 41"/>
          <p:cNvCxnSpPr>
            <a:stCxn id="27" idx="4"/>
            <a:endCxn id="41"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vci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5" name="Straight Arrow Connector 44"/>
          <p:cNvCxnSpPr>
            <a:stCxn id="27" idx="4"/>
            <a:endCxn id="44"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52" name="TextBox 51"/>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53" name="TextBox 52"/>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54" name="TextBox 53"/>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cxnSp>
        <p:nvCxnSpPr>
          <p:cNvPr id="55" name="Straight Arrow Connector 54"/>
          <p:cNvCxnSpPr/>
          <p:nvPr/>
        </p:nvCxnSpPr>
        <p:spPr>
          <a:xfrm rot="-12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12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12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12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a:t>
            </a:r>
          </a:p>
        </p:txBody>
      </p:sp>
      <p:sp>
        <p:nvSpPr>
          <p:cNvPr id="65" name="TextBox 64"/>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a:t>
            </a:r>
          </a:p>
        </p:txBody>
      </p:sp>
      <p:sp>
        <p:nvSpPr>
          <p:cNvPr id="66" name="TextBox 65"/>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3</a:t>
            </a:r>
          </a:p>
        </p:txBody>
      </p:sp>
      <p:sp>
        <p:nvSpPr>
          <p:cNvPr id="67" name="TextBox 66"/>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5" name="TextBox 24"/>
          <p:cNvSpPr txBox="1"/>
          <p:nvPr/>
        </p:nvSpPr>
        <p:spPr>
          <a:xfrm>
            <a:off x="4648200" y="1952685"/>
            <a:ext cx="4191000" cy="2677656"/>
          </a:xfrm>
          <a:prstGeom prst="rect">
            <a:avLst/>
          </a:prstGeom>
          <a:noFill/>
        </p:spPr>
        <p:txBody>
          <a:bodyPr wrap="square" rtlCol="0">
            <a:spAutoFit/>
          </a:bodyPr>
          <a:lstStyle/>
          <a:p>
            <a:r>
              <a:rPr lang="nl-NL" sz="1200" dirty="0" smtClean="0">
                <a:latin typeface="Tahoma" pitchFamily="34" charset="0"/>
                <a:ea typeface="Tahoma" pitchFamily="34" charset="0"/>
                <a:cs typeface="Tahoma" pitchFamily="34" charset="0"/>
              </a:rPr>
              <a:t>Do males, on average ,score differently than the females?</a:t>
            </a: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Men score significantly higher: MANOVA  -&gt; p&lt;.01</a:t>
            </a: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Does this imply that women have a lower level of g?</a:t>
            </a: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Not necessarily.</a:t>
            </a:r>
          </a:p>
          <a:p>
            <a:endParaRPr lang="nl-NL" sz="1200" dirty="0" smtClean="0">
              <a:latin typeface="Tahoma" pitchFamily="34" charset="0"/>
              <a:ea typeface="Tahoma" pitchFamily="34" charset="0"/>
              <a:cs typeface="Tahoma" pitchFamily="34" charset="0"/>
            </a:endParaRPr>
          </a:p>
          <a:p>
            <a:endParaRPr lang="nl-NL" sz="1200" dirty="0" smtClean="0">
              <a:latin typeface="Tahoma" pitchFamily="34" charset="0"/>
              <a:ea typeface="Tahoma" pitchFamily="34" charset="0"/>
              <a:cs typeface="Tahoma" pitchFamily="34" charset="0"/>
            </a:endParaRPr>
          </a:p>
          <a:p>
            <a:r>
              <a:rPr lang="nl-NL" sz="1200" dirty="0" smtClean="0">
                <a:latin typeface="Tahoma" pitchFamily="34" charset="0"/>
                <a:ea typeface="Tahoma" pitchFamily="34" charset="0"/>
                <a:cs typeface="Tahoma" pitchFamily="34" charset="0"/>
              </a:rPr>
              <a:t>It depends on whether the test measures the same construct in males as it does in females.</a:t>
            </a:r>
          </a:p>
        </p:txBody>
      </p:sp>
      <p:sp>
        <p:nvSpPr>
          <p:cNvPr id="26" name="Rectangle 25"/>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pci</a:t>
            </a:r>
            <a:endParaRPr lang="nl-NL" sz="1200" baseline="-25000" dirty="0">
              <a:solidFill>
                <a:schemeClr val="tx1"/>
              </a:solidFill>
              <a:latin typeface="Tahoma" pitchFamily="34" charset="0"/>
              <a:ea typeface="Tahoma" pitchFamily="34" charset="0"/>
              <a:cs typeface="Tahoma" pitchFamily="34" charset="0"/>
            </a:endParaRPr>
          </a:p>
        </p:txBody>
      </p:sp>
      <p:sp>
        <p:nvSpPr>
          <p:cNvPr id="27" name="Oval 26"/>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1" name="Straight Arrow Connector 30"/>
          <p:cNvCxnSpPr>
            <a:stCxn id="27" idx="4"/>
            <a:endCxn id="26"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wmi</a:t>
            </a:r>
            <a:endParaRPr lang="nl-NL" sz="1200" baseline="-25000" dirty="0">
              <a:solidFill>
                <a:schemeClr val="tx1"/>
              </a:solidFill>
              <a:latin typeface="Tahoma" pitchFamily="34" charset="0"/>
              <a:ea typeface="Tahoma" pitchFamily="34" charset="0"/>
              <a:cs typeface="Tahoma" pitchFamily="34" charset="0"/>
            </a:endParaRPr>
          </a:p>
        </p:txBody>
      </p:sp>
      <p:cxnSp>
        <p:nvCxnSpPr>
          <p:cNvPr id="39" name="Straight Arrow Connector 38"/>
          <p:cNvCxnSpPr>
            <a:stCxn id="27" idx="4"/>
            <a:endCxn id="38"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psi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2" name="Straight Arrow Connector 41"/>
          <p:cNvCxnSpPr>
            <a:stCxn id="27" idx="4"/>
            <a:endCxn id="41"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vci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5" name="Straight Arrow Connector 44"/>
          <p:cNvCxnSpPr>
            <a:stCxn id="27" idx="4"/>
            <a:endCxn id="44"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52" name="TextBox 51"/>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53" name="TextBox 52"/>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54" name="TextBox 53"/>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cxnSp>
        <p:nvCxnSpPr>
          <p:cNvPr id="55" name="Straight Arrow Connector 54"/>
          <p:cNvCxnSpPr/>
          <p:nvPr/>
        </p:nvCxnSpPr>
        <p:spPr>
          <a:xfrm rot="-12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12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12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12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a:t>
            </a:r>
          </a:p>
        </p:txBody>
      </p:sp>
      <p:sp>
        <p:nvSpPr>
          <p:cNvPr id="65" name="TextBox 64"/>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a:t>
            </a:r>
          </a:p>
        </p:txBody>
      </p:sp>
      <p:sp>
        <p:nvSpPr>
          <p:cNvPr id="66" name="TextBox 65"/>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3</a:t>
            </a:r>
          </a:p>
        </p:txBody>
      </p:sp>
      <p:sp>
        <p:nvSpPr>
          <p:cNvPr id="67" name="TextBox 66"/>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6" name="Rectangle 25"/>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pci</a:t>
            </a:r>
            <a:endParaRPr lang="nl-NL" sz="1200" baseline="-25000" dirty="0">
              <a:solidFill>
                <a:schemeClr val="tx1"/>
              </a:solidFill>
              <a:latin typeface="Tahoma" pitchFamily="34" charset="0"/>
              <a:ea typeface="Tahoma" pitchFamily="34" charset="0"/>
              <a:cs typeface="Tahoma" pitchFamily="34" charset="0"/>
            </a:endParaRPr>
          </a:p>
        </p:txBody>
      </p:sp>
      <p:sp>
        <p:nvSpPr>
          <p:cNvPr id="27" name="Oval 26"/>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1" name="Straight Arrow Connector 30"/>
          <p:cNvCxnSpPr>
            <a:stCxn id="27" idx="4"/>
            <a:endCxn id="26"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wmi</a:t>
            </a:r>
            <a:endParaRPr lang="nl-NL" sz="1200" baseline="-25000" dirty="0">
              <a:solidFill>
                <a:schemeClr val="tx1"/>
              </a:solidFill>
              <a:latin typeface="Tahoma" pitchFamily="34" charset="0"/>
              <a:ea typeface="Tahoma" pitchFamily="34" charset="0"/>
              <a:cs typeface="Tahoma" pitchFamily="34" charset="0"/>
            </a:endParaRPr>
          </a:p>
        </p:txBody>
      </p:sp>
      <p:cxnSp>
        <p:nvCxnSpPr>
          <p:cNvPr id="39" name="Straight Arrow Connector 38"/>
          <p:cNvCxnSpPr>
            <a:stCxn id="27" idx="4"/>
            <a:endCxn id="38"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psi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2" name="Straight Arrow Connector 41"/>
          <p:cNvCxnSpPr>
            <a:stCxn id="27" idx="4"/>
            <a:endCxn id="41"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vci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5" name="Straight Arrow Connector 44"/>
          <p:cNvCxnSpPr>
            <a:stCxn id="27" idx="4"/>
            <a:endCxn id="44"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52" name="TextBox 51"/>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53" name="TextBox 52"/>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54" name="TextBox 53"/>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sp>
        <p:nvSpPr>
          <p:cNvPr id="28" name="TextBox 27"/>
          <p:cNvSpPr txBox="1"/>
          <p:nvPr/>
        </p:nvSpPr>
        <p:spPr>
          <a:xfrm>
            <a:off x="4876800" y="990600"/>
            <a:ext cx="3962400" cy="1938992"/>
          </a:xfrm>
          <a:prstGeom prst="rect">
            <a:avLst/>
          </a:prstGeom>
          <a:noFill/>
        </p:spPr>
        <p:txBody>
          <a:bodyPr wrap="square" rtlCol="0">
            <a:spAutoFit/>
          </a:bodyPr>
          <a:lstStyle/>
          <a:p>
            <a:r>
              <a:rPr lang="nl-NL" sz="1200" dirty="0" smtClean="0">
                <a:latin typeface="Tahoma" pitchFamily="34" charset="0"/>
                <a:cs typeface="Tahoma" pitchFamily="34" charset="0"/>
              </a:rPr>
              <a:t>Conditional distributions in 2 groups (conditional on a given value of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dirty="0" smtClean="0">
                <a:latin typeface="Tahoma" pitchFamily="34" charset="0"/>
                <a:cs typeface="Tahoma" pitchFamily="34" charset="0"/>
              </a:rPr>
              <a:t>y</a:t>
            </a:r>
            <a:r>
              <a:rPr lang="nl-NL" sz="1200" baseline="-25000" dirty="0" smtClean="0">
                <a:latin typeface="Tahoma" pitchFamily="34" charset="0"/>
                <a:cs typeface="Tahoma" pitchFamily="34" charset="0"/>
              </a:rPr>
              <a:t>1i</a:t>
            </a:r>
            <a:r>
              <a:rPr lang="nl-NL" sz="1200" dirty="0" smtClean="0">
                <a:latin typeface="Tahoma" pitchFamily="34" charset="0"/>
                <a:cs typeface="Tahoma" pitchFamily="34" charset="0"/>
              </a:rPr>
              <a:t>|</a:t>
            </a:r>
            <a:r>
              <a:rPr lang="el-GR" sz="1200" dirty="0" smtClean="0">
                <a:latin typeface="Tahoma" pitchFamily="34" charset="0"/>
                <a:cs typeface="Tahoma" pitchFamily="34" charset="0"/>
              </a:rPr>
              <a:t> 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 N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1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1</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y</a:t>
            </a:r>
            <a:r>
              <a:rPr lang="nl-NL" sz="1200" baseline="-25000" dirty="0" smtClean="0">
                <a:latin typeface="Tahoma" pitchFamily="34" charset="0"/>
                <a:cs typeface="Tahoma" pitchFamily="34" charset="0"/>
              </a:rPr>
              <a:t>2i</a:t>
            </a:r>
            <a:r>
              <a:rPr lang="nl-NL" sz="1200" dirty="0" smtClean="0">
                <a:latin typeface="Tahoma" pitchFamily="34" charset="0"/>
                <a:cs typeface="Tahoma" pitchFamily="34" charset="0"/>
              </a:rPr>
              <a:t>|</a:t>
            </a:r>
            <a:r>
              <a:rPr lang="el-GR" sz="1200" dirty="0" smtClean="0">
                <a:latin typeface="Tahoma" pitchFamily="34" charset="0"/>
                <a:cs typeface="Tahoma" pitchFamily="34" charset="0"/>
              </a:rPr>
              <a:t> 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 N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2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MI requires these distributions to be equal.</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endParaRPr lang="nl-NL" sz="1200" dirty="0" smtClean="0">
              <a:latin typeface="Tahoma" pitchFamily="34" charset="0"/>
              <a:cs typeface="Tahoma" pitchFamily="34" charset="0"/>
            </a:endParaRPr>
          </a:p>
        </p:txBody>
      </p:sp>
      <p:cxnSp>
        <p:nvCxnSpPr>
          <p:cNvPr id="32" name="Straight Arrow Connector 31"/>
          <p:cNvCxnSpPr/>
          <p:nvPr/>
        </p:nvCxnSpPr>
        <p:spPr>
          <a:xfrm rot="-12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2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2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2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a:t>
            </a:r>
          </a:p>
        </p:txBody>
      </p:sp>
      <p:sp>
        <p:nvSpPr>
          <p:cNvPr id="37" name="TextBox 36"/>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a:t>
            </a:r>
          </a:p>
        </p:txBody>
      </p:sp>
      <p:sp>
        <p:nvSpPr>
          <p:cNvPr id="40" name="TextBox 39"/>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3</a:t>
            </a:r>
          </a:p>
        </p:txBody>
      </p:sp>
      <p:sp>
        <p:nvSpPr>
          <p:cNvPr id="43" name="TextBox 42"/>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6" name="Rectangle 25"/>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pci</a:t>
            </a:r>
            <a:endParaRPr lang="nl-NL" sz="1200" baseline="-25000" dirty="0">
              <a:solidFill>
                <a:schemeClr val="tx1"/>
              </a:solidFill>
              <a:latin typeface="Tahoma" pitchFamily="34" charset="0"/>
              <a:ea typeface="Tahoma" pitchFamily="34" charset="0"/>
              <a:cs typeface="Tahoma" pitchFamily="34" charset="0"/>
            </a:endParaRPr>
          </a:p>
        </p:txBody>
      </p:sp>
      <p:sp>
        <p:nvSpPr>
          <p:cNvPr id="27" name="Oval 26"/>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1" name="Straight Arrow Connector 30"/>
          <p:cNvCxnSpPr>
            <a:stCxn id="27" idx="4"/>
            <a:endCxn id="26"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wmi</a:t>
            </a:r>
            <a:endParaRPr lang="nl-NL" sz="1200" baseline="-25000" dirty="0">
              <a:solidFill>
                <a:schemeClr val="tx1"/>
              </a:solidFill>
              <a:latin typeface="Tahoma" pitchFamily="34" charset="0"/>
              <a:ea typeface="Tahoma" pitchFamily="34" charset="0"/>
              <a:cs typeface="Tahoma" pitchFamily="34" charset="0"/>
            </a:endParaRPr>
          </a:p>
        </p:txBody>
      </p:sp>
      <p:cxnSp>
        <p:nvCxnSpPr>
          <p:cNvPr id="39" name="Straight Arrow Connector 38"/>
          <p:cNvCxnSpPr>
            <a:stCxn id="27" idx="4"/>
            <a:endCxn id="38"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psi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2" name="Straight Arrow Connector 41"/>
          <p:cNvCxnSpPr>
            <a:stCxn id="27" idx="4"/>
            <a:endCxn id="41"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vci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5" name="Straight Arrow Connector 44"/>
          <p:cNvCxnSpPr>
            <a:stCxn id="27" idx="4"/>
            <a:endCxn id="44"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52" name="TextBox 51"/>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53" name="TextBox 52"/>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54" name="TextBox 53"/>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sp>
        <p:nvSpPr>
          <p:cNvPr id="28" name="TextBox 27"/>
          <p:cNvSpPr txBox="1"/>
          <p:nvPr/>
        </p:nvSpPr>
        <p:spPr>
          <a:xfrm>
            <a:off x="4876800" y="990600"/>
            <a:ext cx="3962400" cy="1938992"/>
          </a:xfrm>
          <a:prstGeom prst="rect">
            <a:avLst/>
          </a:prstGeom>
          <a:noFill/>
        </p:spPr>
        <p:txBody>
          <a:bodyPr wrap="square" rtlCol="0">
            <a:spAutoFit/>
          </a:bodyPr>
          <a:lstStyle/>
          <a:p>
            <a:r>
              <a:rPr lang="nl-NL" sz="1200" dirty="0" smtClean="0">
                <a:latin typeface="Tahoma" pitchFamily="34" charset="0"/>
                <a:cs typeface="Tahoma" pitchFamily="34" charset="0"/>
              </a:rPr>
              <a:t>Conditional distributions in 2 groups (conditional on a given value of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dirty="0" smtClean="0">
                <a:latin typeface="Tahoma" pitchFamily="34" charset="0"/>
                <a:cs typeface="Tahoma" pitchFamily="34" charset="0"/>
              </a:rPr>
              <a:t>y</a:t>
            </a:r>
            <a:r>
              <a:rPr lang="nl-NL" sz="1200" baseline="-25000" dirty="0" smtClean="0">
                <a:latin typeface="Tahoma" pitchFamily="34" charset="0"/>
                <a:cs typeface="Tahoma" pitchFamily="34" charset="0"/>
              </a:rPr>
              <a:t>1i</a:t>
            </a:r>
            <a:r>
              <a:rPr lang="nl-NL" sz="1200" dirty="0" smtClean="0">
                <a:latin typeface="Tahoma" pitchFamily="34" charset="0"/>
                <a:cs typeface="Tahoma" pitchFamily="34" charset="0"/>
              </a:rPr>
              <a:t>|</a:t>
            </a:r>
            <a:r>
              <a:rPr lang="el-GR" sz="1200" dirty="0" smtClean="0">
                <a:latin typeface="Tahoma" pitchFamily="34" charset="0"/>
                <a:cs typeface="Tahoma" pitchFamily="34" charset="0"/>
              </a:rPr>
              <a:t> 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 N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1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1</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y</a:t>
            </a:r>
            <a:r>
              <a:rPr lang="nl-NL" sz="1200" baseline="-25000" dirty="0" smtClean="0">
                <a:latin typeface="Tahoma" pitchFamily="34" charset="0"/>
                <a:cs typeface="Tahoma" pitchFamily="34" charset="0"/>
              </a:rPr>
              <a:t>2i</a:t>
            </a:r>
            <a:r>
              <a:rPr lang="nl-NL" sz="1200" dirty="0" smtClean="0">
                <a:latin typeface="Tahoma" pitchFamily="34" charset="0"/>
                <a:cs typeface="Tahoma" pitchFamily="34" charset="0"/>
              </a:rPr>
              <a:t>|</a:t>
            </a:r>
            <a:r>
              <a:rPr lang="el-GR" sz="1200" dirty="0" smtClean="0">
                <a:latin typeface="Tahoma" pitchFamily="34" charset="0"/>
                <a:cs typeface="Tahoma" pitchFamily="34" charset="0"/>
              </a:rPr>
              <a:t> 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 N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2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MI requires these distributions to be equal.</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endParaRPr lang="nl-NL" sz="1200" dirty="0" smtClean="0">
              <a:latin typeface="Tahoma" pitchFamily="34" charset="0"/>
              <a:cs typeface="Tahoma" pitchFamily="34" charset="0"/>
            </a:endParaRPr>
          </a:p>
        </p:txBody>
      </p:sp>
      <p:cxnSp>
        <p:nvCxnSpPr>
          <p:cNvPr id="32" name="Straight Arrow Connector 31"/>
          <p:cNvCxnSpPr/>
          <p:nvPr/>
        </p:nvCxnSpPr>
        <p:spPr>
          <a:xfrm rot="-12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2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2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2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a:t>
            </a:r>
          </a:p>
        </p:txBody>
      </p:sp>
      <p:sp>
        <p:nvSpPr>
          <p:cNvPr id="37" name="TextBox 36"/>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a:t>
            </a:r>
          </a:p>
        </p:txBody>
      </p:sp>
      <p:sp>
        <p:nvSpPr>
          <p:cNvPr id="40" name="TextBox 39"/>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3</a:t>
            </a:r>
          </a:p>
        </p:txBody>
      </p:sp>
      <p:sp>
        <p:nvSpPr>
          <p:cNvPr id="43" name="TextBox 42"/>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4</a:t>
            </a:r>
          </a:p>
        </p:txBody>
      </p:sp>
      <p:sp>
        <p:nvSpPr>
          <p:cNvPr id="29" name="TextBox 28"/>
          <p:cNvSpPr txBox="1"/>
          <p:nvPr/>
        </p:nvSpPr>
        <p:spPr>
          <a:xfrm>
            <a:off x="762000" y="1399401"/>
            <a:ext cx="1524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Σ = </a:t>
            </a:r>
            <a:r>
              <a:rPr lang="el-GR" sz="1200" b="1" dirty="0" smtClean="0">
                <a:solidFill>
                  <a:srgbClr val="800080"/>
                </a:solidFill>
                <a:latin typeface="Tahoma" pitchFamily="34" charset="0"/>
                <a:cs typeface="Tahoma" pitchFamily="34" charset="0"/>
              </a:rPr>
              <a:t>Λ</a:t>
            </a:r>
            <a:r>
              <a:rPr lang="nl-NL" sz="1200" b="1" dirty="0" smtClean="0">
                <a:solidFill>
                  <a:srgbClr val="800080"/>
                </a:solidFill>
                <a:latin typeface="Tahoma" pitchFamily="34" charset="0"/>
                <a:cs typeface="Tahoma" pitchFamily="34" charset="0"/>
              </a:rPr>
              <a:t> </a:t>
            </a:r>
            <a:r>
              <a:rPr lang="el-GR" sz="1200" b="1" dirty="0" smtClean="0">
                <a:solidFill>
                  <a:srgbClr val="800080"/>
                </a:solidFill>
                <a:latin typeface="Tahoma" pitchFamily="34" charset="0"/>
                <a:cs typeface="Tahoma" pitchFamily="34" charset="0"/>
              </a:rPr>
              <a:t>Ψ Λ</a:t>
            </a:r>
            <a:r>
              <a:rPr lang="nl-NL" sz="1200" b="1" baseline="30000" dirty="0" smtClean="0">
                <a:solidFill>
                  <a:srgbClr val="800080"/>
                </a:solidFill>
                <a:latin typeface="Tahoma" pitchFamily="34" charset="0"/>
                <a:cs typeface="Tahoma" pitchFamily="34" charset="0"/>
              </a:rPr>
              <a:t>t</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76999"/>
          </a:xfrm>
          <a:prstGeom prst="rect">
            <a:avLst/>
          </a:prstGeom>
          <a:noFill/>
        </p:spPr>
        <p:txBody>
          <a:bodyPr wrap="square" rtlCol="0">
            <a:spAutoFit/>
          </a:bodyPr>
          <a:lstStyle/>
          <a:p>
            <a:r>
              <a:rPr lang="en-US" sz="1200" dirty="0" smtClean="0">
                <a:latin typeface="Tahoma" pitchFamily="34" charset="0"/>
                <a:ea typeface="Tahoma" pitchFamily="34" charset="0"/>
                <a:cs typeface="Tahoma" pitchFamily="34" charset="0"/>
              </a:rPr>
              <a:t>Linear factor model</a:t>
            </a:r>
          </a:p>
        </p:txBody>
      </p:sp>
      <p:sp>
        <p:nvSpPr>
          <p:cNvPr id="26" name="Rectangle 25"/>
          <p:cNvSpPr/>
          <p:nvPr/>
        </p:nvSpPr>
        <p:spPr>
          <a:xfrm>
            <a:off x="21852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pci</a:t>
            </a:r>
            <a:endParaRPr lang="nl-NL" sz="1200" baseline="-25000" dirty="0">
              <a:solidFill>
                <a:schemeClr val="tx1"/>
              </a:solidFill>
              <a:latin typeface="Tahoma" pitchFamily="34" charset="0"/>
              <a:ea typeface="Tahoma" pitchFamily="34" charset="0"/>
              <a:cs typeface="Tahoma" pitchFamily="34" charset="0"/>
            </a:endParaRPr>
          </a:p>
        </p:txBody>
      </p:sp>
      <p:sp>
        <p:nvSpPr>
          <p:cNvPr id="27" name="Oval 26"/>
          <p:cNvSpPr/>
          <p:nvPr/>
        </p:nvSpPr>
        <p:spPr>
          <a:xfrm>
            <a:off x="2514600" y="2667000"/>
            <a:ext cx="457200" cy="457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l-NL" sz="1200" dirty="0" smtClean="0">
                <a:solidFill>
                  <a:schemeClr val="tx1"/>
                </a:solidFill>
                <a:latin typeface="Tahoma" pitchFamily="34" charset="0"/>
                <a:ea typeface="Tahoma" pitchFamily="34" charset="0"/>
                <a:cs typeface="Tahoma" pitchFamily="34" charset="0"/>
              </a:rPr>
              <a:t>g</a:t>
            </a:r>
            <a:endParaRPr lang="nl-NL" sz="1200" baseline="-25000" dirty="0">
              <a:solidFill>
                <a:schemeClr val="tx1"/>
              </a:solidFill>
              <a:latin typeface="Tahoma" pitchFamily="34" charset="0"/>
              <a:ea typeface="Tahoma" pitchFamily="34" charset="0"/>
              <a:cs typeface="Tahoma" pitchFamily="34" charset="0"/>
            </a:endParaRPr>
          </a:p>
        </p:txBody>
      </p:sp>
      <p:cxnSp>
        <p:nvCxnSpPr>
          <p:cNvPr id="31" name="Straight Arrow Connector 30"/>
          <p:cNvCxnSpPr>
            <a:stCxn id="27" idx="4"/>
            <a:endCxn id="26" idx="0"/>
          </p:cNvCxnSpPr>
          <p:nvPr/>
        </p:nvCxnSpPr>
        <p:spPr>
          <a:xfrm flipH="1">
            <a:off x="2451900" y="3124200"/>
            <a:ext cx="291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7948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wmi</a:t>
            </a:r>
            <a:endParaRPr lang="nl-NL" sz="1200" baseline="-25000" dirty="0">
              <a:solidFill>
                <a:schemeClr val="tx1"/>
              </a:solidFill>
              <a:latin typeface="Tahoma" pitchFamily="34" charset="0"/>
              <a:ea typeface="Tahoma" pitchFamily="34" charset="0"/>
              <a:cs typeface="Tahoma" pitchFamily="34" charset="0"/>
            </a:endParaRPr>
          </a:p>
        </p:txBody>
      </p:sp>
      <p:cxnSp>
        <p:nvCxnSpPr>
          <p:cNvPr id="39" name="Straight Arrow Connector 38"/>
          <p:cNvCxnSpPr>
            <a:stCxn id="27" idx="4"/>
            <a:endCxn id="38" idx="0"/>
          </p:cNvCxnSpPr>
          <p:nvPr/>
        </p:nvCxnSpPr>
        <p:spPr>
          <a:xfrm>
            <a:off x="2743200" y="3124200"/>
            <a:ext cx="3183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4044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psi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2" name="Straight Arrow Connector 41"/>
          <p:cNvCxnSpPr>
            <a:stCxn id="27" idx="4"/>
            <a:endCxn id="41" idx="0"/>
          </p:cNvCxnSpPr>
          <p:nvPr/>
        </p:nvCxnSpPr>
        <p:spPr>
          <a:xfrm>
            <a:off x="2743200" y="3124200"/>
            <a:ext cx="927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575600" y="4343400"/>
            <a:ext cx="533400" cy="4572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smtClean="0">
                <a:solidFill>
                  <a:schemeClr val="tx1"/>
                </a:solidFill>
                <a:latin typeface="Tahoma" pitchFamily="34" charset="0"/>
                <a:ea typeface="Tahoma" pitchFamily="34" charset="0"/>
                <a:cs typeface="Tahoma" pitchFamily="34" charset="0"/>
              </a:rPr>
              <a:t>vci</a:t>
            </a:r>
            <a:endParaRPr lang="nl-NL" sz="1200" baseline="-25000" dirty="0">
              <a:solidFill>
                <a:schemeClr val="tx1"/>
              </a:solidFill>
              <a:latin typeface="Tahoma" pitchFamily="34" charset="0"/>
              <a:ea typeface="Tahoma" pitchFamily="34" charset="0"/>
              <a:cs typeface="Tahoma" pitchFamily="34" charset="0"/>
            </a:endParaRPr>
          </a:p>
        </p:txBody>
      </p:sp>
      <p:cxnSp>
        <p:nvCxnSpPr>
          <p:cNvPr id="45" name="Straight Arrow Connector 44"/>
          <p:cNvCxnSpPr>
            <a:stCxn id="27" idx="4"/>
            <a:endCxn id="44" idx="0"/>
          </p:cNvCxnSpPr>
          <p:nvPr/>
        </p:nvCxnSpPr>
        <p:spPr>
          <a:xfrm flipH="1">
            <a:off x="1842300" y="3124200"/>
            <a:ext cx="900900" cy="1219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57400" y="3505201"/>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1</a:t>
            </a:r>
          </a:p>
        </p:txBody>
      </p:sp>
      <p:sp>
        <p:nvSpPr>
          <p:cNvPr id="52" name="TextBox 51"/>
          <p:cNvSpPr txBox="1"/>
          <p:nvPr/>
        </p:nvSpPr>
        <p:spPr>
          <a:xfrm>
            <a:off x="23622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2</a:t>
            </a:r>
          </a:p>
        </p:txBody>
      </p:sp>
      <p:sp>
        <p:nvSpPr>
          <p:cNvPr id="53" name="TextBox 52"/>
          <p:cNvSpPr txBox="1"/>
          <p:nvPr/>
        </p:nvSpPr>
        <p:spPr>
          <a:xfrm>
            <a:off x="26670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3</a:t>
            </a:r>
          </a:p>
        </p:txBody>
      </p:sp>
      <p:sp>
        <p:nvSpPr>
          <p:cNvPr id="54" name="TextBox 53"/>
          <p:cNvSpPr txBox="1"/>
          <p:nvPr/>
        </p:nvSpPr>
        <p:spPr>
          <a:xfrm>
            <a:off x="2895600" y="3505200"/>
            <a:ext cx="381000" cy="276999"/>
          </a:xfrm>
          <a:prstGeom prst="rect">
            <a:avLst/>
          </a:prstGeom>
          <a:noFill/>
        </p:spPr>
        <p:txBody>
          <a:bodyPr wrap="square" rtlCol="0">
            <a:spAutoFit/>
          </a:bodyPr>
          <a:lstStyle/>
          <a:p>
            <a:r>
              <a:rPr lang="nl-NL" sz="1200" dirty="0" smtClean="0">
                <a:latin typeface="Tahoma" pitchFamily="34" charset="0"/>
                <a:cs typeface="Tahoma" pitchFamily="34" charset="0"/>
              </a:rPr>
              <a:t>λ</a:t>
            </a:r>
            <a:r>
              <a:rPr lang="nl-NL" sz="1200" baseline="-25000" dirty="0" smtClean="0">
                <a:latin typeface="Tahoma" pitchFamily="34" charset="0"/>
                <a:cs typeface="Tahoma" pitchFamily="34" charset="0"/>
              </a:rPr>
              <a:t>4</a:t>
            </a:r>
          </a:p>
        </p:txBody>
      </p:sp>
      <p:sp>
        <p:nvSpPr>
          <p:cNvPr id="28" name="TextBox 27"/>
          <p:cNvSpPr txBox="1"/>
          <p:nvPr/>
        </p:nvSpPr>
        <p:spPr>
          <a:xfrm>
            <a:off x="4876800" y="990600"/>
            <a:ext cx="3962400" cy="1938992"/>
          </a:xfrm>
          <a:prstGeom prst="rect">
            <a:avLst/>
          </a:prstGeom>
          <a:noFill/>
        </p:spPr>
        <p:txBody>
          <a:bodyPr wrap="square" rtlCol="0">
            <a:spAutoFit/>
          </a:bodyPr>
          <a:lstStyle/>
          <a:p>
            <a:r>
              <a:rPr lang="nl-NL" sz="1200" dirty="0" smtClean="0">
                <a:latin typeface="Tahoma" pitchFamily="34" charset="0"/>
                <a:cs typeface="Tahoma" pitchFamily="34" charset="0"/>
              </a:rPr>
              <a:t>Conditional distributions in 2 groups (conditional on a given value of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η</a:t>
            </a:r>
            <a:r>
              <a:rPr lang="nl-NL" sz="1200" dirty="0" smtClean="0">
                <a:latin typeface="Tahoma" pitchFamily="34" charset="0"/>
                <a:cs typeface="Tahoma" pitchFamily="34" charset="0"/>
              </a:rPr>
              <a:t>*)):</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r>
              <a:rPr lang="nl-NL" sz="1200" b="1" dirty="0" smtClean="0">
                <a:solidFill>
                  <a:srgbClr val="FF0000"/>
                </a:solidFill>
                <a:latin typeface="Tahoma" pitchFamily="34" charset="0"/>
                <a:cs typeface="Tahoma" pitchFamily="34" charset="0"/>
              </a:rPr>
              <a:t>y</a:t>
            </a:r>
            <a:r>
              <a:rPr lang="nl-NL" sz="1200" b="1" baseline="-25000" dirty="0" smtClean="0">
                <a:solidFill>
                  <a:srgbClr val="FF0000"/>
                </a:solidFill>
                <a:latin typeface="Tahoma" pitchFamily="34" charset="0"/>
                <a:cs typeface="Tahoma" pitchFamily="34" charset="0"/>
              </a:rPr>
              <a:t>1i</a:t>
            </a:r>
            <a:r>
              <a:rPr lang="nl-NL" sz="1200" b="1" dirty="0" smtClean="0">
                <a:solidFill>
                  <a:srgbClr val="FF0000"/>
                </a:solidFill>
                <a:latin typeface="Tahoma" pitchFamily="34" charset="0"/>
                <a:cs typeface="Tahoma" pitchFamily="34" charset="0"/>
              </a:rPr>
              <a:t>|</a:t>
            </a:r>
            <a:r>
              <a:rPr lang="el-GR" sz="1200" b="1" dirty="0" smtClean="0">
                <a:solidFill>
                  <a:srgbClr val="FF0000"/>
                </a:solidFill>
                <a:latin typeface="Tahoma" pitchFamily="34" charset="0"/>
                <a:cs typeface="Tahoma" pitchFamily="34" charset="0"/>
              </a:rPr>
              <a:t> η</a:t>
            </a:r>
            <a:r>
              <a:rPr lang="nl-NL" sz="1200" b="1" baseline="30000" dirty="0" smtClean="0">
                <a:solidFill>
                  <a:srgbClr val="FF0000"/>
                </a:solidFill>
                <a:latin typeface="Tahoma" pitchFamily="34" charset="0"/>
                <a:cs typeface="Tahoma" pitchFamily="34" charset="0"/>
              </a:rPr>
              <a:t>*</a:t>
            </a:r>
            <a:r>
              <a:rPr lang="nl-NL" sz="1200" dirty="0" smtClean="0">
                <a:latin typeface="Tahoma" pitchFamily="34" charset="0"/>
                <a:cs typeface="Tahoma" pitchFamily="34" charset="0"/>
              </a:rPr>
              <a:t> ~ N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1</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1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1</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y</a:t>
            </a:r>
            <a:r>
              <a:rPr lang="nl-NL" sz="1200" baseline="-25000" dirty="0" smtClean="0">
                <a:latin typeface="Tahoma" pitchFamily="34" charset="0"/>
                <a:cs typeface="Tahoma" pitchFamily="34" charset="0"/>
              </a:rPr>
              <a:t>2i</a:t>
            </a:r>
            <a:r>
              <a:rPr lang="nl-NL" sz="1200" dirty="0" smtClean="0">
                <a:latin typeface="Tahoma" pitchFamily="34" charset="0"/>
                <a:cs typeface="Tahoma" pitchFamily="34" charset="0"/>
              </a:rPr>
              <a:t>|</a:t>
            </a:r>
            <a:r>
              <a:rPr lang="el-GR" sz="1200" dirty="0" smtClean="0">
                <a:latin typeface="Tahoma" pitchFamily="34" charset="0"/>
                <a:cs typeface="Tahoma" pitchFamily="34" charset="0"/>
              </a:rPr>
              <a:t> 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 N (</a:t>
            </a:r>
            <a:r>
              <a:rPr lang="el-GR" sz="1200" dirty="0" smtClean="0">
                <a:latin typeface="Tahoma" pitchFamily="34" charset="0"/>
                <a:cs typeface="Tahoma" pitchFamily="34" charset="0"/>
              </a:rPr>
              <a:t>Τ</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 + Λ</a:t>
            </a:r>
            <a:r>
              <a:rPr lang="nl-NL" sz="1200" baseline="-25000" dirty="0" smtClean="0">
                <a:latin typeface="Tahoma" pitchFamily="34" charset="0"/>
                <a:cs typeface="Tahoma" pitchFamily="34" charset="0"/>
              </a:rPr>
              <a:t>2 </a:t>
            </a:r>
            <a:r>
              <a:rPr lang="el-GR" sz="1200" dirty="0" smtClean="0">
                <a:latin typeface="Tahoma" pitchFamily="34" charset="0"/>
                <a:cs typeface="Tahoma" pitchFamily="34" charset="0"/>
              </a:rPr>
              <a:t>η</a:t>
            </a:r>
            <a:r>
              <a:rPr lang="nl-NL" sz="1200" baseline="30000" dirty="0" smtClean="0">
                <a:latin typeface="Tahoma" pitchFamily="34" charset="0"/>
                <a:cs typeface="Tahoma" pitchFamily="34" charset="0"/>
              </a:rPr>
              <a:t>*</a:t>
            </a:r>
            <a:r>
              <a:rPr lang="nl-NL" sz="1200" dirty="0" smtClean="0">
                <a:latin typeface="Tahoma" pitchFamily="34" charset="0"/>
                <a:cs typeface="Tahoma" pitchFamily="34" charset="0"/>
              </a:rPr>
              <a:t>, </a:t>
            </a:r>
            <a:r>
              <a:rPr lang="el-GR" sz="1200" dirty="0" smtClean="0">
                <a:latin typeface="Tahoma" pitchFamily="34" charset="0"/>
                <a:cs typeface="Tahoma" pitchFamily="34" charset="0"/>
              </a:rPr>
              <a:t>Θ</a:t>
            </a:r>
            <a:r>
              <a:rPr lang="nl-NL" sz="1200" baseline="-25000" dirty="0" smtClean="0">
                <a:latin typeface="Tahoma" pitchFamily="34" charset="0"/>
                <a:cs typeface="Tahoma" pitchFamily="34" charset="0"/>
              </a:rPr>
              <a:t>2</a:t>
            </a:r>
            <a:r>
              <a:rPr lang="nl-NL" sz="1200" dirty="0" smtClean="0">
                <a:latin typeface="Tahoma" pitchFamily="34" charset="0"/>
                <a:cs typeface="Tahoma" pitchFamily="34" charset="0"/>
              </a:rPr>
              <a:t>)</a:t>
            </a:r>
          </a:p>
          <a:p>
            <a:endParaRPr lang="nl-NL" sz="1200" dirty="0" smtClean="0">
              <a:latin typeface="Tahoma" pitchFamily="34" charset="0"/>
              <a:cs typeface="Tahoma" pitchFamily="34" charset="0"/>
            </a:endParaRPr>
          </a:p>
          <a:p>
            <a:r>
              <a:rPr lang="nl-NL" sz="1200" dirty="0" smtClean="0">
                <a:latin typeface="Tahoma" pitchFamily="34" charset="0"/>
                <a:cs typeface="Tahoma" pitchFamily="34" charset="0"/>
              </a:rPr>
              <a:t>MI requires these distributions to be equal.</a:t>
            </a:r>
            <a:br>
              <a:rPr lang="nl-NL" sz="1200" dirty="0" smtClean="0">
                <a:latin typeface="Tahoma" pitchFamily="34" charset="0"/>
                <a:cs typeface="Tahoma" pitchFamily="34" charset="0"/>
              </a:rPr>
            </a:br>
            <a:r>
              <a:rPr lang="nl-NL" sz="1200" dirty="0" smtClean="0">
                <a:latin typeface="Tahoma" pitchFamily="34" charset="0"/>
                <a:cs typeface="Tahoma" pitchFamily="34" charset="0"/>
              </a:rPr>
              <a:t/>
            </a:r>
            <a:br>
              <a:rPr lang="nl-NL" sz="1200" dirty="0" smtClean="0">
                <a:latin typeface="Tahoma" pitchFamily="34" charset="0"/>
                <a:cs typeface="Tahoma" pitchFamily="34" charset="0"/>
              </a:rPr>
            </a:br>
            <a:endParaRPr lang="nl-NL" sz="1200" dirty="0" smtClean="0">
              <a:latin typeface="Tahoma" pitchFamily="34" charset="0"/>
              <a:cs typeface="Tahoma" pitchFamily="34" charset="0"/>
            </a:endParaRPr>
          </a:p>
        </p:txBody>
      </p:sp>
      <p:cxnSp>
        <p:nvCxnSpPr>
          <p:cNvPr id="32" name="Straight Arrow Connector 31"/>
          <p:cNvCxnSpPr/>
          <p:nvPr/>
        </p:nvCxnSpPr>
        <p:spPr>
          <a:xfrm rot="-120000" flipV="1">
            <a:off x="1828800" y="4800600"/>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20000" flipV="1">
            <a:off x="24437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20000" flipV="1">
            <a:off x="302918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20000" flipV="1">
            <a:off x="3662915" y="4800743"/>
            <a:ext cx="135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6764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1</a:t>
            </a:r>
          </a:p>
        </p:txBody>
      </p:sp>
      <p:sp>
        <p:nvSpPr>
          <p:cNvPr id="37" name="TextBox 36"/>
          <p:cNvSpPr txBox="1"/>
          <p:nvPr/>
        </p:nvSpPr>
        <p:spPr>
          <a:xfrm>
            <a:off x="22860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2</a:t>
            </a:r>
          </a:p>
        </p:txBody>
      </p:sp>
      <p:sp>
        <p:nvSpPr>
          <p:cNvPr id="40" name="TextBox 39"/>
          <p:cNvSpPr txBox="1"/>
          <p:nvPr/>
        </p:nvSpPr>
        <p:spPr>
          <a:xfrm>
            <a:off x="28956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3</a:t>
            </a:r>
          </a:p>
        </p:txBody>
      </p:sp>
      <p:sp>
        <p:nvSpPr>
          <p:cNvPr id="43" name="TextBox 42"/>
          <p:cNvSpPr txBox="1"/>
          <p:nvPr/>
        </p:nvSpPr>
        <p:spPr>
          <a:xfrm>
            <a:off x="3505200" y="5133201"/>
            <a:ext cx="381000" cy="276999"/>
          </a:xfrm>
          <a:prstGeom prst="rect">
            <a:avLst/>
          </a:prstGeom>
          <a:noFill/>
        </p:spPr>
        <p:txBody>
          <a:bodyPr wrap="square" rtlCol="0">
            <a:spAutoFit/>
          </a:bodyPr>
          <a:lstStyle/>
          <a:p>
            <a:r>
              <a:rPr lang="el-GR" sz="1200" dirty="0" smtClean="0">
                <a:latin typeface="Tahoma" pitchFamily="34" charset="0"/>
                <a:cs typeface="Tahoma" pitchFamily="34" charset="0"/>
              </a:rPr>
              <a:t>ε</a:t>
            </a:r>
            <a:r>
              <a:rPr lang="nl-NL" sz="1200" baseline="-25000" dirty="0" smtClean="0">
                <a:latin typeface="Tahoma" pitchFamily="34" charset="0"/>
                <a:cs typeface="Tahoma" pitchFamily="34" charset="0"/>
              </a:rPr>
              <a:t>4</a:t>
            </a:r>
          </a:p>
        </p:txBody>
      </p:sp>
      <p:sp>
        <p:nvSpPr>
          <p:cNvPr id="30" name="TextBox 29"/>
          <p:cNvSpPr txBox="1"/>
          <p:nvPr/>
        </p:nvSpPr>
        <p:spPr>
          <a:xfrm>
            <a:off x="762000" y="1399401"/>
            <a:ext cx="1524000" cy="276999"/>
          </a:xfrm>
          <a:prstGeom prst="rect">
            <a:avLst/>
          </a:prstGeom>
          <a:noFill/>
        </p:spPr>
        <p:txBody>
          <a:bodyPr wrap="square" rtlCol="0">
            <a:spAutoFit/>
          </a:bodyPr>
          <a:lstStyle/>
          <a:p>
            <a:r>
              <a:rPr lang="nl-NL" sz="1200" b="1" dirty="0" smtClean="0">
                <a:solidFill>
                  <a:srgbClr val="800080"/>
                </a:solidFill>
                <a:latin typeface="Tahoma" pitchFamily="34" charset="0"/>
                <a:cs typeface="Tahoma" pitchFamily="34" charset="0"/>
              </a:rPr>
              <a:t>Σ = </a:t>
            </a:r>
            <a:r>
              <a:rPr lang="el-GR" sz="1200" b="1" dirty="0" smtClean="0">
                <a:solidFill>
                  <a:srgbClr val="800080"/>
                </a:solidFill>
                <a:latin typeface="Tahoma" pitchFamily="34" charset="0"/>
                <a:cs typeface="Tahoma" pitchFamily="34" charset="0"/>
              </a:rPr>
              <a:t>Λ</a:t>
            </a:r>
            <a:r>
              <a:rPr lang="nl-NL" sz="1200" b="1" dirty="0" smtClean="0">
                <a:solidFill>
                  <a:srgbClr val="800080"/>
                </a:solidFill>
                <a:latin typeface="Tahoma" pitchFamily="34" charset="0"/>
                <a:cs typeface="Tahoma" pitchFamily="34" charset="0"/>
              </a:rPr>
              <a:t> </a:t>
            </a:r>
            <a:r>
              <a:rPr lang="el-GR" sz="1200" b="1" dirty="0" smtClean="0">
                <a:solidFill>
                  <a:srgbClr val="800080"/>
                </a:solidFill>
                <a:latin typeface="Tahoma" pitchFamily="34" charset="0"/>
                <a:cs typeface="Tahoma" pitchFamily="34" charset="0"/>
              </a:rPr>
              <a:t>Ψ Λ</a:t>
            </a:r>
            <a:r>
              <a:rPr lang="nl-NL" sz="1200" b="1" baseline="30000" dirty="0" smtClean="0">
                <a:solidFill>
                  <a:srgbClr val="800080"/>
                </a:solidFill>
                <a:latin typeface="Tahoma" pitchFamily="34" charset="0"/>
                <a:cs typeface="Tahoma" pitchFamily="34" charset="0"/>
              </a:rPr>
              <a:t>t</a:t>
            </a:r>
            <a:r>
              <a:rPr lang="nl-NL" sz="1200" b="1" dirty="0" smtClean="0">
                <a:solidFill>
                  <a:srgbClr val="800080"/>
                </a:solidFill>
                <a:latin typeface="Tahoma" pitchFamily="34" charset="0"/>
                <a:cs typeface="Tahoma" pitchFamily="34" charset="0"/>
              </a:rPr>
              <a:t> + </a:t>
            </a:r>
            <a:r>
              <a:rPr lang="el-GR" sz="1200" b="1" dirty="0" smtClean="0">
                <a:solidFill>
                  <a:srgbClr val="800080"/>
                </a:solidFill>
                <a:latin typeface="Tahoma" pitchFamily="34" charset="0"/>
                <a:cs typeface="Tahoma" pitchFamily="34" charset="0"/>
              </a:rPr>
              <a:t>Θ</a:t>
            </a:r>
            <a:endParaRPr lang="nl-NL" sz="1200" b="1" dirty="0" smtClean="0">
              <a:solidFill>
                <a:srgbClr val="80008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chemeClr val="tx1"/>
          </a:solidFill>
        </a:ln>
      </a:spPr>
      <a:bodyPr lIns="0" rIns="0" rtlCol="0" anchor="ctr"/>
      <a:lstStyle>
        <a:defPPr algn="ctr">
          <a:defRPr sz="1200" dirty="0" smtClean="0">
            <a:solidFill>
              <a:schemeClr val="tx1"/>
            </a:solidFill>
            <a:latin typeface="Tahoma" pitchFamily="34" charset="0"/>
            <a:ea typeface="Tahoma" pitchFamily="34" charset="0"/>
            <a:cs typeface="Tahoma"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200" dirty="0" smtClean="0">
            <a:latin typeface="Tahoma" pitchFamily="34" charset="0"/>
            <a:cs typeface="Tahoma" pitchFamily="34" charset="0"/>
          </a:defRPr>
        </a:defPPr>
      </a:lstStyle>
    </a:tx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3590</TotalTime>
  <Words>2089</Words>
  <Application>Microsoft Office PowerPoint</Application>
  <PresentationFormat>On-screen Show (4:3)</PresentationFormat>
  <Paragraphs>1038</Paragraphs>
  <Slides>40</Slides>
  <Notes>28</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Sanja</dc:creator>
  <cp:lastModifiedBy>Sanja</cp:lastModifiedBy>
  <cp:revision>688</cp:revision>
  <dcterms:created xsi:type="dcterms:W3CDTF">1601-01-01T00:00:00Z</dcterms:created>
  <dcterms:modified xsi:type="dcterms:W3CDTF">2012-03-08T16:12:42Z</dcterms:modified>
</cp:coreProperties>
</file>