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Lst>
  <p:sldSz cx="9144000" cy="6858000" type="screen4x3"/>
  <p:notesSz cx="6858000" cy="9144000"/>
  <p:defaultTextStyle>
    <a:defPPr>
      <a:defRPr lang="en-GB"/>
    </a:defPPr>
    <a:lvl1pPr algn="l" defTabSz="457200" rtl="0" fontAlgn="base">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PGothic" pitchFamily="32" charset="-128"/>
        <a:cs typeface="+mn-cs"/>
      </a:defRPr>
    </a:lvl1pPr>
    <a:lvl2pPr marL="742950" indent="-285750" algn="l" defTabSz="457200" rtl="0" fontAlgn="base">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PGothic" pitchFamily="32" charset="-128"/>
        <a:cs typeface="+mn-cs"/>
      </a:defRPr>
    </a:lvl2pPr>
    <a:lvl3pPr marL="1143000" indent="-228600" algn="l" defTabSz="457200" rtl="0" fontAlgn="base">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PGothic" pitchFamily="32" charset="-128"/>
        <a:cs typeface="+mn-cs"/>
      </a:defRPr>
    </a:lvl3pPr>
    <a:lvl4pPr marL="1600200" indent="-228600" algn="l" defTabSz="457200" rtl="0" fontAlgn="base">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PGothic" pitchFamily="32" charset="-128"/>
        <a:cs typeface="+mn-cs"/>
      </a:defRPr>
    </a:lvl4pPr>
    <a:lvl5pPr marL="2057400" indent="-228600" algn="l" defTabSz="457200" rtl="0" fontAlgn="base">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PGothic" pitchFamily="32" charset="-128"/>
        <a:cs typeface="+mn-cs"/>
      </a:defRPr>
    </a:lvl5pPr>
    <a:lvl6pPr marL="2286000" algn="l" defTabSz="914400" rtl="0" eaLnBrk="1" latinLnBrk="0" hangingPunct="1">
      <a:defRPr sz="2400" kern="1200">
        <a:solidFill>
          <a:schemeClr val="bg1"/>
        </a:solidFill>
        <a:latin typeface="Times New Roman" pitchFamily="16" charset="0"/>
        <a:ea typeface="MS PGothic" pitchFamily="32" charset="-128"/>
        <a:cs typeface="+mn-cs"/>
      </a:defRPr>
    </a:lvl6pPr>
    <a:lvl7pPr marL="2743200" algn="l" defTabSz="914400" rtl="0" eaLnBrk="1" latinLnBrk="0" hangingPunct="1">
      <a:defRPr sz="2400" kern="1200">
        <a:solidFill>
          <a:schemeClr val="bg1"/>
        </a:solidFill>
        <a:latin typeface="Times New Roman" pitchFamily="16" charset="0"/>
        <a:ea typeface="MS PGothic" pitchFamily="32" charset="-128"/>
        <a:cs typeface="+mn-cs"/>
      </a:defRPr>
    </a:lvl7pPr>
    <a:lvl8pPr marL="3200400" algn="l" defTabSz="914400" rtl="0" eaLnBrk="1" latinLnBrk="0" hangingPunct="1">
      <a:defRPr sz="2400" kern="1200">
        <a:solidFill>
          <a:schemeClr val="bg1"/>
        </a:solidFill>
        <a:latin typeface="Times New Roman" pitchFamily="16" charset="0"/>
        <a:ea typeface="MS PGothic" pitchFamily="32" charset="-128"/>
        <a:cs typeface="+mn-cs"/>
      </a:defRPr>
    </a:lvl8pPr>
    <a:lvl9pPr marL="3657600" algn="l" defTabSz="914400" rtl="0" eaLnBrk="1" latinLnBrk="0" hangingPunct="1">
      <a:defRPr sz="2400" kern="1200">
        <a:solidFill>
          <a:schemeClr val="bg1"/>
        </a:solidFill>
        <a:latin typeface="Times New Roman" pitchFamily="16" charset="0"/>
        <a:ea typeface="MS PGothic" pitchFamily="3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4" d="100"/>
          <a:sy n="104" d="100"/>
        </p:scale>
        <p:origin x="-180" y="108"/>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Text Box 2"/>
          <p:cNvSpPr txBox="1">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1" name="Text Box 3"/>
          <p:cNvSpPr txBox="1">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2" name="Rectangle 4"/>
          <p:cNvSpPr>
            <a:spLocks noGrp="1" noChangeArrowheads="1"/>
          </p:cNvSpPr>
          <p:nvPr>
            <p:ph type="sldImg"/>
          </p:nvPr>
        </p:nvSpPr>
        <p:spPr bwMode="auto">
          <a:xfrm>
            <a:off x="1143000" y="685800"/>
            <a:ext cx="4570413" cy="3427413"/>
          </a:xfrm>
          <a:prstGeom prst="rect">
            <a:avLst/>
          </a:prstGeom>
          <a:noFill/>
          <a:ln w="936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3" name="Rectangle 5"/>
          <p:cNvSpPr>
            <a:spLocks noGrp="1" noChangeArrowheads="1"/>
          </p:cNvSpPr>
          <p:nvPr>
            <p:ph type="body"/>
          </p:nvPr>
        </p:nvSpPr>
        <p:spPr bwMode="auto">
          <a:xfrm>
            <a:off x="914400" y="4343400"/>
            <a:ext cx="50276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endParaRPr lang="en-US" smtClean="0"/>
          </a:p>
        </p:txBody>
      </p:sp>
      <p:sp>
        <p:nvSpPr>
          <p:cNvPr id="2054" name="Text Box 6"/>
          <p:cNvSpPr txBox="1">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5" name="Rectangle 7"/>
          <p:cNvSpPr>
            <a:spLocks noGrp="1" noChangeArrowheads="1"/>
          </p:cNvSpPr>
          <p:nvPr>
            <p:ph type="sldNum"/>
          </p:nvPr>
        </p:nvSpPr>
        <p:spPr bwMode="auto">
          <a:xfrm>
            <a:off x="3886200" y="8686800"/>
            <a:ext cx="29702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defRPr>
            </a:lvl1pPr>
          </a:lstStyle>
          <a:p>
            <a:fld id="{FF105CD8-CD03-4E94-A094-C5F3B990C2B1}" type="slidenum">
              <a:rPr lang="en-US"/>
              <a:pPr/>
              <a:t>‹#›</a:t>
            </a:fld>
            <a:endParaRPr lang="en-US"/>
          </a:p>
        </p:txBody>
      </p:sp>
    </p:spTree>
    <p:extLst>
      <p:ext uri="{BB962C8B-B14F-4D97-AF65-F5344CB8AC3E}">
        <p14:creationId xmlns:p14="http://schemas.microsoft.com/office/powerpoint/2010/main" val="263788083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46DC60A1-BE89-4553-BF4A-8B20A87A74E9}" type="slidenum">
              <a:rPr lang="en-US"/>
              <a:pPr/>
              <a:t>1</a:t>
            </a:fld>
            <a:endParaRPr lang="en-US"/>
          </a:p>
        </p:txBody>
      </p:sp>
      <p:sp>
        <p:nvSpPr>
          <p:cNvPr id="73729"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3730" name="Rectangle 2"/>
          <p:cNvSpPr txBox="1">
            <a:spLocks noChangeArrowheads="1"/>
          </p:cNvSpPr>
          <p:nvPr>
            <p:ph type="body" idx="1"/>
          </p:nvPr>
        </p:nvSpPr>
        <p:spPr bwMode="auto">
          <a:xfrm>
            <a:off x="914400" y="4343400"/>
            <a:ext cx="5029200" cy="402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02E6C27E-9E30-4631-BEFF-38337DF20DA7}" type="slidenum">
              <a:rPr lang="en-US"/>
              <a:pPr/>
              <a:t>10</a:t>
            </a:fld>
            <a:endParaRPr lang="en-US"/>
          </a:p>
        </p:txBody>
      </p:sp>
      <p:sp>
        <p:nvSpPr>
          <p:cNvPr id="82945" name="Text Box 1"/>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2AFEB3E8-5835-42A5-ADE7-572BF15ED16E}" type="slidenum">
              <a:rPr lang="en-US" sz="1200"/>
              <a:pPr algn="r">
                <a:buClrTx/>
                <a:buFontTx/>
                <a:buNone/>
              </a:pPr>
              <a:t>10</a:t>
            </a:fld>
            <a:endParaRPr lang="en-US" sz="1200"/>
          </a:p>
        </p:txBody>
      </p:sp>
      <p:sp>
        <p:nvSpPr>
          <p:cNvPr id="82946" name="Rectangle 2"/>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2947" name="Rectangle 3"/>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eaLnBrk="1" hangingPunct="1">
              <a:spcBef>
                <a:spcPts val="450"/>
              </a:spcBef>
              <a:buClrTx/>
              <a:buFontTx/>
              <a:buNone/>
            </a:pPr>
            <a:endParaRPr lang="nl-NL">
              <a:ea typeface="MS PGothic" pitchFamily="32"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3D0D031E-D8C8-476D-BE42-E47CB3FAA41F}" type="slidenum">
              <a:rPr lang="en-US"/>
              <a:pPr/>
              <a:t>13</a:t>
            </a:fld>
            <a:endParaRPr lang="en-US"/>
          </a:p>
        </p:txBody>
      </p:sp>
      <p:sp>
        <p:nvSpPr>
          <p:cNvPr id="86017" name="Text Box 1"/>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F70A6B1C-FDD4-456F-BED3-0DF5584AF352}" type="slidenum">
              <a:rPr lang="en-US" sz="1200"/>
              <a:pPr algn="r">
                <a:buClrTx/>
                <a:buFontTx/>
                <a:buNone/>
              </a:pPr>
              <a:t>13</a:t>
            </a:fld>
            <a:endParaRPr lang="en-US" sz="1200"/>
          </a:p>
        </p:txBody>
      </p:sp>
      <p:sp>
        <p:nvSpPr>
          <p:cNvPr id="86018" name="Rectangle 2"/>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6019" name="Rectangle 3"/>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eaLnBrk="1" hangingPunct="1">
              <a:spcBef>
                <a:spcPts val="450"/>
              </a:spcBef>
              <a:buClrTx/>
              <a:buFontTx/>
              <a:buNone/>
            </a:pPr>
            <a:endParaRPr lang="nl-NL">
              <a:ea typeface="MS PGothic" pitchFamily="32"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06B309F9-3243-4B44-9EF5-EDECCAF5EE61}" type="slidenum">
              <a:rPr lang="en-US"/>
              <a:pPr/>
              <a:t>14</a:t>
            </a:fld>
            <a:endParaRPr lang="en-US"/>
          </a:p>
        </p:txBody>
      </p:sp>
      <p:sp>
        <p:nvSpPr>
          <p:cNvPr id="87041" name="Text Box 1"/>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81D61018-E622-4DB2-9B86-38B9F91C05EA}" type="slidenum">
              <a:rPr lang="en-US" sz="1200"/>
              <a:pPr algn="r">
                <a:buClrTx/>
                <a:buFontTx/>
                <a:buNone/>
              </a:pPr>
              <a:t>14</a:t>
            </a:fld>
            <a:endParaRPr lang="en-US" sz="1200"/>
          </a:p>
        </p:txBody>
      </p:sp>
      <p:sp>
        <p:nvSpPr>
          <p:cNvPr id="87042" name="Rectangle 2"/>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7043" name="Rectangle 3"/>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eaLnBrk="1" hangingPunct="1">
              <a:spcBef>
                <a:spcPts val="450"/>
              </a:spcBef>
              <a:buClrTx/>
              <a:buFontTx/>
              <a:buNone/>
            </a:pPr>
            <a:endParaRPr lang="nl-NL">
              <a:ea typeface="MS PGothic" pitchFamily="32"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BC5FC84F-E261-4237-82D1-5CEC57017E8A}" type="slidenum">
              <a:rPr lang="en-US"/>
              <a:pPr/>
              <a:t>15</a:t>
            </a:fld>
            <a:endParaRPr lang="en-US"/>
          </a:p>
        </p:txBody>
      </p:sp>
      <p:sp>
        <p:nvSpPr>
          <p:cNvPr id="88065" name="Text Box 1"/>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BC67664A-634B-4D5C-BAF9-050EF928BC73}" type="slidenum">
              <a:rPr lang="en-US" sz="1200"/>
              <a:pPr algn="r">
                <a:buClrTx/>
                <a:buFontTx/>
                <a:buNone/>
              </a:pPr>
              <a:t>15</a:t>
            </a:fld>
            <a:endParaRPr lang="en-US" sz="1200"/>
          </a:p>
        </p:txBody>
      </p:sp>
      <p:sp>
        <p:nvSpPr>
          <p:cNvPr id="88066" name="Rectangle 2"/>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8067" name="Rectangle 3"/>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eaLnBrk="1" hangingPunct="1">
              <a:spcBef>
                <a:spcPts val="450"/>
              </a:spcBef>
              <a:buClrTx/>
              <a:buFontTx/>
              <a:buNone/>
            </a:pPr>
            <a:endParaRPr lang="nl-NL">
              <a:ea typeface="MS PGothic" pitchFamily="32"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AC0FD014-3993-4D7A-A3D2-71013BF5C053}" type="slidenum">
              <a:rPr lang="en-US"/>
              <a:pPr/>
              <a:t>16</a:t>
            </a:fld>
            <a:endParaRPr lang="en-US"/>
          </a:p>
        </p:txBody>
      </p:sp>
      <p:sp>
        <p:nvSpPr>
          <p:cNvPr id="89089" name="Text Box 1"/>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FFE925ED-00FA-4AA6-9F6D-8095CA6EB4E5}" type="slidenum">
              <a:rPr lang="en-US" sz="1200"/>
              <a:pPr algn="r">
                <a:buClrTx/>
                <a:buFontTx/>
                <a:buNone/>
              </a:pPr>
              <a:t>16</a:t>
            </a:fld>
            <a:endParaRPr lang="en-US" sz="1200"/>
          </a:p>
        </p:txBody>
      </p:sp>
      <p:sp>
        <p:nvSpPr>
          <p:cNvPr id="89090" name="Rectangle 2"/>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9091" name="Rectangle 3"/>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eaLnBrk="1" hangingPunct="1">
              <a:spcBef>
                <a:spcPts val="450"/>
              </a:spcBef>
              <a:buClrTx/>
              <a:buFontTx/>
              <a:buNone/>
            </a:pPr>
            <a:endParaRPr lang="nl-NL">
              <a:ea typeface="MS PGothic" pitchFamily="32"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2BC4C537-5E59-4DCC-BD26-DAE9301CEEC2}" type="slidenum">
              <a:rPr lang="en-US"/>
              <a:pPr/>
              <a:t>19</a:t>
            </a:fld>
            <a:endParaRPr lang="en-US"/>
          </a:p>
        </p:txBody>
      </p:sp>
      <p:sp>
        <p:nvSpPr>
          <p:cNvPr id="9216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62"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eaLnBrk="1" hangingPunct="1">
              <a:spcBef>
                <a:spcPts val="450"/>
              </a:spcBef>
              <a:buClrTx/>
              <a:buFontTx/>
              <a:buNone/>
            </a:pPr>
            <a:endParaRPr lang="nl-NL">
              <a:ea typeface="MS PGothic" pitchFamily="32" charset="-128"/>
            </a:endParaRPr>
          </a:p>
        </p:txBody>
      </p:sp>
      <p:sp>
        <p:nvSpPr>
          <p:cNvPr id="92163"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8B4E543C-702C-4DA5-BBDF-D33C8414C384}" type="slidenum">
              <a:rPr lang="en-US" sz="1200"/>
              <a:pPr algn="r">
                <a:buClrTx/>
                <a:buFontTx/>
                <a:buNone/>
              </a:pPr>
              <a:t>19</a:t>
            </a:fld>
            <a:endParaRPr 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2E2D9B9E-42D0-4FEB-BC99-E4716A15780F}" type="slidenum">
              <a:rPr lang="en-US"/>
              <a:pPr/>
              <a:t>20</a:t>
            </a:fld>
            <a:endParaRPr lang="en-US"/>
          </a:p>
        </p:txBody>
      </p:sp>
      <p:sp>
        <p:nvSpPr>
          <p:cNvPr id="9318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3186"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eaLnBrk="1" hangingPunct="1">
              <a:spcBef>
                <a:spcPts val="450"/>
              </a:spcBef>
              <a:buClrTx/>
              <a:buFontTx/>
              <a:buNone/>
            </a:pPr>
            <a:endParaRPr lang="nl-NL">
              <a:ea typeface="MS PGothic" pitchFamily="32" charset="-128"/>
            </a:endParaRPr>
          </a:p>
        </p:txBody>
      </p:sp>
      <p:sp>
        <p:nvSpPr>
          <p:cNvPr id="93187"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B4C8B471-FC4D-4231-A09A-0B6716814201}" type="slidenum">
              <a:rPr lang="en-US" sz="1200"/>
              <a:pPr algn="r">
                <a:buClrTx/>
                <a:buFontTx/>
                <a:buNone/>
              </a:pPr>
              <a:t>20</a:t>
            </a:fld>
            <a:endParaRPr 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00760FDF-8BF1-47B2-9ED7-A977A659AD70}" type="slidenum">
              <a:rPr lang="en-US"/>
              <a:pPr/>
              <a:t>21</a:t>
            </a:fld>
            <a:endParaRPr lang="en-US"/>
          </a:p>
        </p:txBody>
      </p:sp>
      <p:sp>
        <p:nvSpPr>
          <p:cNvPr id="94209"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4210"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eaLnBrk="1" hangingPunct="1">
              <a:spcBef>
                <a:spcPts val="450"/>
              </a:spcBef>
              <a:buClrTx/>
              <a:buFontTx/>
              <a:buNone/>
            </a:pPr>
            <a:endParaRPr lang="nl-NL">
              <a:ea typeface="MS PGothic" pitchFamily="32" charset="-128"/>
            </a:endParaRPr>
          </a:p>
        </p:txBody>
      </p:sp>
      <p:sp>
        <p:nvSpPr>
          <p:cNvPr id="94211"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E1A5CCF7-A109-4701-9FCE-D831054F7FD9}" type="slidenum">
              <a:rPr lang="en-US" sz="1200"/>
              <a:pPr algn="r">
                <a:buClrTx/>
                <a:buFontTx/>
                <a:buNone/>
              </a:pPr>
              <a:t>21</a:t>
            </a:fld>
            <a:endParaRPr 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08785909-6C03-4034-9848-79923EFCDD96}" type="slidenum">
              <a:rPr lang="en-US"/>
              <a:pPr/>
              <a:t>22</a:t>
            </a:fld>
            <a:endParaRPr lang="en-US"/>
          </a:p>
        </p:txBody>
      </p:sp>
      <p:sp>
        <p:nvSpPr>
          <p:cNvPr id="9523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5234"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eaLnBrk="1" hangingPunct="1">
              <a:spcBef>
                <a:spcPts val="450"/>
              </a:spcBef>
              <a:buClrTx/>
              <a:buFontTx/>
              <a:buNone/>
            </a:pPr>
            <a:endParaRPr lang="nl-NL">
              <a:ea typeface="MS PGothic" pitchFamily="32" charset="-128"/>
            </a:endParaRPr>
          </a:p>
        </p:txBody>
      </p:sp>
      <p:sp>
        <p:nvSpPr>
          <p:cNvPr id="95235"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43F54092-7B1E-4A49-8E34-E4552B01E182}" type="slidenum">
              <a:rPr lang="en-US" sz="1200"/>
              <a:pPr algn="r">
                <a:buClrTx/>
                <a:buFontTx/>
                <a:buNone/>
              </a:pPr>
              <a:t>22</a:t>
            </a:fld>
            <a:endParaRPr 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1789FEF3-F642-43CF-9685-1C757811790C}" type="slidenum">
              <a:rPr lang="en-US"/>
              <a:pPr/>
              <a:t>23</a:t>
            </a:fld>
            <a:endParaRPr lang="en-US"/>
          </a:p>
        </p:txBody>
      </p:sp>
      <p:sp>
        <p:nvSpPr>
          <p:cNvPr id="96257"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6258"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eaLnBrk="1" hangingPunct="1">
              <a:spcBef>
                <a:spcPts val="450"/>
              </a:spcBef>
              <a:buClrTx/>
              <a:buFontTx/>
              <a:buNone/>
            </a:pPr>
            <a:endParaRPr lang="nl-NL">
              <a:ea typeface="MS PGothic" pitchFamily="32" charset="-128"/>
            </a:endParaRPr>
          </a:p>
        </p:txBody>
      </p:sp>
      <p:sp>
        <p:nvSpPr>
          <p:cNvPr id="96259"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854AFCCA-76B3-4726-B2D4-989FF44A38E3}" type="slidenum">
              <a:rPr lang="en-US" sz="1200"/>
              <a:pPr algn="r">
                <a:buClrTx/>
                <a:buFontTx/>
                <a:buNone/>
              </a:pPr>
              <a:t>23</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0556049A-5A25-47DA-A21E-1199B57300DA}" type="slidenum">
              <a:rPr lang="en-US"/>
              <a:pPr/>
              <a:t>2</a:t>
            </a:fld>
            <a:endParaRPr lang="en-US"/>
          </a:p>
        </p:txBody>
      </p:sp>
      <p:sp>
        <p:nvSpPr>
          <p:cNvPr id="74753" name="Text Box 1"/>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59438A98-006A-4BC8-88B0-19A71D0094C3}" type="slidenum">
              <a:rPr lang="en-US" sz="1200"/>
              <a:pPr algn="r">
                <a:buClrTx/>
                <a:buFontTx/>
                <a:buNone/>
              </a:pPr>
              <a:t>2</a:t>
            </a:fld>
            <a:endParaRPr lang="en-US" sz="1200"/>
          </a:p>
        </p:txBody>
      </p:sp>
      <p:sp>
        <p:nvSpPr>
          <p:cNvPr id="74754" name="Rectangle 2"/>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4755" name="Rectangle 3"/>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eaLnBrk="1" hangingPunct="1">
              <a:spcBef>
                <a:spcPts val="450"/>
              </a:spcBef>
              <a:buClrTx/>
              <a:buFontTx/>
              <a:buNone/>
            </a:pPr>
            <a:endParaRPr lang="nl-NL">
              <a:ea typeface="MS PGothic" pitchFamily="32"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213B9C86-89F1-47BF-9707-D51689E6C0D4}" type="slidenum">
              <a:rPr lang="en-US"/>
              <a:pPr/>
              <a:t>24</a:t>
            </a:fld>
            <a:endParaRPr lang="en-US"/>
          </a:p>
        </p:txBody>
      </p:sp>
      <p:sp>
        <p:nvSpPr>
          <p:cNvPr id="9728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7282"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eaLnBrk="1" hangingPunct="1">
              <a:spcBef>
                <a:spcPts val="450"/>
              </a:spcBef>
              <a:buClrTx/>
              <a:buFontTx/>
              <a:buNone/>
            </a:pPr>
            <a:endParaRPr lang="nl-NL">
              <a:ea typeface="MS PGothic" pitchFamily="32" charset="-128"/>
            </a:endParaRPr>
          </a:p>
        </p:txBody>
      </p:sp>
      <p:sp>
        <p:nvSpPr>
          <p:cNvPr id="97283"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BDAC1E7F-A495-4690-8EF5-8BB12B4E2BD7}" type="slidenum">
              <a:rPr lang="en-US" sz="1200"/>
              <a:pPr algn="r">
                <a:buClrTx/>
                <a:buFontTx/>
                <a:buNone/>
              </a:pPr>
              <a:t>24</a:t>
            </a:fld>
            <a:endParaRPr 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379350CB-B0B5-4CD9-A9A9-8F68761923C7}" type="slidenum">
              <a:rPr lang="en-US"/>
              <a:pPr/>
              <a:t>25</a:t>
            </a:fld>
            <a:endParaRPr lang="en-US"/>
          </a:p>
        </p:txBody>
      </p:sp>
      <p:sp>
        <p:nvSpPr>
          <p:cNvPr id="98305" name="Text Box 1"/>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F67E013F-CEF4-459B-BBA6-D1AE8168F182}" type="slidenum">
              <a:rPr lang="en-US" sz="1200"/>
              <a:pPr algn="r">
                <a:buClrTx/>
                <a:buFontTx/>
                <a:buNone/>
              </a:pPr>
              <a:t>25</a:t>
            </a:fld>
            <a:endParaRPr lang="en-US" sz="1200"/>
          </a:p>
        </p:txBody>
      </p:sp>
      <p:sp>
        <p:nvSpPr>
          <p:cNvPr id="98306" name="Rectangle 2"/>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8307" name="Rectangle 3"/>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eaLnBrk="1" hangingPunct="1">
              <a:spcBef>
                <a:spcPts val="450"/>
              </a:spcBef>
              <a:buClrTx/>
              <a:buFontTx/>
              <a:buNone/>
            </a:pPr>
            <a:endParaRPr lang="nl-NL">
              <a:ea typeface="MS PGothic" pitchFamily="32"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A3212D02-DE8B-4B7C-980E-3C638FC79502}" type="slidenum">
              <a:rPr lang="en-US"/>
              <a:pPr/>
              <a:t>27</a:t>
            </a:fld>
            <a:endParaRPr lang="en-US"/>
          </a:p>
        </p:txBody>
      </p:sp>
      <p:sp>
        <p:nvSpPr>
          <p:cNvPr id="10035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0354"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0355"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52E8C216-431C-4616-B0F5-0DD8FDEED4F8}" type="slidenum">
              <a:rPr lang="en-US" sz="1200"/>
              <a:pPr algn="r">
                <a:buClrTx/>
                <a:buFontTx/>
                <a:buNone/>
              </a:pPr>
              <a:t>27</a:t>
            </a:fld>
            <a:endParaRPr 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9485971A-18A2-4BDB-9C50-67BBEC60CE0A}" type="slidenum">
              <a:rPr lang="en-US"/>
              <a:pPr/>
              <a:t>28</a:t>
            </a:fld>
            <a:endParaRPr lang="en-US"/>
          </a:p>
        </p:txBody>
      </p:sp>
      <p:sp>
        <p:nvSpPr>
          <p:cNvPr id="101377"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1378"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42A8CEE4-79BF-490F-AD93-B8364EB01E36}" type="slidenum">
              <a:rPr lang="en-US"/>
              <a:pPr/>
              <a:t>29</a:t>
            </a:fld>
            <a:endParaRPr lang="en-US"/>
          </a:p>
        </p:txBody>
      </p:sp>
      <p:sp>
        <p:nvSpPr>
          <p:cNvPr id="10240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2402"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2403"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8D7A82B0-22FC-498B-B020-E3A25355F6F5}" type="slidenum">
              <a:rPr lang="en-US" sz="1200"/>
              <a:pPr algn="r">
                <a:buClrTx/>
                <a:buFontTx/>
                <a:buNone/>
              </a:pPr>
              <a:t>29</a:t>
            </a:fld>
            <a:endParaRPr lang="en-US"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D7A6FB60-81C2-4A8B-BF1B-9AC857E742C1}" type="slidenum">
              <a:rPr lang="en-US"/>
              <a:pPr/>
              <a:t>30</a:t>
            </a:fld>
            <a:endParaRPr lang="en-US"/>
          </a:p>
        </p:txBody>
      </p:sp>
      <p:sp>
        <p:nvSpPr>
          <p:cNvPr id="10342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3426"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spcBef>
                <a:spcPts val="450"/>
              </a:spcBef>
              <a:buClrTx/>
              <a:buFontTx/>
              <a:buNone/>
            </a:pPr>
            <a:r>
              <a:rPr lang="nl-NL">
                <a:ea typeface="MS PGothic" pitchFamily="32" charset="-128"/>
              </a:rPr>
              <a:t>I’m going to tell you something about measurement invariance in the linear factor model.</a:t>
            </a:r>
          </a:p>
        </p:txBody>
      </p:sp>
      <p:sp>
        <p:nvSpPr>
          <p:cNvPr id="103427"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16CDDD08-7DB8-46B2-B1D5-559B54091087}" type="slidenum">
              <a:rPr lang="en-US" sz="1200"/>
              <a:pPr algn="r">
                <a:buClrTx/>
                <a:buFontTx/>
                <a:buNone/>
              </a:pPr>
              <a:t>30</a:t>
            </a:fld>
            <a:endParaRPr lang="en-US"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2F1D09E8-0021-4B8D-9CD9-6C8A45BCC7E6}" type="slidenum">
              <a:rPr lang="en-US"/>
              <a:pPr/>
              <a:t>31</a:t>
            </a:fld>
            <a:endParaRPr lang="en-US"/>
          </a:p>
        </p:txBody>
      </p:sp>
      <p:sp>
        <p:nvSpPr>
          <p:cNvPr id="104449"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4450"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spcBef>
                <a:spcPts val="450"/>
              </a:spcBef>
              <a:buClrTx/>
              <a:buFontTx/>
              <a:buNone/>
            </a:pPr>
            <a:r>
              <a:rPr lang="nl-NL">
                <a:ea typeface="MS PGothic" pitchFamily="32" charset="-128"/>
              </a:rPr>
              <a:t>The linear factor model is a model that relates continuous latent variables to continuous indicators. Michel will tell you something about discrete indicators later.</a:t>
            </a:r>
          </a:p>
        </p:txBody>
      </p:sp>
      <p:sp>
        <p:nvSpPr>
          <p:cNvPr id="104451"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5F2DD6CF-3CB9-4F13-84A8-8F527AB238DD}" type="slidenum">
              <a:rPr lang="en-US" sz="1200"/>
              <a:pPr algn="r">
                <a:buClrTx/>
                <a:buFontTx/>
                <a:buNone/>
              </a:pPr>
              <a:t>31</a:t>
            </a:fld>
            <a:endParaRPr 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6C2CC124-F2D2-43F5-92BD-808480C0D48A}" type="slidenum">
              <a:rPr lang="en-US"/>
              <a:pPr/>
              <a:t>32</a:t>
            </a:fld>
            <a:endParaRPr lang="en-US"/>
          </a:p>
        </p:txBody>
      </p:sp>
      <p:sp>
        <p:nvSpPr>
          <p:cNvPr id="10547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5474"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spcBef>
                <a:spcPts val="450"/>
              </a:spcBef>
              <a:buClrTx/>
              <a:buFontTx/>
              <a:buNone/>
            </a:pPr>
            <a:r>
              <a:rPr lang="nl-NL">
                <a:ea typeface="MS PGothic" pitchFamily="32" charset="-128"/>
              </a:rPr>
              <a:t>Ok, so here’s the model that Dorret and Michel just presented; it’s a 1-factor model.</a:t>
            </a:r>
          </a:p>
        </p:txBody>
      </p:sp>
      <p:sp>
        <p:nvSpPr>
          <p:cNvPr id="105475"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94257816-B73F-4F68-A74F-11DBCF2739E8}" type="slidenum">
              <a:rPr lang="en-US" sz="1200"/>
              <a:pPr algn="r">
                <a:buClrTx/>
                <a:buFontTx/>
                <a:buNone/>
              </a:pPr>
              <a:t>32</a:t>
            </a:fld>
            <a:endParaRPr lang="en-US"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9087C45B-1C5F-423C-B23E-2CFE4A34C97F}" type="slidenum">
              <a:rPr lang="en-US"/>
              <a:pPr/>
              <a:t>33</a:t>
            </a:fld>
            <a:endParaRPr lang="en-US"/>
          </a:p>
        </p:txBody>
      </p:sp>
      <p:sp>
        <p:nvSpPr>
          <p:cNvPr id="106497"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6498"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spcBef>
                <a:spcPts val="450"/>
              </a:spcBef>
              <a:buClrTx/>
              <a:buFontTx/>
              <a:buNone/>
            </a:pPr>
            <a:r>
              <a:rPr lang="nl-NL">
                <a:ea typeface="MS PGothic" pitchFamily="32" charset="-128"/>
              </a:rPr>
              <a:t>We can imagine that this model is a model that we want to fit to indicators of general intelligence (or the g factor, as denoted above). For example, we could apply the WAIS (Wechsler Adult Intelligence Scale) to a number of individuals, obtain the subscale scores (4 subscale scores; I wrote their names above), fit a 1-factor model to these subscale scores and find that it fits. </a:t>
            </a:r>
          </a:p>
        </p:txBody>
      </p:sp>
      <p:sp>
        <p:nvSpPr>
          <p:cNvPr id="106499"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D02B95FC-C211-4694-BABC-D8A951124209}" type="slidenum">
              <a:rPr lang="en-US" sz="1200"/>
              <a:pPr algn="r">
                <a:buClrTx/>
                <a:buFontTx/>
                <a:buNone/>
              </a:pPr>
              <a:t>33</a:t>
            </a:fld>
            <a:endParaRPr 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1E9FE407-E415-482E-93FB-853889F03A9B}" type="slidenum">
              <a:rPr lang="en-US"/>
              <a:pPr/>
              <a:t>34</a:t>
            </a:fld>
            <a:endParaRPr lang="en-US"/>
          </a:p>
        </p:txBody>
      </p:sp>
      <p:sp>
        <p:nvSpPr>
          <p:cNvPr id="10752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7522"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spcBef>
                <a:spcPts val="450"/>
              </a:spcBef>
              <a:buClrTx/>
              <a:buFontTx/>
              <a:buNone/>
            </a:pPr>
            <a:r>
              <a:rPr lang="nl-NL">
                <a:ea typeface="MS PGothic" pitchFamily="32" charset="-128"/>
              </a:rPr>
              <a:t>Now, suppose that we are interested in the whether men perform differently on this test, on average, than do women. Say we perform a MANOVA and find that indeed, man score higher than the women. What does this mean? Does this mean that men have a higher level of g? </a:t>
            </a:r>
          </a:p>
        </p:txBody>
      </p:sp>
      <p:sp>
        <p:nvSpPr>
          <p:cNvPr id="107523"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31B83A36-7078-4AB2-973F-FD139E6D9277}" type="slidenum">
              <a:rPr lang="en-US" sz="1200"/>
              <a:pPr algn="r">
                <a:buClrTx/>
                <a:buFontTx/>
                <a:buNone/>
              </a:pPr>
              <a:t>34</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689D8902-F2B4-4CD4-9149-72A82FAF8838}" type="slidenum">
              <a:rPr lang="en-US"/>
              <a:pPr/>
              <a:t>3</a:t>
            </a:fld>
            <a:endParaRPr lang="en-US"/>
          </a:p>
        </p:txBody>
      </p:sp>
      <p:sp>
        <p:nvSpPr>
          <p:cNvPr id="75777" name="Text Box 1"/>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8BF64903-D530-4D8F-B534-57FE8EEFA436}" type="slidenum">
              <a:rPr lang="en-US" sz="1200"/>
              <a:pPr algn="r">
                <a:buClrTx/>
                <a:buFontTx/>
                <a:buNone/>
              </a:pPr>
              <a:t>3</a:t>
            </a:fld>
            <a:endParaRPr lang="en-US" sz="1200"/>
          </a:p>
        </p:txBody>
      </p:sp>
      <p:sp>
        <p:nvSpPr>
          <p:cNvPr id="75778" name="Rectangle 2"/>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5779" name="Rectangle 3"/>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eaLnBrk="1" hangingPunct="1">
              <a:spcBef>
                <a:spcPts val="450"/>
              </a:spcBef>
              <a:buClrTx/>
              <a:buFontTx/>
              <a:buNone/>
            </a:pPr>
            <a:endParaRPr lang="nl-NL">
              <a:ea typeface="MS PGothic" pitchFamily="32"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221ABF7D-B53A-4A11-8F2E-C80112CF9F31}" type="slidenum">
              <a:rPr lang="en-US"/>
              <a:pPr/>
              <a:t>35</a:t>
            </a:fld>
            <a:endParaRPr lang="en-US"/>
          </a:p>
        </p:txBody>
      </p:sp>
      <p:sp>
        <p:nvSpPr>
          <p:cNvPr id="10854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8546"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spcBef>
                <a:spcPts val="450"/>
              </a:spcBef>
              <a:buClrTx/>
              <a:buFontTx/>
              <a:buNone/>
            </a:pPr>
            <a:r>
              <a:rPr lang="nl-NL">
                <a:ea typeface="MS PGothic" pitchFamily="32" charset="-128"/>
              </a:rPr>
              <a:t>Well, actually, not necessarily. It depends on whether the test measures the same thing in men as it does in the women. This is what the question of measurement invariance pertains to; whether indicators measure the same thing over different levels of an external variable. In this case the external variable is discrete, i.e. sex, so in this case the question boils down to whether the indicators measure the same thing over the 2 sexes.</a:t>
            </a:r>
          </a:p>
        </p:txBody>
      </p:sp>
      <p:sp>
        <p:nvSpPr>
          <p:cNvPr id="108547"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1A5446A1-D9E4-4405-A2F6-5B3593485614}" type="slidenum">
              <a:rPr lang="en-US" sz="1200"/>
              <a:pPr algn="r">
                <a:buClrTx/>
                <a:buFontTx/>
                <a:buNone/>
              </a:pPr>
              <a:t>35</a:t>
            </a:fld>
            <a:endParaRPr lang="en-US"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9BDDBA5C-07CE-48A2-980A-D95FC53FC8F4}" type="slidenum">
              <a:rPr lang="en-US"/>
              <a:pPr/>
              <a:t>36</a:t>
            </a:fld>
            <a:endParaRPr lang="en-US"/>
          </a:p>
        </p:txBody>
      </p:sp>
      <p:sp>
        <p:nvSpPr>
          <p:cNvPr id="109569"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9570"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lnSpc>
                <a:spcPct val="90000"/>
              </a:lnSpc>
              <a:spcBef>
                <a:spcPts val="450"/>
              </a:spcBef>
              <a:buClrTx/>
              <a:buFontTx/>
              <a:buNone/>
            </a:pPr>
            <a:r>
              <a:rPr lang="nl-NL">
                <a:ea typeface="MS PGothic" pitchFamily="32" charset="-128"/>
              </a:rPr>
              <a:t>I’ll give a more formal definition of measurement invariance. For that, I first need to stress a few things. First of all, we need to make a distributional assumption about the scores on the indicator (or, in this case, the subscale scores). Typically we will assume that the scores follow a normal distribution. That distribution is characterized by a certain mean, and a certain variance / covariance structure. Dorret already told you what the covariance structure will look like under this model. </a:t>
            </a:r>
          </a:p>
        </p:txBody>
      </p:sp>
      <p:sp>
        <p:nvSpPr>
          <p:cNvPr id="109571"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273B9CC6-B40C-4619-902B-BE6AF745CA8E}" type="slidenum">
              <a:rPr lang="en-US" sz="1200"/>
              <a:pPr algn="r">
                <a:buClrTx/>
                <a:buFontTx/>
                <a:buNone/>
              </a:pPr>
              <a:t>36</a:t>
            </a:fld>
            <a:endParaRPr 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61C7C66F-DBEA-456C-863C-276CB891E5E5}" type="slidenum">
              <a:rPr lang="en-US"/>
              <a:pPr/>
              <a:t>37</a:t>
            </a:fld>
            <a:endParaRPr lang="en-US"/>
          </a:p>
        </p:txBody>
      </p:sp>
      <p:sp>
        <p:nvSpPr>
          <p:cNvPr id="11059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0594"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lnSpc>
                <a:spcPct val="90000"/>
              </a:lnSpc>
              <a:spcBef>
                <a:spcPts val="450"/>
              </a:spcBef>
              <a:buClrTx/>
              <a:buFontTx/>
              <a:buNone/>
            </a:pPr>
            <a:r>
              <a:rPr lang="nl-NL">
                <a:ea typeface="MS PGothic" pitchFamily="32" charset="-128"/>
              </a:rPr>
              <a:t>It is lambda times psy times (lambda)</a:t>
            </a:r>
            <a:r>
              <a:rPr lang="nl-NL" baseline="30000">
                <a:ea typeface="MS PGothic" pitchFamily="32" charset="-128"/>
              </a:rPr>
              <a:t>t</a:t>
            </a:r>
            <a:r>
              <a:rPr lang="nl-NL">
                <a:ea typeface="MS PGothic" pitchFamily="32" charset="-128"/>
              </a:rPr>
              <a:t> plus theta . Now, we can also look at the item distributions conditional on a certain level of the latent trait, or in this case g. What does this mean? It means we are considering ONLY the scores of the people who have a certain value on the latent trait, g (for instance 5, or a 100, or whatever). </a:t>
            </a:r>
          </a:p>
        </p:txBody>
      </p:sp>
      <p:sp>
        <p:nvSpPr>
          <p:cNvPr id="110595"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438C322D-DF89-4B60-945F-B4A904DC049F}" type="slidenum">
              <a:rPr lang="en-US" sz="1200"/>
              <a:pPr algn="r">
                <a:buClrTx/>
                <a:buFontTx/>
                <a:buNone/>
              </a:pPr>
              <a:t>37</a:t>
            </a:fld>
            <a:endParaRPr 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F953B4D9-AA15-4AB3-9278-04650973676F}" type="slidenum">
              <a:rPr lang="en-US"/>
              <a:pPr/>
              <a:t>38</a:t>
            </a:fld>
            <a:endParaRPr lang="en-US"/>
          </a:p>
        </p:txBody>
      </p:sp>
      <p:sp>
        <p:nvSpPr>
          <p:cNvPr id="111617"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1618"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lnSpc>
                <a:spcPct val="90000"/>
              </a:lnSpc>
              <a:spcBef>
                <a:spcPts val="450"/>
              </a:spcBef>
              <a:buClrTx/>
              <a:buFontTx/>
              <a:buNone/>
            </a:pPr>
            <a:r>
              <a:rPr lang="nl-NL">
                <a:ea typeface="MS PGothic" pitchFamily="32" charset="-128"/>
              </a:rPr>
              <a:t>In the notation above, I denote this distribution as y conditional on the value eta star. </a:t>
            </a:r>
          </a:p>
        </p:txBody>
      </p:sp>
      <p:sp>
        <p:nvSpPr>
          <p:cNvPr id="111619"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EDEB5D02-7424-4418-AD72-79410E454ED0}" type="slidenum">
              <a:rPr lang="en-US" sz="1200"/>
              <a:pPr algn="r">
                <a:buClrTx/>
                <a:buFontTx/>
                <a:buNone/>
              </a:pPr>
              <a:t>38</a:t>
            </a:fld>
            <a:endParaRPr lang="en-US" sz="120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D04A730C-B3F7-491D-B750-A912B82AE29F}" type="slidenum">
              <a:rPr lang="en-US"/>
              <a:pPr/>
              <a:t>39</a:t>
            </a:fld>
            <a:endParaRPr lang="en-US"/>
          </a:p>
        </p:txBody>
      </p:sp>
      <p:sp>
        <p:nvSpPr>
          <p:cNvPr id="11264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42"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lnSpc>
                <a:spcPct val="90000"/>
              </a:lnSpc>
              <a:spcBef>
                <a:spcPts val="450"/>
              </a:spcBef>
              <a:buClrTx/>
              <a:buFontTx/>
              <a:buNone/>
            </a:pPr>
            <a:r>
              <a:rPr lang="nl-NL">
                <a:ea typeface="MS PGothic" pitchFamily="32" charset="-128"/>
              </a:rPr>
              <a:t>The next simbol tells us that this is a normal disctibution...</a:t>
            </a:r>
          </a:p>
          <a:p>
            <a:pPr>
              <a:lnSpc>
                <a:spcPct val="90000"/>
              </a:lnSpc>
              <a:spcBef>
                <a:spcPts val="450"/>
              </a:spcBef>
              <a:buClrTx/>
              <a:buFontTx/>
              <a:buNone/>
            </a:pPr>
            <a:endParaRPr lang="nl-NL">
              <a:ea typeface="MS PGothic" pitchFamily="32" charset="-128"/>
            </a:endParaRPr>
          </a:p>
        </p:txBody>
      </p:sp>
      <p:sp>
        <p:nvSpPr>
          <p:cNvPr id="112643"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37B371BA-D7CC-496E-A10E-7A75B98DC791}" type="slidenum">
              <a:rPr lang="en-US" sz="1200"/>
              <a:pPr algn="r">
                <a:buClrTx/>
                <a:buFontTx/>
                <a:buNone/>
              </a:pPr>
              <a:t>39</a:t>
            </a:fld>
            <a:endParaRPr lang="en-US" sz="12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ECE79F69-DBC1-4730-A165-0557B419798D}" type="slidenum">
              <a:rPr lang="en-US"/>
              <a:pPr/>
              <a:t>40</a:t>
            </a:fld>
            <a:endParaRPr lang="en-US"/>
          </a:p>
        </p:txBody>
      </p:sp>
      <p:sp>
        <p:nvSpPr>
          <p:cNvPr id="11366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3666"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lnSpc>
                <a:spcPct val="90000"/>
              </a:lnSpc>
              <a:spcBef>
                <a:spcPts val="450"/>
              </a:spcBef>
              <a:buClrTx/>
              <a:buFontTx/>
              <a:buNone/>
            </a:pPr>
            <a:r>
              <a:rPr lang="nl-NL">
                <a:ea typeface="MS PGothic" pitchFamily="32" charset="-128"/>
              </a:rPr>
              <a:t>... with a certain mean, ...</a:t>
            </a:r>
          </a:p>
        </p:txBody>
      </p:sp>
      <p:sp>
        <p:nvSpPr>
          <p:cNvPr id="113667"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CC1876FF-1809-4FFF-985D-0DA43C21072A}" type="slidenum">
              <a:rPr lang="en-US" sz="1200"/>
              <a:pPr algn="r">
                <a:buClrTx/>
                <a:buFontTx/>
                <a:buNone/>
              </a:pPr>
              <a:t>40</a:t>
            </a:fld>
            <a:endParaRPr lang="en-US" sz="12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395E0E0F-D9AE-495B-90A3-38E1A3AD60FD}" type="slidenum">
              <a:rPr lang="en-US"/>
              <a:pPr/>
              <a:t>41</a:t>
            </a:fld>
            <a:endParaRPr lang="en-US"/>
          </a:p>
        </p:txBody>
      </p:sp>
      <p:sp>
        <p:nvSpPr>
          <p:cNvPr id="114689"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4690"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lnSpc>
                <a:spcPct val="90000"/>
              </a:lnSpc>
              <a:spcBef>
                <a:spcPts val="450"/>
              </a:spcBef>
              <a:buClrTx/>
              <a:buFontTx/>
              <a:buNone/>
            </a:pPr>
            <a:r>
              <a:rPr lang="nl-NL">
                <a:ea typeface="MS PGothic" pitchFamily="32" charset="-128"/>
              </a:rPr>
              <a:t>and a certain variance. The variance in this case is only theta (so only the variance of the residual scores). Why is this? Well, because if we are only looking at one value of the latent factor, there there is no more variance in the latent factor (as it is fixed to a given value). </a:t>
            </a:r>
          </a:p>
        </p:txBody>
      </p:sp>
      <p:sp>
        <p:nvSpPr>
          <p:cNvPr id="114691"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861D4A48-56CD-404E-A7DD-3A8DC92FBEC5}" type="slidenum">
              <a:rPr lang="en-US" sz="1200"/>
              <a:pPr algn="r">
                <a:buClrTx/>
                <a:buFontTx/>
                <a:buNone/>
              </a:pPr>
              <a:t>41</a:t>
            </a:fld>
            <a:endParaRPr lang="en-US" sz="12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F474FAD5-E997-4E23-BE6F-473FB52FB9AB}" type="slidenum">
              <a:rPr lang="en-US"/>
              <a:pPr/>
              <a:t>42</a:t>
            </a:fld>
            <a:endParaRPr lang="en-US"/>
          </a:p>
        </p:txBody>
      </p:sp>
      <p:sp>
        <p:nvSpPr>
          <p:cNvPr id="11571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5714"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lnSpc>
                <a:spcPct val="90000"/>
              </a:lnSpc>
              <a:spcBef>
                <a:spcPts val="450"/>
              </a:spcBef>
              <a:buClrTx/>
              <a:buFontTx/>
              <a:buNone/>
            </a:pPr>
            <a:r>
              <a:rPr lang="nl-NL">
                <a:ea typeface="MS PGothic" pitchFamily="32" charset="-128"/>
              </a:rPr>
              <a:t>Therefore the psy or the variance of the latent factor equals zero, which will make this whole expression reduce to theta. </a:t>
            </a:r>
          </a:p>
        </p:txBody>
      </p:sp>
      <p:sp>
        <p:nvSpPr>
          <p:cNvPr id="115715"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29EC93D0-9181-42AD-AC1A-0F5E3613CD3F}" type="slidenum">
              <a:rPr lang="en-US" sz="1200"/>
              <a:pPr algn="r">
                <a:buClrTx/>
                <a:buFontTx/>
                <a:buNone/>
              </a:pPr>
              <a:t>42</a:t>
            </a:fld>
            <a:endParaRPr lang="en-US" sz="120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2F381FEE-A47E-47B6-B056-E61CB47044E2}" type="slidenum">
              <a:rPr lang="en-US"/>
              <a:pPr/>
              <a:t>43</a:t>
            </a:fld>
            <a:endParaRPr lang="en-US"/>
          </a:p>
        </p:txBody>
      </p:sp>
      <p:sp>
        <p:nvSpPr>
          <p:cNvPr id="116737"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6738"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lnSpc>
                <a:spcPct val="90000"/>
              </a:lnSpc>
              <a:spcBef>
                <a:spcPts val="450"/>
              </a:spcBef>
              <a:buClrTx/>
              <a:buFontTx/>
              <a:buNone/>
            </a:pPr>
            <a:endParaRPr lang="nl-NL">
              <a:ea typeface="MS PGothic" pitchFamily="32" charset="-128"/>
            </a:endParaRPr>
          </a:p>
        </p:txBody>
      </p:sp>
      <p:sp>
        <p:nvSpPr>
          <p:cNvPr id="116739"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58914019-603E-4FE5-AEA4-3D00E6CAE8C0}" type="slidenum">
              <a:rPr lang="en-US" sz="1200"/>
              <a:pPr algn="r">
                <a:buClrTx/>
                <a:buFontTx/>
                <a:buNone/>
              </a:pPr>
              <a:t>43</a:t>
            </a:fld>
            <a:endParaRPr lang="en-US" sz="120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157539EC-1E52-4FEB-861F-FEABE3BDCFEA}" type="slidenum">
              <a:rPr lang="en-US"/>
              <a:pPr/>
              <a:t>44</a:t>
            </a:fld>
            <a:endParaRPr lang="en-US"/>
          </a:p>
        </p:txBody>
      </p:sp>
      <p:sp>
        <p:nvSpPr>
          <p:cNvPr id="11776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7762"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lnSpc>
                <a:spcPct val="90000"/>
              </a:lnSpc>
              <a:spcBef>
                <a:spcPts val="450"/>
              </a:spcBef>
              <a:buClrTx/>
              <a:buFontTx/>
              <a:buNone/>
            </a:pPr>
            <a:r>
              <a:rPr lang="nl-NL">
                <a:ea typeface="MS PGothic" pitchFamily="32" charset="-128"/>
              </a:rPr>
              <a:t>The mean of this distribution (conditional, again, on a certain value of the latent trait), will equal the factor loading times the given value of the latent factor, plus an intercept term. Now, I will not go deeply into explaining this intercept term because modeling the means is not the topic of this practical, but I will depict it here...</a:t>
            </a:r>
          </a:p>
        </p:txBody>
      </p:sp>
      <p:sp>
        <p:nvSpPr>
          <p:cNvPr id="117763"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D67826C3-DA22-4932-948F-412E826E1A48}" type="slidenum">
              <a:rPr lang="en-US" sz="1200"/>
              <a:pPr algn="r">
                <a:buClrTx/>
                <a:buFontTx/>
                <a:buNone/>
              </a:pPr>
              <a:t>44</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75CF92C2-A824-4BB8-B6E9-F7DB31E93E1F}" type="slidenum">
              <a:rPr lang="en-US"/>
              <a:pPr/>
              <a:t>4</a:t>
            </a:fld>
            <a:endParaRPr lang="en-US"/>
          </a:p>
        </p:txBody>
      </p:sp>
      <p:sp>
        <p:nvSpPr>
          <p:cNvPr id="7680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6802"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76803"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EB620E4F-C1B9-4779-B8EF-4F0D04E06A60}" type="slidenum">
              <a:rPr lang="en-US" sz="1200"/>
              <a:pPr algn="r">
                <a:buClrTx/>
                <a:buFontTx/>
                <a:buNone/>
              </a:pPr>
              <a:t>4</a:t>
            </a:fld>
            <a:endParaRPr lang="en-US" sz="120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D5FCB9C0-9647-42CA-8CF1-CB4ADB4A0082}" type="slidenum">
              <a:rPr lang="en-US"/>
              <a:pPr/>
              <a:t>45</a:t>
            </a:fld>
            <a:endParaRPr lang="en-US"/>
          </a:p>
        </p:txBody>
      </p:sp>
      <p:sp>
        <p:nvSpPr>
          <p:cNvPr id="11878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8786"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lnSpc>
                <a:spcPct val="90000"/>
              </a:lnSpc>
              <a:spcBef>
                <a:spcPts val="450"/>
              </a:spcBef>
              <a:buClrTx/>
              <a:buFontTx/>
              <a:buNone/>
            </a:pPr>
            <a:r>
              <a:rPr lang="nl-NL">
                <a:ea typeface="MS PGothic" pitchFamily="32" charset="-128"/>
              </a:rPr>
              <a:t>... and denote it tau. Let us just assume this is now we model the mean. Now we know what the means are, and what the covariances are, of the distributions of the indicators conditional on a certain level of g. </a:t>
            </a:r>
          </a:p>
        </p:txBody>
      </p:sp>
      <p:sp>
        <p:nvSpPr>
          <p:cNvPr id="118787"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66524B4A-0ABF-4C8A-8721-4C2BC50AFE12}" type="slidenum">
              <a:rPr lang="en-US" sz="1200"/>
              <a:pPr algn="r">
                <a:buClrTx/>
                <a:buFontTx/>
                <a:buNone/>
              </a:pPr>
              <a:t>45</a:t>
            </a:fld>
            <a:endParaRPr lang="en-US" sz="120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6C21A12C-8C88-4BBC-ADE2-219AAD92DF41}" type="slidenum">
              <a:rPr lang="en-US"/>
              <a:pPr/>
              <a:t>46</a:t>
            </a:fld>
            <a:endParaRPr lang="en-US"/>
          </a:p>
        </p:txBody>
      </p:sp>
      <p:sp>
        <p:nvSpPr>
          <p:cNvPr id="119809"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9810"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lnSpc>
                <a:spcPct val="90000"/>
              </a:lnSpc>
              <a:spcBef>
                <a:spcPts val="450"/>
              </a:spcBef>
              <a:buClrTx/>
              <a:buFontTx/>
              <a:buNone/>
            </a:pPr>
            <a:r>
              <a:rPr lang="nl-NL">
                <a:ea typeface="MS PGothic" pitchFamily="32" charset="-128"/>
              </a:rPr>
              <a:t>Now we can say that in group 1, this is the distribution, ...</a:t>
            </a:r>
          </a:p>
        </p:txBody>
      </p:sp>
      <p:sp>
        <p:nvSpPr>
          <p:cNvPr id="119811"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7C353F27-8476-448D-95EF-83DF4A7748BC}" type="slidenum">
              <a:rPr lang="en-US" sz="1200"/>
              <a:pPr algn="r">
                <a:buClrTx/>
                <a:buFontTx/>
                <a:buNone/>
              </a:pPr>
              <a:t>46</a:t>
            </a:fld>
            <a:endParaRPr lang="en-US" sz="120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BC432BEB-C6A4-434D-8981-8F5F1DB15A7D}" type="slidenum">
              <a:rPr lang="en-US"/>
              <a:pPr/>
              <a:t>47</a:t>
            </a:fld>
            <a:endParaRPr lang="en-US"/>
          </a:p>
        </p:txBody>
      </p:sp>
      <p:sp>
        <p:nvSpPr>
          <p:cNvPr id="12083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0834"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lnSpc>
                <a:spcPct val="90000"/>
              </a:lnSpc>
              <a:spcBef>
                <a:spcPts val="450"/>
              </a:spcBef>
              <a:buClrTx/>
              <a:buFontTx/>
              <a:buNone/>
            </a:pPr>
            <a:r>
              <a:rPr lang="nl-NL">
                <a:ea typeface="MS PGothic" pitchFamily="32" charset="-128"/>
              </a:rPr>
              <a:t>... and in group 2, this is the distribution. The distributions are both normal, but the parameters over the groups can differ, as I denoted above. Under measurement invariance, these two distributions should be equal. In other words, the distribution of men’s scores and that of women’s scores, given a certain level of the latent factor, should be equal. This means that the distributions of the item scores should depend only on the latent trait, and nothing else. Now, if you look at the parameters that decsribe these 2 distributions, you will see that these distributions can be equal if (and only if) ...</a:t>
            </a:r>
          </a:p>
        </p:txBody>
      </p:sp>
      <p:sp>
        <p:nvSpPr>
          <p:cNvPr id="120835"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BF37EFA9-79B0-4CE5-89DA-E59A240FC81B}" type="slidenum">
              <a:rPr lang="en-US" sz="1200"/>
              <a:pPr algn="r">
                <a:buClrTx/>
                <a:buFontTx/>
                <a:buNone/>
              </a:pPr>
              <a:t>47</a:t>
            </a:fld>
            <a:endParaRPr lang="en-US" sz="120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FAA1EFCB-7E21-4B12-8F98-EB64D0AFA0FF}" type="slidenum">
              <a:rPr lang="en-US"/>
              <a:pPr/>
              <a:t>48</a:t>
            </a:fld>
            <a:endParaRPr lang="en-US"/>
          </a:p>
        </p:txBody>
      </p:sp>
      <p:sp>
        <p:nvSpPr>
          <p:cNvPr id="121857"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1858"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lnSpc>
                <a:spcPct val="90000"/>
              </a:lnSpc>
              <a:spcBef>
                <a:spcPts val="450"/>
              </a:spcBef>
              <a:buClrTx/>
              <a:buFontTx/>
              <a:buNone/>
            </a:pPr>
            <a:r>
              <a:rPr lang="nl-NL">
                <a:ea typeface="MS PGothic" pitchFamily="32" charset="-128"/>
              </a:rPr>
              <a:t>the intercepts are equal over the groups, the factor loadings are equal over the groups, and the residuals are equal over the groups. In this case, any difference between the means and variances of the two groups will depend ONLY on the difference in the latent variable. So, if measurement invariance holds, AND boys score higher that the girls, that means that this difference can indeed be attributed to a difference in g. If MI doesn’t hold, we actually can’t make that conclusion. </a:t>
            </a:r>
          </a:p>
        </p:txBody>
      </p:sp>
      <p:sp>
        <p:nvSpPr>
          <p:cNvPr id="121859"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66758DCC-F838-45D6-830A-1E36A75E88AB}" type="slidenum">
              <a:rPr lang="en-US" sz="1200"/>
              <a:pPr algn="r">
                <a:buClrTx/>
                <a:buFontTx/>
                <a:buNone/>
              </a:pPr>
              <a:t>48</a:t>
            </a:fld>
            <a:endParaRPr lang="en-US" sz="120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68278883-CC5F-4EC6-9C77-4E3CC6421E76}" type="slidenum">
              <a:rPr lang="en-US"/>
              <a:pPr/>
              <a:t>49</a:t>
            </a:fld>
            <a:endParaRPr lang="en-US"/>
          </a:p>
        </p:txBody>
      </p:sp>
      <p:sp>
        <p:nvSpPr>
          <p:cNvPr id="12288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2882"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lnSpc>
                <a:spcPct val="90000"/>
              </a:lnSpc>
              <a:spcBef>
                <a:spcPts val="450"/>
              </a:spcBef>
              <a:buClrTx/>
              <a:buFontTx/>
              <a:buNone/>
            </a:pPr>
            <a:r>
              <a:rPr lang="nl-NL">
                <a:ea typeface="MS PGothic" pitchFamily="32" charset="-128"/>
              </a:rPr>
              <a:t>Now, how to test for measurement invariance? Well, I already said which parameters need to be equal over the groups. Now it is just a question of fitting a model to test whether they are indeed the same. But before that, let me give an example of how measurement invariance could, for instance, be violated in our gender example.</a:t>
            </a:r>
          </a:p>
        </p:txBody>
      </p:sp>
      <p:sp>
        <p:nvSpPr>
          <p:cNvPr id="122883"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5A2FCE8A-2B4B-4C31-8E52-3A8162E7EFB3}" type="slidenum">
              <a:rPr lang="en-US" sz="1200"/>
              <a:pPr algn="r">
                <a:buClrTx/>
                <a:buFontTx/>
                <a:buNone/>
              </a:pPr>
              <a:t>49</a:t>
            </a:fld>
            <a:endParaRPr lang="en-US" sz="120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90D50BFE-C99A-4713-A807-C3589411339E}" type="slidenum">
              <a:rPr lang="en-US"/>
              <a:pPr/>
              <a:t>50</a:t>
            </a:fld>
            <a:endParaRPr lang="en-US"/>
          </a:p>
        </p:txBody>
      </p:sp>
      <p:sp>
        <p:nvSpPr>
          <p:cNvPr id="12390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3906"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spcBef>
                <a:spcPts val="450"/>
              </a:spcBef>
              <a:buClrTx/>
              <a:buFontTx/>
              <a:buNone/>
            </a:pPr>
            <a:r>
              <a:rPr lang="nl-NL">
                <a:ea typeface="MS PGothic" pitchFamily="32" charset="-128"/>
              </a:rPr>
              <a:t>This is a different way to conceptualize measurement invariance. Here, the variable gender may affect differences on the latent factor g. This is ok, and does not violate measurement invariance. As long as the effects of gender are fully mediated by the latent factor, any difference in the means of, say, boys and girls, can indeed be attributed only to differences on the factor. However...</a:t>
            </a:r>
          </a:p>
        </p:txBody>
      </p:sp>
      <p:sp>
        <p:nvSpPr>
          <p:cNvPr id="123907"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A44F1572-EEE4-405E-B775-2DFFB2AB80AE}" type="slidenum">
              <a:rPr lang="en-US" sz="1200"/>
              <a:pPr algn="r">
                <a:buClrTx/>
                <a:buFontTx/>
                <a:buNone/>
              </a:pPr>
              <a:t>50</a:t>
            </a:fld>
            <a:endParaRPr lang="en-US" sz="120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B1340B94-78D4-42A4-92FD-10C07908B880}" type="slidenum">
              <a:rPr lang="en-US"/>
              <a:pPr/>
              <a:t>51</a:t>
            </a:fld>
            <a:endParaRPr lang="en-US"/>
          </a:p>
        </p:txBody>
      </p:sp>
      <p:sp>
        <p:nvSpPr>
          <p:cNvPr id="124929"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4930"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spcBef>
                <a:spcPts val="450"/>
              </a:spcBef>
              <a:buClrTx/>
              <a:buFontTx/>
              <a:buNone/>
            </a:pPr>
            <a:r>
              <a:rPr lang="nl-NL">
                <a:ea typeface="MS PGothic" pitchFamily="32" charset="-128"/>
              </a:rPr>
              <a:t>... if this is the case, then gender also exerts direct effects on some of the items (or subscales, in this case), so its effect is not fully not mediated by g. For instance, it could happen that the questions on an IQ test pertain largely to, say, football, and that boys generally have a greater knowledge on football. In this case the IQ test measures not only g, but also taps partly knowledge. If this knowledge is greater in boys than in girls, then the differences on the mean scores of boys and girls do not necesserily come from the differences on the latent factor; but could also (partly) result from different level in knowledge on football. </a:t>
            </a:r>
          </a:p>
        </p:txBody>
      </p:sp>
      <p:sp>
        <p:nvSpPr>
          <p:cNvPr id="124931"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19C71B2C-DD80-4BDE-8C1E-673E71AD0E8F}" type="slidenum">
              <a:rPr lang="en-US" sz="1200"/>
              <a:pPr algn="r">
                <a:buClrTx/>
                <a:buFontTx/>
                <a:buNone/>
              </a:pPr>
              <a:t>51</a:t>
            </a:fld>
            <a:endParaRPr lang="en-US" sz="120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3F9225CD-22BD-4335-B121-4F474316CEB6}" type="slidenum">
              <a:rPr lang="en-US"/>
              <a:pPr/>
              <a:t>52</a:t>
            </a:fld>
            <a:endParaRPr lang="en-US"/>
          </a:p>
        </p:txBody>
      </p:sp>
      <p:sp>
        <p:nvSpPr>
          <p:cNvPr id="12595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5954"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spcBef>
                <a:spcPts val="450"/>
              </a:spcBef>
              <a:buClrTx/>
              <a:buFontTx/>
              <a:buNone/>
            </a:pPr>
            <a:r>
              <a:rPr lang="nl-NL">
                <a:ea typeface="MS PGothic" pitchFamily="32" charset="-128"/>
              </a:rPr>
              <a:t>How do we establish MI? Well, as I said, several model parameters need to be the same across the groups. As a first step (though I didn’t mention that before), we need to test whether the same model holds in the 2 groups. By ‘the same model’ here I mean the same in the sense of having the same number of latent factors and the same configuration of factor loadings. This kind of invariance is called configural invariance (so, there is a same configuration of factor loadings – and residuals – over the 2 groups). This is what we test for first.</a:t>
            </a:r>
          </a:p>
        </p:txBody>
      </p:sp>
      <p:sp>
        <p:nvSpPr>
          <p:cNvPr id="125955"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B5A17800-F911-447B-8B64-27A65CC8A10A}" type="slidenum">
              <a:rPr lang="en-US" sz="1200"/>
              <a:pPr algn="r">
                <a:buClrTx/>
                <a:buFontTx/>
                <a:buNone/>
              </a:pPr>
              <a:t>52</a:t>
            </a:fld>
            <a:endParaRPr lang="en-US" sz="120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64679DFA-0435-496B-B8DB-032ADEEE4469}" type="slidenum">
              <a:rPr lang="en-US"/>
              <a:pPr/>
              <a:t>53</a:t>
            </a:fld>
            <a:endParaRPr lang="en-US"/>
          </a:p>
        </p:txBody>
      </p:sp>
      <p:sp>
        <p:nvSpPr>
          <p:cNvPr id="126977"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6978"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spcBef>
                <a:spcPts val="450"/>
              </a:spcBef>
              <a:buClrTx/>
              <a:buFontTx/>
              <a:buNone/>
            </a:pPr>
            <a:r>
              <a:rPr lang="nl-NL">
                <a:ea typeface="MS PGothic" pitchFamily="32" charset="-128"/>
              </a:rPr>
              <a:t>The second step is metric invariance. This form of invariance implies that the factor loadings are equal over the 2 groups. I show that in the path diagram above, by denoting the factor loadings (the lambdas) the same over the 2 models.</a:t>
            </a:r>
          </a:p>
        </p:txBody>
      </p:sp>
      <p:sp>
        <p:nvSpPr>
          <p:cNvPr id="126979"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7C9387CD-3D0E-436F-9B0C-8042C7327A00}" type="slidenum">
              <a:rPr lang="en-US" sz="1200"/>
              <a:pPr algn="r">
                <a:buClrTx/>
                <a:buFontTx/>
                <a:buNone/>
              </a:pPr>
              <a:t>53</a:t>
            </a:fld>
            <a:endParaRPr lang="en-US" sz="120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BF422C56-B97C-421D-9974-BB3D0E8625FD}" type="slidenum">
              <a:rPr lang="en-US"/>
              <a:pPr/>
              <a:t>54</a:t>
            </a:fld>
            <a:endParaRPr lang="en-US"/>
          </a:p>
        </p:txBody>
      </p:sp>
      <p:sp>
        <p:nvSpPr>
          <p:cNvPr id="12800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8002"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spcBef>
                <a:spcPts val="450"/>
              </a:spcBef>
              <a:buClrTx/>
              <a:buFontTx/>
              <a:buNone/>
            </a:pPr>
            <a:r>
              <a:rPr lang="nl-NL">
                <a:ea typeface="MS PGothic" pitchFamily="32" charset="-128"/>
              </a:rPr>
              <a:t>The third step is called strong factorial invariance, and implies that the intercepts are also equal over the 2 groups. I denote the equal intercepts in red here.</a:t>
            </a:r>
          </a:p>
        </p:txBody>
      </p:sp>
      <p:sp>
        <p:nvSpPr>
          <p:cNvPr id="128003"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31FBEBEE-1BAC-47A6-8EC4-11179621D8E1}" type="slidenum">
              <a:rPr lang="en-US" sz="1200"/>
              <a:pPr algn="r">
                <a:buClrTx/>
                <a:buFontTx/>
                <a:buNone/>
              </a:pPr>
              <a:t>54</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9387E7B5-80BD-4AD7-861B-4D1A4B4A84EF}" type="slidenum">
              <a:rPr lang="en-US"/>
              <a:pPr/>
              <a:t>5</a:t>
            </a:fld>
            <a:endParaRPr lang="en-US"/>
          </a:p>
        </p:txBody>
      </p:sp>
      <p:sp>
        <p:nvSpPr>
          <p:cNvPr id="7782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7826"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eaLnBrk="1" hangingPunct="1">
              <a:spcBef>
                <a:spcPts val="450"/>
              </a:spcBef>
              <a:buClrTx/>
              <a:buFontTx/>
              <a:buNone/>
            </a:pPr>
            <a:endParaRPr lang="nl-NL">
              <a:ea typeface="MS PGothic" pitchFamily="32" charset="-128"/>
            </a:endParaRPr>
          </a:p>
        </p:txBody>
      </p:sp>
      <p:sp>
        <p:nvSpPr>
          <p:cNvPr id="77827"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5E9DFB6F-4685-46EC-9F39-B14FF603A3D3}" type="slidenum">
              <a:rPr lang="en-US" sz="1200"/>
              <a:pPr algn="r">
                <a:buClrTx/>
                <a:buFontTx/>
                <a:buNone/>
              </a:pPr>
              <a:t>5</a:t>
            </a:fld>
            <a:endParaRPr lang="en-US" sz="120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57469F5A-AE83-4936-8388-18DE424ACA3C}" type="slidenum">
              <a:rPr lang="en-US"/>
              <a:pPr/>
              <a:t>55</a:t>
            </a:fld>
            <a:endParaRPr lang="en-US"/>
          </a:p>
        </p:txBody>
      </p:sp>
      <p:sp>
        <p:nvSpPr>
          <p:cNvPr id="12902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9026"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spcBef>
                <a:spcPts val="450"/>
              </a:spcBef>
              <a:buClrTx/>
              <a:buFontTx/>
              <a:buNone/>
            </a:pPr>
            <a:r>
              <a:rPr lang="nl-NL">
                <a:ea typeface="MS PGothic" pitchFamily="32" charset="-128"/>
              </a:rPr>
              <a:t>The last step is known as strict factorial invariance, and it implies equal factor loadings, equal intercepts, AND equal residual variances over the groups. </a:t>
            </a:r>
          </a:p>
        </p:txBody>
      </p:sp>
      <p:sp>
        <p:nvSpPr>
          <p:cNvPr id="129027"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F6E561D2-C531-4D8F-98FD-F0E3E2389DAE}" type="slidenum">
              <a:rPr lang="en-US" sz="1200"/>
              <a:pPr algn="r">
                <a:buClrTx/>
                <a:buFontTx/>
                <a:buNone/>
              </a:pPr>
              <a:t>55</a:t>
            </a:fld>
            <a:endParaRPr lang="en-US" sz="120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F6F3B22F-8C4F-4849-AEED-C34EDE408111}" type="slidenum">
              <a:rPr lang="en-US"/>
              <a:pPr/>
              <a:t>56</a:t>
            </a:fld>
            <a:endParaRPr lang="en-US"/>
          </a:p>
        </p:txBody>
      </p:sp>
      <p:sp>
        <p:nvSpPr>
          <p:cNvPr id="130049"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0050"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spcBef>
                <a:spcPts val="450"/>
              </a:spcBef>
              <a:buClrTx/>
              <a:buFontTx/>
              <a:buNone/>
            </a:pPr>
            <a:r>
              <a:rPr lang="nl-NL">
                <a:ea typeface="MS PGothic" pitchFamily="32" charset="-128"/>
              </a:rPr>
              <a:t>Ok, here’s our practical. Both the data and the R script are given in the faculty folder, under ... . Here’s the structure of the data. The first column gives gender, and in the following 4 columns are scores of 180 participants on the 4 subscales of the WAIS intelligence test, that I mentioned.</a:t>
            </a:r>
          </a:p>
        </p:txBody>
      </p:sp>
      <p:sp>
        <p:nvSpPr>
          <p:cNvPr id="130051"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FCD47556-C47B-4C9D-92C1-61E6B5E853B5}" type="slidenum">
              <a:rPr lang="en-US" sz="1200"/>
              <a:pPr algn="r">
                <a:buClrTx/>
                <a:buFontTx/>
                <a:buNone/>
              </a:pPr>
              <a:t>56</a:t>
            </a:fld>
            <a:endParaRPr lang="en-US" sz="120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9C5DCB4D-6761-4EEC-B23D-37235B23CF2D}" type="slidenum">
              <a:rPr lang="en-US"/>
              <a:pPr/>
              <a:t>57</a:t>
            </a:fld>
            <a:endParaRPr lang="en-US"/>
          </a:p>
        </p:txBody>
      </p:sp>
      <p:sp>
        <p:nvSpPr>
          <p:cNvPr id="13107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1074" name="Text Box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a:spcBef>
                <a:spcPts val="450"/>
              </a:spcBef>
              <a:buClrTx/>
              <a:buFontTx/>
              <a:buNone/>
            </a:pPr>
            <a:r>
              <a:rPr lang="nl-NL">
                <a:ea typeface="MS PGothic" pitchFamily="32" charset="-128"/>
              </a:rPr>
              <a:t>Ok, so let’s go through the OpenMx code.</a:t>
            </a:r>
          </a:p>
        </p:txBody>
      </p:sp>
      <p:sp>
        <p:nvSpPr>
          <p:cNvPr id="131075"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5081CD5E-D74D-4A8C-B0FD-68353ADF1444}" type="slidenum">
              <a:rPr lang="en-US" sz="1200"/>
              <a:pPr algn="r">
                <a:buClrTx/>
                <a:buFontTx/>
                <a:buNone/>
              </a:pPr>
              <a:t>57</a:t>
            </a:fld>
            <a:endParaRPr lang="en-US" sz="120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66432655-5A0C-47EE-B4A0-93704491E599}" type="slidenum">
              <a:rPr lang="en-US"/>
              <a:pPr/>
              <a:t>58</a:t>
            </a:fld>
            <a:endParaRPr lang="en-US"/>
          </a:p>
        </p:txBody>
      </p:sp>
      <p:sp>
        <p:nvSpPr>
          <p:cNvPr id="132097"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2098"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07F189FD-5502-492C-AA01-C7E0A05FBB4B}" type="slidenum">
              <a:rPr lang="en-US"/>
              <a:pPr/>
              <a:t>59</a:t>
            </a:fld>
            <a:endParaRPr lang="en-US"/>
          </a:p>
        </p:txBody>
      </p:sp>
      <p:sp>
        <p:nvSpPr>
          <p:cNvPr id="13312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22"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ADD5CC69-C61E-460E-8E5B-BBD2CBC20C71}" type="slidenum">
              <a:rPr lang="en-US"/>
              <a:pPr/>
              <a:t>60</a:t>
            </a:fld>
            <a:endParaRPr lang="en-US"/>
          </a:p>
        </p:txBody>
      </p:sp>
      <p:sp>
        <p:nvSpPr>
          <p:cNvPr id="13414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4146"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6BE6F880-DEB0-4DFC-A71E-7A47BEF89B4A}" type="slidenum">
              <a:rPr lang="en-US"/>
              <a:pPr/>
              <a:t>61</a:t>
            </a:fld>
            <a:endParaRPr lang="en-US"/>
          </a:p>
        </p:txBody>
      </p:sp>
      <p:sp>
        <p:nvSpPr>
          <p:cNvPr id="135169"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5170"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D144B5C0-7B4D-4764-9C6D-E78D8019838D}" type="slidenum">
              <a:rPr lang="en-US"/>
              <a:pPr/>
              <a:t>62</a:t>
            </a:fld>
            <a:endParaRPr lang="en-US"/>
          </a:p>
        </p:txBody>
      </p:sp>
      <p:sp>
        <p:nvSpPr>
          <p:cNvPr id="13619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6194"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8AC20A4C-F999-446A-BC9D-76984957C458}" type="slidenum">
              <a:rPr lang="en-US"/>
              <a:pPr/>
              <a:t>63</a:t>
            </a:fld>
            <a:endParaRPr lang="en-US"/>
          </a:p>
        </p:txBody>
      </p:sp>
      <p:sp>
        <p:nvSpPr>
          <p:cNvPr id="137217"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7218"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3839F848-B602-45B7-972E-72C855FB545E}" type="slidenum">
              <a:rPr lang="en-US"/>
              <a:pPr/>
              <a:t>64</a:t>
            </a:fld>
            <a:endParaRPr lang="en-US"/>
          </a:p>
        </p:txBody>
      </p:sp>
      <p:sp>
        <p:nvSpPr>
          <p:cNvPr id="13824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8242"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6E6129C2-4780-4C89-8254-B3E2493F364F}" type="slidenum">
              <a:rPr lang="en-US"/>
              <a:pPr/>
              <a:t>6</a:t>
            </a:fld>
            <a:endParaRPr lang="en-US"/>
          </a:p>
        </p:txBody>
      </p:sp>
      <p:sp>
        <p:nvSpPr>
          <p:cNvPr id="78849" name="Text Box 1"/>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4582E9CE-1D6A-4F80-A2A8-42A086EACA9D}" type="slidenum">
              <a:rPr lang="en-US" sz="1200"/>
              <a:pPr algn="r">
                <a:buClrTx/>
                <a:buFontTx/>
                <a:buNone/>
              </a:pPr>
              <a:t>6</a:t>
            </a:fld>
            <a:endParaRPr lang="en-US" sz="1200"/>
          </a:p>
        </p:txBody>
      </p:sp>
      <p:sp>
        <p:nvSpPr>
          <p:cNvPr id="78850" name="Rectangle 2"/>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8851" name="Rectangle 3"/>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eaLnBrk="1" hangingPunct="1">
              <a:spcBef>
                <a:spcPts val="450"/>
              </a:spcBef>
              <a:buClrTx/>
              <a:buFontTx/>
              <a:buNone/>
            </a:pPr>
            <a:endParaRPr lang="nl-NL">
              <a:ea typeface="MS PGothic" pitchFamily="32" charset="-128"/>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D7A5C33A-1AD8-4F54-BDD1-4F6D3DA3FC60}" type="slidenum">
              <a:rPr lang="en-US"/>
              <a:pPr/>
              <a:t>65</a:t>
            </a:fld>
            <a:endParaRPr lang="en-US"/>
          </a:p>
        </p:txBody>
      </p:sp>
      <p:sp>
        <p:nvSpPr>
          <p:cNvPr id="13926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9266"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18A4C795-8CD3-4E0B-9E96-AAD72F82BDD6}" type="slidenum">
              <a:rPr lang="en-US"/>
              <a:pPr/>
              <a:t>66</a:t>
            </a:fld>
            <a:endParaRPr lang="en-US"/>
          </a:p>
        </p:txBody>
      </p:sp>
      <p:sp>
        <p:nvSpPr>
          <p:cNvPr id="140289"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0290"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B1219117-2BBB-49DC-BB84-42155F0FAFFE}" type="slidenum">
              <a:rPr lang="en-US"/>
              <a:pPr/>
              <a:t>67</a:t>
            </a:fld>
            <a:endParaRPr lang="en-US"/>
          </a:p>
        </p:txBody>
      </p:sp>
      <p:sp>
        <p:nvSpPr>
          <p:cNvPr id="14131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1314"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D3AE665F-3A41-4736-8E3D-01E347DC5406}" type="slidenum">
              <a:rPr lang="en-US"/>
              <a:pPr/>
              <a:t>68</a:t>
            </a:fld>
            <a:endParaRPr lang="en-US"/>
          </a:p>
        </p:txBody>
      </p:sp>
      <p:sp>
        <p:nvSpPr>
          <p:cNvPr id="142337"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2338"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A6206CCC-9712-457F-8F5C-5195E673D9F9}" type="slidenum">
              <a:rPr lang="en-US"/>
              <a:pPr/>
              <a:t>69</a:t>
            </a:fld>
            <a:endParaRPr lang="en-US"/>
          </a:p>
        </p:txBody>
      </p:sp>
      <p:sp>
        <p:nvSpPr>
          <p:cNvPr id="14336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362"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D7C27FE2-B7EE-4450-B952-64881A23A625}" type="slidenum">
              <a:rPr lang="en-US"/>
              <a:pPr/>
              <a:t>7</a:t>
            </a:fld>
            <a:endParaRPr lang="en-US"/>
          </a:p>
        </p:txBody>
      </p:sp>
      <p:sp>
        <p:nvSpPr>
          <p:cNvPr id="7987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9874" name="Rectangle 2"/>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eaLnBrk="1" hangingPunct="1">
              <a:spcBef>
                <a:spcPts val="450"/>
              </a:spcBef>
              <a:buClrTx/>
              <a:buFontTx/>
              <a:buNone/>
            </a:pPr>
            <a:endParaRPr lang="nl-NL">
              <a:ea typeface="MS PGothic" pitchFamily="32" charset="-128"/>
            </a:endParaRPr>
          </a:p>
        </p:txBody>
      </p:sp>
      <p:sp>
        <p:nvSpPr>
          <p:cNvPr id="79875" name="Text Box 3"/>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F45A993A-6577-4BB3-877F-912F6E55323E}" type="slidenum">
              <a:rPr lang="en-US" sz="1200"/>
              <a:pPr algn="r">
                <a:buClrTx/>
                <a:buFontTx/>
                <a:buNone/>
              </a:pPr>
              <a:t>7</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0C39268D-C994-408C-9C26-BE604462F8F0}" type="slidenum">
              <a:rPr lang="en-US"/>
              <a:pPr/>
              <a:t>8</a:t>
            </a:fld>
            <a:endParaRPr lang="en-US"/>
          </a:p>
        </p:txBody>
      </p:sp>
      <p:sp>
        <p:nvSpPr>
          <p:cNvPr id="80897" name="Text Box 1"/>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13A032AF-C7EE-4B89-B206-BA216BAE0D69}" type="slidenum">
              <a:rPr lang="en-US" sz="1200"/>
              <a:pPr algn="r">
                <a:buClrTx/>
                <a:buFontTx/>
                <a:buNone/>
              </a:pPr>
              <a:t>8</a:t>
            </a:fld>
            <a:endParaRPr lang="en-US" sz="1200"/>
          </a:p>
        </p:txBody>
      </p:sp>
      <p:sp>
        <p:nvSpPr>
          <p:cNvPr id="80898" name="Rectangle 2"/>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0899" name="Rectangle 3"/>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eaLnBrk="1" hangingPunct="1">
              <a:spcBef>
                <a:spcPts val="450"/>
              </a:spcBef>
              <a:buClrTx/>
              <a:buFontTx/>
              <a:buNone/>
            </a:pPr>
            <a:endParaRPr lang="nl-NL">
              <a:ea typeface="MS PGothic" pitchFamily="32"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813EA603-9EA8-443F-8204-F24C753FBFA5}" type="slidenum">
              <a:rPr lang="en-US"/>
              <a:pPr/>
              <a:t>9</a:t>
            </a:fld>
            <a:endParaRPr lang="en-US"/>
          </a:p>
        </p:txBody>
      </p:sp>
      <p:sp>
        <p:nvSpPr>
          <p:cNvPr id="81921" name="Text Box 1"/>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r">
              <a:buClrTx/>
              <a:buFontTx/>
              <a:buNone/>
            </a:pPr>
            <a:fld id="{6950009A-658C-4CA7-B5C6-2714AF2B6CA6}" type="slidenum">
              <a:rPr lang="en-US" sz="1200"/>
              <a:pPr algn="r">
                <a:buClrTx/>
                <a:buFontTx/>
                <a:buNone/>
              </a:pPr>
              <a:t>9</a:t>
            </a:fld>
            <a:endParaRPr lang="en-US" sz="1200"/>
          </a:p>
        </p:txBody>
      </p:sp>
      <p:sp>
        <p:nvSpPr>
          <p:cNvPr id="81922" name="Rectangle 2"/>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23" name="Rectangle 3"/>
          <p:cNvSpPr txBox="1">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defRPr>
            </a:lvl9pPr>
          </a:lstStyle>
          <a:p>
            <a:pPr eaLnBrk="1" hangingPunct="1">
              <a:spcBef>
                <a:spcPts val="450"/>
              </a:spcBef>
              <a:buClrTx/>
              <a:buFontTx/>
              <a:buNone/>
            </a:pPr>
            <a:endParaRPr lang="nl-NL">
              <a:ea typeface="MS PGothic" pitchFamily="32"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idx="10"/>
          </p:nvPr>
        </p:nvSpPr>
        <p:spPr/>
        <p:txBody>
          <a:bodyPr/>
          <a:lstStyle>
            <a:lvl1pPr>
              <a:defRPr/>
            </a:lvl1pPr>
          </a:lstStyle>
          <a:p>
            <a:fld id="{2D3B4DAB-1642-4E47-BB9C-7EF257D1CADC}" type="slidenum">
              <a:rPr lang="en-US"/>
              <a:pPr/>
              <a:t>‹#›</a:t>
            </a:fld>
            <a:endParaRPr lang="en-US"/>
          </a:p>
        </p:txBody>
      </p:sp>
    </p:spTree>
    <p:extLst>
      <p:ext uri="{BB962C8B-B14F-4D97-AF65-F5344CB8AC3E}">
        <p14:creationId xmlns:p14="http://schemas.microsoft.com/office/powerpoint/2010/main" val="3791769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idx="10"/>
          </p:nvPr>
        </p:nvSpPr>
        <p:spPr/>
        <p:txBody>
          <a:bodyPr/>
          <a:lstStyle>
            <a:lvl1pPr>
              <a:defRPr/>
            </a:lvl1pPr>
          </a:lstStyle>
          <a:p>
            <a:fld id="{E549EF72-9E46-47AD-AD5A-480220BA5630}" type="slidenum">
              <a:rPr lang="en-US"/>
              <a:pPr/>
              <a:t>‹#›</a:t>
            </a:fld>
            <a:endParaRPr lang="en-US"/>
          </a:p>
        </p:txBody>
      </p:sp>
    </p:spTree>
    <p:extLst>
      <p:ext uri="{BB962C8B-B14F-4D97-AF65-F5344CB8AC3E}">
        <p14:creationId xmlns:p14="http://schemas.microsoft.com/office/powerpoint/2010/main" val="427437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1513" cy="54848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48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idx="10"/>
          </p:nvPr>
        </p:nvSpPr>
        <p:spPr/>
        <p:txBody>
          <a:bodyPr/>
          <a:lstStyle>
            <a:lvl1pPr>
              <a:defRPr/>
            </a:lvl1pPr>
          </a:lstStyle>
          <a:p>
            <a:fld id="{66DE4E13-9D34-4EAA-8866-151BDFA2E24B}" type="slidenum">
              <a:rPr lang="en-US"/>
              <a:pPr/>
              <a:t>‹#›</a:t>
            </a:fld>
            <a:endParaRPr lang="en-US"/>
          </a:p>
        </p:txBody>
      </p:sp>
    </p:spTree>
    <p:extLst>
      <p:ext uri="{BB962C8B-B14F-4D97-AF65-F5344CB8AC3E}">
        <p14:creationId xmlns:p14="http://schemas.microsoft.com/office/powerpoint/2010/main" val="1218946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idx="10"/>
          </p:nvPr>
        </p:nvSpPr>
        <p:spPr/>
        <p:txBody>
          <a:bodyPr/>
          <a:lstStyle>
            <a:lvl1pPr>
              <a:defRPr/>
            </a:lvl1pPr>
          </a:lstStyle>
          <a:p>
            <a:fld id="{CF036AE3-8E37-4205-872E-C341FCAB504C}" type="slidenum">
              <a:rPr lang="en-US"/>
              <a:pPr/>
              <a:t>‹#›</a:t>
            </a:fld>
            <a:endParaRPr lang="en-US"/>
          </a:p>
        </p:txBody>
      </p:sp>
    </p:spTree>
    <p:extLst>
      <p:ext uri="{BB962C8B-B14F-4D97-AF65-F5344CB8AC3E}">
        <p14:creationId xmlns:p14="http://schemas.microsoft.com/office/powerpoint/2010/main" val="15664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idx="10"/>
          </p:nvPr>
        </p:nvSpPr>
        <p:spPr/>
        <p:txBody>
          <a:bodyPr/>
          <a:lstStyle>
            <a:lvl1pPr>
              <a:defRPr/>
            </a:lvl1pPr>
          </a:lstStyle>
          <a:p>
            <a:fld id="{97828916-67E6-43A2-9E9C-B11FA0B443FF}" type="slidenum">
              <a:rPr lang="en-US"/>
              <a:pPr/>
              <a:t>‹#›</a:t>
            </a:fld>
            <a:endParaRPr lang="en-US"/>
          </a:p>
        </p:txBody>
      </p:sp>
    </p:spTree>
    <p:extLst>
      <p:ext uri="{BB962C8B-B14F-4D97-AF65-F5344CB8AC3E}">
        <p14:creationId xmlns:p14="http://schemas.microsoft.com/office/powerpoint/2010/main" val="2162231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idx="10"/>
          </p:nvPr>
        </p:nvSpPr>
        <p:spPr/>
        <p:txBody>
          <a:bodyPr/>
          <a:lstStyle>
            <a:lvl1pPr>
              <a:defRPr/>
            </a:lvl1pPr>
          </a:lstStyle>
          <a:p>
            <a:fld id="{F1EB78BF-1B1A-4B45-9F59-79B56448485B}" type="slidenum">
              <a:rPr lang="en-US"/>
              <a:pPr/>
              <a:t>‹#›</a:t>
            </a:fld>
            <a:endParaRPr lang="en-US"/>
          </a:p>
        </p:txBody>
      </p:sp>
    </p:spTree>
    <p:extLst>
      <p:ext uri="{BB962C8B-B14F-4D97-AF65-F5344CB8AC3E}">
        <p14:creationId xmlns:p14="http://schemas.microsoft.com/office/powerpoint/2010/main" val="4096842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idx="10"/>
          </p:nvPr>
        </p:nvSpPr>
        <p:spPr/>
        <p:txBody>
          <a:bodyPr/>
          <a:lstStyle>
            <a:lvl1pPr>
              <a:defRPr/>
            </a:lvl1pPr>
          </a:lstStyle>
          <a:p>
            <a:fld id="{5792A2F5-31A7-417E-AEA0-2C5B806C4FD7}" type="slidenum">
              <a:rPr lang="en-US"/>
              <a:pPr/>
              <a:t>‹#›</a:t>
            </a:fld>
            <a:endParaRPr lang="en-US"/>
          </a:p>
        </p:txBody>
      </p:sp>
    </p:spTree>
    <p:extLst>
      <p:ext uri="{BB962C8B-B14F-4D97-AF65-F5344CB8AC3E}">
        <p14:creationId xmlns:p14="http://schemas.microsoft.com/office/powerpoint/2010/main" val="374546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idx="10"/>
          </p:nvPr>
        </p:nvSpPr>
        <p:spPr/>
        <p:txBody>
          <a:bodyPr/>
          <a:lstStyle>
            <a:lvl1pPr>
              <a:defRPr/>
            </a:lvl1pPr>
          </a:lstStyle>
          <a:p>
            <a:fld id="{96497835-33F4-478C-BDD4-7597777464FF}" type="slidenum">
              <a:rPr lang="en-US"/>
              <a:pPr/>
              <a:t>‹#›</a:t>
            </a:fld>
            <a:endParaRPr lang="en-US"/>
          </a:p>
        </p:txBody>
      </p:sp>
    </p:spTree>
    <p:extLst>
      <p:ext uri="{BB962C8B-B14F-4D97-AF65-F5344CB8AC3E}">
        <p14:creationId xmlns:p14="http://schemas.microsoft.com/office/powerpoint/2010/main" val="4234928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fld id="{25515A9A-D419-4437-A0C9-824BCAF51260}" type="slidenum">
              <a:rPr lang="en-US"/>
              <a:pPr/>
              <a:t>‹#›</a:t>
            </a:fld>
            <a:endParaRPr lang="en-US"/>
          </a:p>
        </p:txBody>
      </p:sp>
    </p:spTree>
    <p:extLst>
      <p:ext uri="{BB962C8B-B14F-4D97-AF65-F5344CB8AC3E}">
        <p14:creationId xmlns:p14="http://schemas.microsoft.com/office/powerpoint/2010/main" val="6337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idx="10"/>
          </p:nvPr>
        </p:nvSpPr>
        <p:spPr/>
        <p:txBody>
          <a:bodyPr/>
          <a:lstStyle>
            <a:lvl1pPr>
              <a:defRPr/>
            </a:lvl1pPr>
          </a:lstStyle>
          <a:p>
            <a:fld id="{917516DA-574F-4D4E-B61D-ADE7C8480031}" type="slidenum">
              <a:rPr lang="en-US"/>
              <a:pPr/>
              <a:t>‹#›</a:t>
            </a:fld>
            <a:endParaRPr lang="en-US"/>
          </a:p>
        </p:txBody>
      </p:sp>
    </p:spTree>
    <p:extLst>
      <p:ext uri="{BB962C8B-B14F-4D97-AF65-F5344CB8AC3E}">
        <p14:creationId xmlns:p14="http://schemas.microsoft.com/office/powerpoint/2010/main" val="2683032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idx="10"/>
          </p:nvPr>
        </p:nvSpPr>
        <p:spPr/>
        <p:txBody>
          <a:bodyPr/>
          <a:lstStyle>
            <a:lvl1pPr>
              <a:defRPr/>
            </a:lvl1pPr>
          </a:lstStyle>
          <a:p>
            <a:fld id="{72B75643-A7AA-476E-A9ED-9F632C8895C3}" type="slidenum">
              <a:rPr lang="en-US"/>
              <a:pPr/>
              <a:t>‹#›</a:t>
            </a:fld>
            <a:endParaRPr lang="en-US"/>
          </a:p>
        </p:txBody>
      </p:sp>
    </p:spTree>
    <p:extLst>
      <p:ext uri="{BB962C8B-B14F-4D97-AF65-F5344CB8AC3E}">
        <p14:creationId xmlns:p14="http://schemas.microsoft.com/office/powerpoint/2010/main" val="3263846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09600"/>
            <a:ext cx="7770813" cy="114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Text Box 3"/>
          <p:cNvSpPr txBox="1">
            <a:spLocks noChangeArrowheads="1"/>
          </p:cNvSpPr>
          <p:nvPr/>
        </p:nvSpPr>
        <p:spPr bwMode="auto">
          <a:xfrm>
            <a:off x="685800" y="6248400"/>
            <a:ext cx="19050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28" name="Text Box 4"/>
          <p:cNvSpPr txBox="1">
            <a:spLocks noChangeArrowheads="1"/>
          </p:cNvSpPr>
          <p:nvPr/>
        </p:nvSpPr>
        <p:spPr bwMode="auto">
          <a:xfrm>
            <a:off x="3124200" y="6248400"/>
            <a:ext cx="2895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29" name="Rectangle 5"/>
          <p:cNvSpPr>
            <a:spLocks noGrp="1" noChangeArrowheads="1"/>
          </p:cNvSpPr>
          <p:nvPr>
            <p:ph type="sldNum"/>
          </p:nvPr>
        </p:nvSpPr>
        <p:spPr bwMode="auto">
          <a:xfrm>
            <a:off x="6553200" y="6248400"/>
            <a:ext cx="1903413"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defRPr>
            </a:lvl1pPr>
          </a:lstStyle>
          <a:p>
            <a:fld id="{511E307B-1193-4635-8A83-2AA0DCE7F11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MS PGothic" pitchFamily="32" charset="-128"/>
        </a:defRPr>
      </a:lvl2pPr>
      <a:lvl3pPr marL="1143000" indent="-22860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MS PGothic" pitchFamily="32" charset="-128"/>
        </a:defRPr>
      </a:lvl3pPr>
      <a:lvl4pPr marL="1600200" indent="-22860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MS PGothic" pitchFamily="32" charset="-128"/>
        </a:defRPr>
      </a:lvl4pPr>
      <a:lvl5pPr marL="2057400" indent="-22860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MS PGothic" pitchFamily="32" charset="-128"/>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MS PGothic" pitchFamily="32" charset="-128"/>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MS PGothic" pitchFamily="32" charset="-128"/>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MS PGothic" pitchFamily="32" charset="-128"/>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MS PGothic" pitchFamily="32" charset="-128"/>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6" charset="0"/>
        <a:defRPr sz="2800">
          <a:solidFill>
            <a:srgbClr val="000000"/>
          </a:solidFill>
          <a:latin typeface="+mn-lt"/>
          <a:ea typeface="+mn-ea"/>
        </a:defRPr>
      </a:lvl2pPr>
      <a:lvl3pPr marL="1143000" indent="-228600" algn="l" defTabSz="457200" rtl="0" eaLnBrk="0" fontAlgn="base" hangingPunct="0">
        <a:spcBef>
          <a:spcPts val="600"/>
        </a:spcBef>
        <a:spcAft>
          <a:spcPct val="0"/>
        </a:spcAft>
        <a:buClr>
          <a:srgbClr val="000000"/>
        </a:buClr>
        <a:buSzPct val="100000"/>
        <a:buFont typeface="Times New Roman" pitchFamily="16" charset="0"/>
        <a:defRPr sz="2400">
          <a:solidFill>
            <a:srgbClr val="000000"/>
          </a:solidFill>
          <a:latin typeface="+mn-lt"/>
          <a:ea typeface="+mn-ea"/>
        </a:defRPr>
      </a:lvl3pPr>
      <a:lvl4pPr marL="1600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4pPr>
      <a:lvl5pPr marL="20574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685800" y="654050"/>
            <a:ext cx="7772400" cy="5395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spcBef>
                <a:spcPts val="800"/>
              </a:spcBef>
            </a:pPr>
            <a:r>
              <a:rPr lang="en-US" sz="3200"/>
              <a:t>Faculty drive folder Michel</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ext Box 1"/>
          <p:cNvSpPr txBox="1">
            <a:spLocks noChangeArrowheads="1"/>
          </p:cNvSpPr>
          <p:nvPr/>
        </p:nvSpPr>
        <p:spPr bwMode="auto">
          <a:xfrm>
            <a:off x="76200" y="1524000"/>
            <a:ext cx="4800600" cy="5154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a:t>Estimates of factor loadings and unique variances can be used to construct individual factor scores: </a:t>
            </a:r>
          </a:p>
          <a:p>
            <a:pPr>
              <a:buClrTx/>
              <a:buFontTx/>
              <a:buNone/>
            </a:pPr>
            <a:r>
              <a:rPr lang="el-GR"/>
              <a:t>η</a:t>
            </a:r>
            <a:r>
              <a:rPr lang="en-US"/>
              <a:t> = A’P, where A is a matrix with weights that is constant across subjects, depending on the factor loadings and the unique variances.</a:t>
            </a:r>
          </a:p>
          <a:p>
            <a:pPr>
              <a:buClrTx/>
              <a:buFontTx/>
              <a:buNone/>
            </a:pPr>
            <a:endParaRPr lang="en-US"/>
          </a:p>
          <a:p>
            <a:pPr>
              <a:buFont typeface="Times New Roman" pitchFamily="16" charset="0"/>
              <a:buChar char="•"/>
            </a:pPr>
            <a:r>
              <a:rPr lang="nl-NL" sz="2000"/>
              <a:t> R.P. McDonald, E.J. Burr (1967): A comparison of four methods of constructing factor scores. Psychometrika, 381-401</a:t>
            </a:r>
          </a:p>
          <a:p>
            <a:pPr>
              <a:buFont typeface="Times New Roman" pitchFamily="16" charset="0"/>
              <a:buChar char="•"/>
            </a:pPr>
            <a:r>
              <a:rPr lang="nl-NL" sz="2000"/>
              <a:t> W.E. Saris, M. dePijper, J. Mulder (1978): Optimal procedures for estimation of factor scores. Sociological Methods &amp; Research, 85-106</a:t>
            </a:r>
          </a:p>
        </p:txBody>
      </p:sp>
      <p:sp>
        <p:nvSpPr>
          <p:cNvPr id="12290" name="Text Box 2"/>
          <p:cNvSpPr txBox="1">
            <a:spLocks noChangeArrowheads="1"/>
          </p:cNvSpPr>
          <p:nvPr/>
        </p:nvSpPr>
        <p:spPr bwMode="auto">
          <a:xfrm>
            <a:off x="228600" y="685800"/>
            <a:ext cx="8610600"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nl-NL" sz="3000">
                <a:solidFill>
                  <a:srgbClr val="3333CC"/>
                </a:solidFill>
              </a:rPr>
              <a:t>Factor scores are not observed, but can be estimated</a:t>
            </a:r>
          </a:p>
        </p:txBody>
      </p:sp>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1752600"/>
            <a:ext cx="3541713" cy="3124200"/>
          </a:xfrm>
          <a:prstGeom prst="rect">
            <a:avLst/>
          </a:prstGeom>
          <a:noFill/>
          <a:ln w="9360">
            <a:solidFill>
              <a:srgbClr val="00CC99"/>
            </a:solidFill>
            <a:miter lim="800000"/>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1642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06626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1"/>
          <p:cNvSpPr txBox="1">
            <a:spLocks noChangeArrowheads="1"/>
          </p:cNvSpPr>
          <p:nvPr/>
        </p:nvSpPr>
        <p:spPr bwMode="auto">
          <a:xfrm>
            <a:off x="152400" y="1117600"/>
            <a:ext cx="8991600" cy="5310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a:latin typeface="Arial" charset="0"/>
                <a:cs typeface="Arial" charset="0"/>
              </a:rPr>
              <a:t>Covariance matrix: </a:t>
            </a:r>
            <a:r>
              <a:rPr lang="en-US">
                <a:latin typeface="Symbol" pitchFamily="16" charset="2"/>
                <a:cs typeface="Arial" charset="0"/>
              </a:rPr>
              <a:t></a:t>
            </a:r>
            <a:r>
              <a:rPr lang="en-US">
                <a:latin typeface="Arial" charset="0"/>
                <a:cs typeface="Arial" charset="0"/>
              </a:rPr>
              <a:t> = </a:t>
            </a:r>
            <a:r>
              <a:rPr lang="en-US">
                <a:latin typeface="Symbol" pitchFamily="16" charset="2"/>
                <a:cs typeface="Arial" charset="0"/>
              </a:rPr>
              <a:t></a:t>
            </a:r>
            <a:r>
              <a:rPr lang="en-US">
                <a:latin typeface="Arial" charset="0"/>
                <a:cs typeface="Arial" charset="0"/>
              </a:rPr>
              <a:t> </a:t>
            </a:r>
            <a:r>
              <a:rPr lang="en-US">
                <a:latin typeface="Symbol" pitchFamily="16" charset="2"/>
                <a:cs typeface="Arial" charset="0"/>
              </a:rPr>
              <a:t></a:t>
            </a:r>
            <a:r>
              <a:rPr lang="en-US">
                <a:latin typeface="Arial" charset="0"/>
                <a:cs typeface="Arial" charset="0"/>
              </a:rPr>
              <a:t> </a:t>
            </a:r>
            <a:r>
              <a:rPr lang="en-US">
                <a:latin typeface="Symbol" pitchFamily="16" charset="2"/>
                <a:cs typeface="Arial" charset="0"/>
              </a:rPr>
              <a:t></a:t>
            </a:r>
            <a:r>
              <a:rPr lang="en-US">
                <a:latin typeface="Arial" charset="0"/>
                <a:cs typeface="Arial" charset="0"/>
              </a:rPr>
              <a:t> ' + </a:t>
            </a:r>
            <a:r>
              <a:rPr lang="en-US">
                <a:latin typeface="Symbol" pitchFamily="16" charset="2"/>
                <a:cs typeface="Arial" charset="0"/>
              </a:rPr>
              <a:t></a:t>
            </a:r>
          </a:p>
          <a:p>
            <a:pPr>
              <a:buClrTx/>
              <a:buFontTx/>
              <a:buNone/>
            </a:pPr>
            <a:endParaRPr lang="en-US">
              <a:latin typeface="Arial" charset="0"/>
              <a:cs typeface="Arial" charset="0"/>
            </a:endParaRPr>
          </a:p>
          <a:p>
            <a:pPr>
              <a:buFont typeface="Symbol" pitchFamily="16" charset="2"/>
              <a:buChar char=""/>
            </a:pPr>
            <a:r>
              <a:rPr lang="en-US">
                <a:latin typeface="Arial" charset="0"/>
                <a:cs typeface="Arial" charset="0"/>
              </a:rPr>
              <a:t>(pxp) = covariance matrix: p variables</a:t>
            </a:r>
          </a:p>
          <a:p>
            <a:pPr>
              <a:buFont typeface="Symbol" pitchFamily="16" charset="2"/>
              <a:buNone/>
            </a:pPr>
            <a:endParaRPr lang="en-US">
              <a:latin typeface="Arial" charset="0"/>
              <a:cs typeface="Arial" charset="0"/>
            </a:endParaRPr>
          </a:p>
          <a:p>
            <a:pPr>
              <a:buFont typeface="Symbol" pitchFamily="16" charset="2"/>
              <a:buChar char=""/>
            </a:pPr>
            <a:r>
              <a:rPr lang="en-US">
                <a:latin typeface="Arial" charset="0"/>
                <a:cs typeface="Arial" charset="0"/>
              </a:rPr>
              <a:t>(qxp) = matrix of factor loadings: q factors (one or more)</a:t>
            </a:r>
          </a:p>
          <a:p>
            <a:pPr>
              <a:buFont typeface="Symbol" pitchFamily="16" charset="2"/>
              <a:buNone/>
            </a:pPr>
            <a:endParaRPr lang="en-US">
              <a:latin typeface="Arial" charset="0"/>
              <a:cs typeface="Arial" charset="0"/>
            </a:endParaRPr>
          </a:p>
          <a:p>
            <a:pPr>
              <a:buFont typeface="Symbol" pitchFamily="16" charset="2"/>
              <a:buChar char=""/>
            </a:pPr>
            <a:r>
              <a:rPr lang="en-US">
                <a:latin typeface="Arial" charset="0"/>
                <a:cs typeface="Arial" charset="0"/>
              </a:rPr>
              <a:t>(qxq) = correlation matrix of factor scores: the diagonal scales the variances of the latent factors; the off-diagonal elements specify correlations among latent variables</a:t>
            </a:r>
          </a:p>
          <a:p>
            <a:pPr>
              <a:buFont typeface="Symbol" pitchFamily="16" charset="2"/>
              <a:buNone/>
            </a:pPr>
            <a:endParaRPr lang="en-US">
              <a:latin typeface="Arial" charset="0"/>
              <a:cs typeface="Arial" charset="0"/>
            </a:endParaRPr>
          </a:p>
          <a:p>
            <a:pPr>
              <a:buFont typeface="Symbol" pitchFamily="16" charset="2"/>
              <a:buChar char=""/>
            </a:pPr>
            <a:r>
              <a:rPr lang="en-US">
                <a:latin typeface="Arial" charset="0"/>
                <a:cs typeface="Arial" charset="0"/>
              </a:rPr>
              <a:t>(pxp) = (diagonal) matrix of unique variances.</a:t>
            </a:r>
          </a:p>
          <a:p>
            <a:pPr>
              <a:buClrTx/>
              <a:buFontTx/>
              <a:buNone/>
            </a:pPr>
            <a:r>
              <a:rPr lang="en-US">
                <a:latin typeface="Arial" charset="0"/>
                <a:cs typeface="Arial" charset="0"/>
              </a:rPr>
              <a:t>If there are non-zero off-diagonal elements, then measurement errors might be correlated</a:t>
            </a:r>
          </a:p>
          <a:p>
            <a:pPr>
              <a:buClrTx/>
              <a:buFontTx/>
              <a:buNone/>
            </a:pPr>
            <a:endParaRPr lang="en-US">
              <a:latin typeface="Arial" charset="0"/>
              <a:cs typeface="Arial" charset="0"/>
            </a:endParaRPr>
          </a:p>
        </p:txBody>
      </p:sp>
      <p:sp>
        <p:nvSpPr>
          <p:cNvPr id="15362" name="Text Box 2"/>
          <p:cNvSpPr txBox="1">
            <a:spLocks noChangeArrowheads="1"/>
          </p:cNvSpPr>
          <p:nvPr/>
        </p:nvSpPr>
        <p:spPr bwMode="auto">
          <a:xfrm>
            <a:off x="609600" y="222250"/>
            <a:ext cx="7772400" cy="639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3600">
                <a:solidFill>
                  <a:srgbClr val="3333CC"/>
                </a:solidFill>
              </a:rPr>
              <a:t>Factor analysis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1"/>
          <p:cNvSpPr txBox="1">
            <a:spLocks noChangeArrowheads="1"/>
          </p:cNvSpPr>
          <p:nvPr/>
        </p:nvSpPr>
        <p:spPr bwMode="auto">
          <a:xfrm>
            <a:off x="304800" y="1117600"/>
            <a:ext cx="8305800" cy="5214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a:latin typeface="Arial" charset="0"/>
                <a:cs typeface="Arial" charset="0"/>
              </a:rPr>
              <a:t>Factor Model: y = </a:t>
            </a:r>
            <a:r>
              <a:rPr lang="en-US">
                <a:latin typeface="Symbol" pitchFamily="16" charset="2"/>
                <a:cs typeface="Arial" charset="0"/>
              </a:rPr>
              <a:t></a:t>
            </a:r>
            <a:r>
              <a:rPr lang="en-US">
                <a:latin typeface="Arial" charset="0"/>
                <a:cs typeface="Arial" charset="0"/>
              </a:rPr>
              <a:t> f + e,</a:t>
            </a:r>
          </a:p>
          <a:p>
            <a:pPr>
              <a:buClrTx/>
              <a:buFontTx/>
              <a:buNone/>
            </a:pPr>
            <a:r>
              <a:rPr lang="en-US">
                <a:latin typeface="Arial" charset="0"/>
                <a:cs typeface="Arial" charset="0"/>
              </a:rPr>
              <a:t>Covariance matrix: </a:t>
            </a:r>
            <a:r>
              <a:rPr lang="en-US">
                <a:latin typeface="Symbol" pitchFamily="16" charset="2"/>
                <a:cs typeface="Arial" charset="0"/>
              </a:rPr>
              <a:t></a:t>
            </a:r>
            <a:r>
              <a:rPr lang="en-US">
                <a:latin typeface="Arial" charset="0"/>
                <a:cs typeface="Arial" charset="0"/>
              </a:rPr>
              <a:t> = </a:t>
            </a:r>
            <a:r>
              <a:rPr lang="en-US">
                <a:latin typeface="Symbol" pitchFamily="16" charset="2"/>
                <a:cs typeface="Arial" charset="0"/>
              </a:rPr>
              <a:t></a:t>
            </a:r>
            <a:r>
              <a:rPr lang="en-US">
                <a:latin typeface="Arial" charset="0"/>
                <a:cs typeface="Arial" charset="0"/>
              </a:rPr>
              <a:t> </a:t>
            </a:r>
            <a:r>
              <a:rPr lang="en-US">
                <a:latin typeface="Symbol" pitchFamily="16" charset="2"/>
                <a:cs typeface="Arial" charset="0"/>
              </a:rPr>
              <a:t></a:t>
            </a:r>
            <a:r>
              <a:rPr lang="en-US">
                <a:latin typeface="Arial" charset="0"/>
                <a:cs typeface="Arial" charset="0"/>
              </a:rPr>
              <a:t> </a:t>
            </a:r>
            <a:r>
              <a:rPr lang="en-US">
                <a:latin typeface="Symbol" pitchFamily="16" charset="2"/>
                <a:cs typeface="Arial" charset="0"/>
              </a:rPr>
              <a:t></a:t>
            </a:r>
            <a:r>
              <a:rPr lang="en-US">
                <a:latin typeface="Arial" charset="0"/>
                <a:cs typeface="Arial" charset="0"/>
              </a:rPr>
              <a:t> ' + </a:t>
            </a:r>
            <a:r>
              <a:rPr lang="en-US">
                <a:latin typeface="Symbol" pitchFamily="16" charset="2"/>
                <a:cs typeface="Arial" charset="0"/>
              </a:rPr>
              <a:t></a:t>
            </a:r>
          </a:p>
          <a:p>
            <a:pPr>
              <a:buClrTx/>
              <a:buFontTx/>
              <a:buNone/>
            </a:pPr>
            <a:endParaRPr lang="en-US">
              <a:latin typeface="Arial" charset="0"/>
              <a:cs typeface="Arial" charset="0"/>
            </a:endParaRPr>
          </a:p>
          <a:p>
            <a:pPr>
              <a:buClrTx/>
              <a:buFontTx/>
              <a:buNone/>
            </a:pPr>
            <a:r>
              <a:rPr lang="en-US">
                <a:latin typeface="Arial" charset="0"/>
                <a:cs typeface="Arial" charset="0"/>
              </a:rPr>
              <a:t>Because the latent factors do not have a “natural” scale, the user needs to scale them. For example:</a:t>
            </a:r>
            <a:br>
              <a:rPr lang="en-US">
                <a:latin typeface="Arial" charset="0"/>
                <a:cs typeface="Arial" charset="0"/>
              </a:rPr>
            </a:br>
            <a:endParaRPr lang="en-US">
              <a:latin typeface="Arial" charset="0"/>
              <a:cs typeface="Arial" charset="0"/>
            </a:endParaRPr>
          </a:p>
          <a:p>
            <a:pPr>
              <a:buClrTx/>
              <a:buFontTx/>
              <a:buNone/>
            </a:pPr>
            <a:r>
              <a:rPr lang="en-US">
                <a:latin typeface="Arial" charset="0"/>
                <a:cs typeface="Arial" charset="0"/>
              </a:rPr>
              <a:t>If </a:t>
            </a:r>
            <a:r>
              <a:rPr lang="en-US">
                <a:latin typeface="Symbol" pitchFamily="16" charset="2"/>
                <a:cs typeface="Arial" charset="0"/>
              </a:rPr>
              <a:t></a:t>
            </a:r>
            <a:r>
              <a:rPr lang="en-US">
                <a:latin typeface="Arial" charset="0"/>
                <a:cs typeface="Arial" charset="0"/>
              </a:rPr>
              <a:t> = I: </a:t>
            </a:r>
            <a:r>
              <a:rPr lang="en-US">
                <a:latin typeface="Symbol" pitchFamily="16" charset="2"/>
                <a:cs typeface="Arial" charset="0"/>
              </a:rPr>
              <a:t></a:t>
            </a:r>
            <a:r>
              <a:rPr lang="en-US">
                <a:latin typeface="Arial" charset="0"/>
                <a:cs typeface="Arial" charset="0"/>
              </a:rPr>
              <a:t> = </a:t>
            </a:r>
            <a:r>
              <a:rPr lang="en-US">
                <a:latin typeface="Symbol" pitchFamily="16" charset="2"/>
                <a:cs typeface="Arial" charset="0"/>
              </a:rPr>
              <a:t></a:t>
            </a:r>
            <a:r>
              <a:rPr lang="en-US">
                <a:latin typeface="Arial" charset="0"/>
                <a:cs typeface="Arial" charset="0"/>
              </a:rPr>
              <a:t> ' + </a:t>
            </a:r>
            <a:r>
              <a:rPr lang="en-US">
                <a:latin typeface="Symbol" pitchFamily="16" charset="2"/>
                <a:cs typeface="Arial" charset="0"/>
              </a:rPr>
              <a:t></a:t>
            </a:r>
          </a:p>
          <a:p>
            <a:pPr>
              <a:buClrTx/>
              <a:buFontTx/>
              <a:buNone/>
            </a:pPr>
            <a:endParaRPr lang="en-US">
              <a:latin typeface="Arial" charset="0"/>
              <a:cs typeface="Arial" charset="0"/>
            </a:endParaRPr>
          </a:p>
          <a:p>
            <a:pPr>
              <a:buFont typeface="Arial" charset="0"/>
              <a:buChar char="•"/>
            </a:pPr>
            <a:r>
              <a:rPr lang="en-US">
                <a:latin typeface="Arial" charset="0"/>
                <a:cs typeface="Arial" charset="0"/>
              </a:rPr>
              <a:t> factors are standardized to have unit variance</a:t>
            </a:r>
          </a:p>
          <a:p>
            <a:pPr>
              <a:buFont typeface="Arial" charset="0"/>
              <a:buChar char="•"/>
            </a:pPr>
            <a:r>
              <a:rPr lang="en-US">
                <a:latin typeface="Arial" charset="0"/>
                <a:cs typeface="Arial" charset="0"/>
              </a:rPr>
              <a:t> factors are independent</a:t>
            </a:r>
          </a:p>
          <a:p>
            <a:pPr>
              <a:buFont typeface="Arial" charset="0"/>
              <a:buNone/>
            </a:pPr>
            <a:endParaRPr lang="en-US">
              <a:latin typeface="Arial" charset="0"/>
              <a:cs typeface="Arial" charset="0"/>
            </a:endParaRPr>
          </a:p>
          <a:p>
            <a:pPr>
              <a:buClrTx/>
              <a:buFontTx/>
              <a:buNone/>
            </a:pPr>
            <a:r>
              <a:rPr lang="en-US">
                <a:latin typeface="Arial" charset="0"/>
                <a:cs typeface="Arial" charset="0"/>
              </a:rPr>
              <a:t>Another way to scale the latent factors would be to constrain one factor loading (so that latent factors have the same scale of measurement as the observed variable).</a:t>
            </a:r>
          </a:p>
        </p:txBody>
      </p:sp>
      <p:sp>
        <p:nvSpPr>
          <p:cNvPr id="16386" name="Text Box 2"/>
          <p:cNvSpPr txBox="1">
            <a:spLocks noChangeArrowheads="1"/>
          </p:cNvSpPr>
          <p:nvPr/>
        </p:nvSpPr>
        <p:spPr bwMode="auto">
          <a:xfrm>
            <a:off x="609600" y="228600"/>
            <a:ext cx="7772400" cy="628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3200">
                <a:solidFill>
                  <a:srgbClr val="3333CC"/>
                </a:solidFill>
              </a:rPr>
              <a:t>Factor analysis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1"/>
          <p:cNvSpPr txBox="1">
            <a:spLocks noChangeArrowheads="1"/>
          </p:cNvSpPr>
          <p:nvPr/>
        </p:nvSpPr>
        <p:spPr bwMode="auto">
          <a:xfrm>
            <a:off x="304800" y="1676400"/>
            <a:ext cx="8458200" cy="3751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Font typeface="Times New Roman" pitchFamily="16" charset="0"/>
              <a:buChar char="•"/>
            </a:pPr>
            <a:r>
              <a:rPr lang="en-US"/>
              <a:t> a model is constructed in advance</a:t>
            </a:r>
          </a:p>
          <a:p>
            <a:pPr>
              <a:buFont typeface="Times New Roman" pitchFamily="16" charset="0"/>
              <a:buChar char="•"/>
            </a:pPr>
            <a:r>
              <a:rPr lang="en-US"/>
              <a:t> that specifies the number of (latent) factors</a:t>
            </a:r>
          </a:p>
          <a:p>
            <a:pPr>
              <a:buFont typeface="Times New Roman" pitchFamily="16" charset="0"/>
              <a:buChar char="•"/>
            </a:pPr>
            <a:r>
              <a:rPr lang="en-US"/>
              <a:t> that specifies the pattern of loadings on the factors</a:t>
            </a:r>
          </a:p>
          <a:p>
            <a:pPr>
              <a:buFont typeface="Times New Roman" pitchFamily="16" charset="0"/>
              <a:buChar char="•"/>
            </a:pPr>
            <a:r>
              <a:rPr lang="en-US"/>
              <a:t> that specifies the pattern of unique variances  /measurement errors</a:t>
            </a:r>
          </a:p>
          <a:p>
            <a:pPr>
              <a:buFont typeface="Times New Roman" pitchFamily="16" charset="0"/>
              <a:buChar char="•"/>
            </a:pPr>
            <a:r>
              <a:rPr lang="en-US"/>
              <a:t> measurement errors may be correlated</a:t>
            </a:r>
          </a:p>
          <a:p>
            <a:pPr>
              <a:buFont typeface="Times New Roman" pitchFamily="16" charset="0"/>
              <a:buChar char="•"/>
            </a:pPr>
            <a:r>
              <a:rPr lang="en-US"/>
              <a:t> factor loadings can be constrained to be zero (or any other value)</a:t>
            </a:r>
          </a:p>
          <a:p>
            <a:pPr>
              <a:buFont typeface="Times New Roman" pitchFamily="16" charset="0"/>
              <a:buChar char="•"/>
            </a:pPr>
            <a:r>
              <a:rPr lang="en-US"/>
              <a:t> covariances among latent factors can be estimated or constrained</a:t>
            </a:r>
          </a:p>
          <a:p>
            <a:pPr>
              <a:buFont typeface="Times New Roman" pitchFamily="16" charset="0"/>
              <a:buChar char="•"/>
            </a:pPr>
            <a:r>
              <a:rPr lang="en-US"/>
              <a:t> multiple group analysis is possible</a:t>
            </a:r>
          </a:p>
          <a:p>
            <a:endParaRPr lang="en-US"/>
          </a:p>
          <a:p>
            <a:pPr>
              <a:buClrTx/>
              <a:buFontTx/>
              <a:buNone/>
            </a:pPr>
            <a:r>
              <a:rPr lang="en-US"/>
              <a:t>We can TEST if these constraints are consistent with the data.</a:t>
            </a:r>
          </a:p>
        </p:txBody>
      </p:sp>
      <p:sp>
        <p:nvSpPr>
          <p:cNvPr id="17410" name="Text Box 2"/>
          <p:cNvSpPr txBox="1">
            <a:spLocks noChangeArrowheads="1"/>
          </p:cNvSpPr>
          <p:nvPr/>
        </p:nvSpPr>
        <p:spPr bwMode="auto">
          <a:xfrm>
            <a:off x="609600" y="228600"/>
            <a:ext cx="77724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3600">
                <a:solidFill>
                  <a:srgbClr val="3333CC"/>
                </a:solidFill>
              </a:rPr>
              <a:t>Confirmatory factor analysis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Box 1"/>
          <p:cNvSpPr txBox="1">
            <a:spLocks noChangeArrowheads="1"/>
          </p:cNvSpPr>
          <p:nvPr/>
        </p:nvSpPr>
        <p:spPr bwMode="auto">
          <a:xfrm>
            <a:off x="406400" y="2000250"/>
            <a:ext cx="8229600" cy="411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indent="1714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a:t>In exploratory factor analysis:</a:t>
            </a:r>
          </a:p>
          <a:p>
            <a:pPr>
              <a:buClrTx/>
              <a:buFontTx/>
              <a:buNone/>
            </a:pPr>
            <a:endParaRPr lang="en-US"/>
          </a:p>
          <a:p>
            <a:pPr>
              <a:buFont typeface="Times New Roman" pitchFamily="16" charset="0"/>
              <a:buChar char="•"/>
            </a:pPr>
            <a:r>
              <a:rPr lang="en-US"/>
              <a:t>no model that specifies the number of latent factors</a:t>
            </a:r>
          </a:p>
          <a:p>
            <a:pPr>
              <a:buFont typeface="Times New Roman" pitchFamily="16" charset="0"/>
              <a:buChar char="•"/>
            </a:pPr>
            <a:r>
              <a:rPr lang="en-US"/>
              <a:t>no hypotheses about factor loadings (usually all variables load on all factors, factor loadings cannot be constrained)</a:t>
            </a:r>
          </a:p>
          <a:p>
            <a:pPr>
              <a:buFont typeface="Times New Roman" pitchFamily="16" charset="0"/>
              <a:buChar char="•"/>
            </a:pPr>
            <a:r>
              <a:rPr lang="en-US"/>
              <a:t>no hypotheses about interfactor correlations (either no correlations or all factors are correlated)</a:t>
            </a:r>
          </a:p>
          <a:p>
            <a:pPr>
              <a:buFont typeface="Times New Roman" pitchFamily="16" charset="0"/>
              <a:buChar char="•"/>
            </a:pPr>
            <a:r>
              <a:rPr lang="en-US"/>
              <a:t>unique factors must be uncorrelated</a:t>
            </a:r>
          </a:p>
          <a:p>
            <a:pPr>
              <a:buFont typeface="Times New Roman" pitchFamily="16" charset="0"/>
              <a:buChar char="•"/>
            </a:pPr>
            <a:r>
              <a:rPr lang="en-US"/>
              <a:t>all observed variables must have specific variances</a:t>
            </a:r>
          </a:p>
          <a:p>
            <a:pPr>
              <a:buFont typeface="Times New Roman" pitchFamily="16" charset="0"/>
              <a:buChar char="•"/>
            </a:pPr>
            <a:r>
              <a:rPr lang="en-US"/>
              <a:t>no multiple group analysis possible</a:t>
            </a:r>
          </a:p>
          <a:p>
            <a:pPr>
              <a:buFont typeface="Times New Roman" pitchFamily="16" charset="0"/>
              <a:buChar char="•"/>
            </a:pPr>
            <a:r>
              <a:rPr lang="en-US"/>
              <a:t>under-identification of parameters</a:t>
            </a:r>
          </a:p>
        </p:txBody>
      </p:sp>
      <p:sp>
        <p:nvSpPr>
          <p:cNvPr id="18434" name="Text Box 2"/>
          <p:cNvSpPr txBox="1">
            <a:spLocks noChangeArrowheads="1"/>
          </p:cNvSpPr>
          <p:nvPr/>
        </p:nvSpPr>
        <p:spPr bwMode="auto">
          <a:xfrm>
            <a:off x="711200" y="457200"/>
            <a:ext cx="81280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3200">
                <a:solidFill>
                  <a:srgbClr val="3333CC"/>
                </a:solidFill>
              </a:rPr>
              <a:t>Distinctions between exploratory (SPSS/SAS) and confirmatory factor analysis (LISREL/Mx)</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3423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0330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1"/>
          <p:cNvSpPr txBox="1">
            <a:spLocks noChangeArrowheads="1"/>
          </p:cNvSpPr>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4000">
                <a:solidFill>
                  <a:srgbClr val="3333CC"/>
                </a:solidFill>
              </a:rPr>
              <a:t>Two common factor model</a:t>
            </a:r>
          </a:p>
        </p:txBody>
      </p:sp>
      <p:sp>
        <p:nvSpPr>
          <p:cNvPr id="21506" name="Text Box 2"/>
          <p:cNvSpPr txBox="1">
            <a:spLocks noChangeArrowheads="1"/>
          </p:cNvSpPr>
          <p:nvPr/>
        </p:nvSpPr>
        <p:spPr bwMode="auto">
          <a:xfrm>
            <a:off x="609600" y="1905000"/>
            <a:ext cx="7772400" cy="403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nSpc>
                <a:spcPct val="90000"/>
              </a:lnSpc>
              <a:spcBef>
                <a:spcPts val="800"/>
              </a:spcBef>
              <a:buClrTx/>
              <a:buFontTx/>
              <a:buNone/>
            </a:pPr>
            <a:r>
              <a:rPr lang="en-US" sz="3200"/>
              <a:t>y</a:t>
            </a:r>
            <a:r>
              <a:rPr lang="en-US" sz="3200" baseline="-12000"/>
              <a:t>ij</a:t>
            </a:r>
            <a:r>
              <a:rPr lang="en-US" sz="3200"/>
              <a:t>, i=1...P tests or items, j=1...N subjects</a:t>
            </a:r>
          </a:p>
          <a:p>
            <a:pPr>
              <a:lnSpc>
                <a:spcPct val="90000"/>
              </a:lnSpc>
              <a:spcBef>
                <a:spcPts val="800"/>
              </a:spcBef>
              <a:buClrTx/>
              <a:buFontTx/>
              <a:buNone/>
            </a:pPr>
            <a:r>
              <a:rPr lang="en-US" sz="3200"/>
              <a:t>y</a:t>
            </a:r>
            <a:r>
              <a:rPr lang="en-US" sz="3200" baseline="-12000"/>
              <a:t>ij</a:t>
            </a:r>
            <a:r>
              <a:rPr lang="en-US" sz="3200"/>
              <a:t> = </a:t>
            </a:r>
            <a:r>
              <a:rPr lang="en-US" sz="3200">
                <a:latin typeface="Symbol" pitchFamily="16" charset="2"/>
              </a:rPr>
              <a:t></a:t>
            </a:r>
            <a:r>
              <a:rPr lang="en-US" sz="3200" baseline="-12000"/>
              <a:t>i1</a:t>
            </a:r>
            <a:r>
              <a:rPr lang="en-US" sz="3200"/>
              <a:t> </a:t>
            </a:r>
            <a:r>
              <a:rPr lang="en-US" sz="3200">
                <a:latin typeface="Symbol" pitchFamily="16" charset="2"/>
              </a:rPr>
              <a:t></a:t>
            </a:r>
            <a:r>
              <a:rPr lang="en-US" sz="3200" baseline="-12000"/>
              <a:t>1j</a:t>
            </a:r>
            <a:r>
              <a:rPr lang="en-US" sz="3200"/>
              <a:t> + </a:t>
            </a:r>
            <a:r>
              <a:rPr lang="en-US" sz="3200">
                <a:latin typeface="Symbol" pitchFamily="16" charset="2"/>
              </a:rPr>
              <a:t></a:t>
            </a:r>
            <a:r>
              <a:rPr lang="en-US" sz="3200" baseline="-12000"/>
              <a:t>i2</a:t>
            </a:r>
            <a:r>
              <a:rPr lang="en-US" sz="3200"/>
              <a:t> </a:t>
            </a:r>
            <a:r>
              <a:rPr lang="en-US" sz="3200">
                <a:latin typeface="Symbol" pitchFamily="16" charset="2"/>
              </a:rPr>
              <a:t></a:t>
            </a:r>
            <a:r>
              <a:rPr lang="en-US" sz="3200" baseline="-12000"/>
              <a:t>2j</a:t>
            </a:r>
            <a:r>
              <a:rPr lang="en-US" sz="3200"/>
              <a:t> + e</a:t>
            </a:r>
            <a:r>
              <a:rPr lang="en-US" sz="3200" baseline="-12000"/>
              <a:t>ij</a:t>
            </a:r>
          </a:p>
          <a:p>
            <a:pPr>
              <a:lnSpc>
                <a:spcPct val="90000"/>
              </a:lnSpc>
              <a:spcBef>
                <a:spcPts val="800"/>
              </a:spcBef>
              <a:buClrTx/>
              <a:buFontTx/>
              <a:buNone/>
            </a:pPr>
            <a:r>
              <a:rPr lang="en-US" sz="3200">
                <a:latin typeface="Symbol" pitchFamily="16" charset="2"/>
              </a:rPr>
              <a:t></a:t>
            </a:r>
            <a:r>
              <a:rPr lang="en-US" sz="3200"/>
              <a:t> matrix of factor loadings:</a:t>
            </a:r>
          </a:p>
          <a:p>
            <a:pPr>
              <a:lnSpc>
                <a:spcPct val="90000"/>
              </a:lnSpc>
              <a:spcBef>
                <a:spcPts val="800"/>
              </a:spcBef>
              <a:buClrTx/>
              <a:buFontTx/>
              <a:buNone/>
            </a:pPr>
            <a:r>
              <a:rPr lang="en-US" sz="3200"/>
              <a:t>	</a:t>
            </a:r>
            <a:r>
              <a:rPr lang="en-US" sz="3200">
                <a:latin typeface="Symbol" pitchFamily="16" charset="2"/>
              </a:rPr>
              <a:t></a:t>
            </a:r>
            <a:r>
              <a:rPr lang="en-US" sz="3200" baseline="-12000"/>
              <a:t>11</a:t>
            </a:r>
            <a:r>
              <a:rPr lang="en-US" sz="3200"/>
              <a:t>	</a:t>
            </a:r>
            <a:r>
              <a:rPr lang="en-US" sz="3200">
                <a:latin typeface="Symbol" pitchFamily="16" charset="2"/>
              </a:rPr>
              <a:t></a:t>
            </a:r>
            <a:r>
              <a:rPr lang="en-US" sz="3200" baseline="-12000"/>
              <a:t>12</a:t>
            </a:r>
          </a:p>
          <a:p>
            <a:pPr>
              <a:lnSpc>
                <a:spcPct val="90000"/>
              </a:lnSpc>
              <a:spcBef>
                <a:spcPts val="800"/>
              </a:spcBef>
              <a:buClrTx/>
              <a:buFontTx/>
              <a:buNone/>
            </a:pPr>
            <a:r>
              <a:rPr lang="en-US" sz="3200"/>
              <a:t>	</a:t>
            </a:r>
            <a:r>
              <a:rPr lang="en-US" sz="3200">
                <a:latin typeface="Symbol" pitchFamily="16" charset="2"/>
              </a:rPr>
              <a:t></a:t>
            </a:r>
            <a:r>
              <a:rPr lang="en-US" sz="3200" baseline="-12000"/>
              <a:t>21</a:t>
            </a:r>
            <a:r>
              <a:rPr lang="en-US" sz="3200"/>
              <a:t>	</a:t>
            </a:r>
            <a:r>
              <a:rPr lang="en-US" sz="3200">
                <a:latin typeface="Symbol" pitchFamily="16" charset="2"/>
              </a:rPr>
              <a:t></a:t>
            </a:r>
            <a:r>
              <a:rPr lang="en-US" sz="3200" baseline="-12000"/>
              <a:t>22</a:t>
            </a:r>
          </a:p>
          <a:p>
            <a:pPr>
              <a:lnSpc>
                <a:spcPct val="90000"/>
              </a:lnSpc>
              <a:spcBef>
                <a:spcPts val="800"/>
              </a:spcBef>
              <a:buClrTx/>
              <a:buFontTx/>
              <a:buNone/>
            </a:pPr>
            <a:r>
              <a:rPr lang="en-US" sz="3200"/>
              <a:t>	...	...</a:t>
            </a:r>
          </a:p>
          <a:p>
            <a:pPr>
              <a:lnSpc>
                <a:spcPct val="90000"/>
              </a:lnSpc>
              <a:spcBef>
                <a:spcPts val="800"/>
              </a:spcBef>
              <a:buClrTx/>
              <a:buFontTx/>
              <a:buNone/>
            </a:pPr>
            <a:r>
              <a:rPr lang="en-US" sz="3200"/>
              <a:t>	</a:t>
            </a:r>
            <a:r>
              <a:rPr lang="en-US" sz="3200">
                <a:latin typeface="Symbol" pitchFamily="16" charset="2"/>
              </a:rPr>
              <a:t></a:t>
            </a:r>
            <a:r>
              <a:rPr lang="en-US" sz="3200" baseline="-12000"/>
              <a:t>P1</a:t>
            </a:r>
            <a:r>
              <a:rPr lang="en-US" sz="3200"/>
              <a:t>	</a:t>
            </a:r>
            <a:r>
              <a:rPr lang="en-US" sz="3200">
                <a:latin typeface="Symbol" pitchFamily="16" charset="2"/>
              </a:rPr>
              <a:t></a:t>
            </a:r>
            <a:r>
              <a:rPr lang="en-US" sz="3200" baseline="-12000"/>
              <a:t>P2</a:t>
            </a:r>
          </a:p>
        </p:txBody>
      </p:sp>
      <p:sp>
        <p:nvSpPr>
          <p:cNvPr id="21507" name="Text Box 3"/>
          <p:cNvSpPr txBox="1">
            <a:spLocks noChangeArrowheads="1"/>
          </p:cNvSpPr>
          <p:nvPr/>
        </p:nvSpPr>
        <p:spPr bwMode="auto">
          <a:xfrm>
            <a:off x="228600" y="5867400"/>
            <a:ext cx="8509000" cy="901700"/>
          </a:xfrm>
          <a:prstGeom prst="rect">
            <a:avLst/>
          </a:prstGeom>
          <a:noFill/>
          <a:ln w="126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spcBef>
                <a:spcPts val="600"/>
              </a:spcBef>
              <a:buClrTx/>
              <a:buFontTx/>
              <a:buNone/>
            </a:pPr>
            <a:r>
              <a:rPr lang="en-US"/>
              <a:t>Factor loadings are invariant across subjects</a:t>
            </a:r>
          </a:p>
          <a:p>
            <a:pPr>
              <a:spcBef>
                <a:spcPts val="600"/>
              </a:spcBef>
              <a:buClrTx/>
              <a:buFontTx/>
              <a:buNone/>
            </a:pPr>
            <a:r>
              <a:rPr lang="en-US"/>
              <a:t>Factor scores are subject specific</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381000" y="76200"/>
            <a:ext cx="83058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4000" u="sng">
                <a:solidFill>
                  <a:srgbClr val="3333CC"/>
                </a:solidFill>
              </a:rPr>
              <a:t>Multivariate analysis</a:t>
            </a:r>
            <a:br>
              <a:rPr lang="en-US" sz="4000" u="sng">
                <a:solidFill>
                  <a:srgbClr val="3333CC"/>
                </a:solidFill>
              </a:rPr>
            </a:br>
            <a:r>
              <a:rPr lang="en-US" sz="4000">
                <a:solidFill>
                  <a:srgbClr val="3333CC"/>
                </a:solidFill>
              </a:rPr>
              <a:t> </a:t>
            </a:r>
            <a:r>
              <a:rPr lang="nl-NL"/>
              <a:t>Dorret I. Boomsma</a:t>
            </a:r>
            <a:r>
              <a:rPr lang="en-US"/>
              <a:t>, Sanja Franic, Michel Nivard</a:t>
            </a:r>
            <a:r>
              <a:rPr lang="en-US" sz="4000">
                <a:solidFill>
                  <a:srgbClr val="3333CC"/>
                </a:solidFill>
              </a:rPr>
              <a:t/>
            </a:r>
            <a:br>
              <a:rPr lang="en-US" sz="4000">
                <a:solidFill>
                  <a:srgbClr val="3333CC"/>
                </a:solidFill>
              </a:rPr>
            </a:br>
            <a:r>
              <a:rPr lang="en-US" sz="4000">
                <a:solidFill>
                  <a:srgbClr val="3333CC"/>
                </a:solidFill>
              </a:rPr>
              <a:t/>
            </a:r>
            <a:br>
              <a:rPr lang="en-US" sz="4000">
                <a:solidFill>
                  <a:srgbClr val="3333CC"/>
                </a:solidFill>
              </a:rPr>
            </a:br>
            <a:r>
              <a:rPr lang="en-US" sz="3600">
                <a:solidFill>
                  <a:srgbClr val="3333CC"/>
                </a:solidFill>
              </a:rPr>
              <a:t>Factor analysis (FA)</a:t>
            </a:r>
            <a:br>
              <a:rPr lang="en-US" sz="3600">
                <a:solidFill>
                  <a:srgbClr val="3333CC"/>
                </a:solidFill>
              </a:rPr>
            </a:br>
            <a:r>
              <a:rPr lang="en-US" sz="3600">
                <a:solidFill>
                  <a:srgbClr val="3333CC"/>
                </a:solidFill>
              </a:rPr>
              <a:t>Measurement invariance (MI)</a:t>
            </a:r>
            <a:br>
              <a:rPr lang="en-US" sz="3600">
                <a:solidFill>
                  <a:srgbClr val="3333CC"/>
                </a:solidFill>
              </a:rPr>
            </a:br>
            <a:r>
              <a:rPr lang="en-US" sz="3600">
                <a:solidFill>
                  <a:srgbClr val="3333CC"/>
                </a:solidFill>
              </a:rPr>
              <a:t/>
            </a:r>
            <a:br>
              <a:rPr lang="en-US" sz="3600">
                <a:solidFill>
                  <a:srgbClr val="3333CC"/>
                </a:solidFill>
              </a:rPr>
            </a:br>
            <a:r>
              <a:rPr lang="en-US" sz="3600">
                <a:solidFill>
                  <a:srgbClr val="3333CC"/>
                </a:solidFill>
              </a:rPr>
              <a:t>Structural equation models (SEM), e.g. twin models, longitudinal </a:t>
            </a:r>
            <a:br>
              <a:rPr lang="en-US" sz="3600">
                <a:solidFill>
                  <a:srgbClr val="3333CC"/>
                </a:solidFill>
              </a:rPr>
            </a:br>
            <a:r>
              <a:rPr lang="en-US" sz="3600">
                <a:solidFill>
                  <a:srgbClr val="3333CC"/>
                </a:solidFill>
              </a:rPr>
              <a:t> Principal components analysis (PCA) &amp; cholesky decompostion</a:t>
            </a:r>
            <a:br>
              <a:rPr lang="en-US" sz="3600">
                <a:solidFill>
                  <a:srgbClr val="3333CC"/>
                </a:solidFill>
              </a:rPr>
            </a:br>
            <a:r>
              <a:rPr lang="en-US" sz="3600">
                <a:solidFill>
                  <a:srgbClr val="3333CC"/>
                </a:solidFill>
              </a:rPr>
              <a:t>Genetic structural equation modeling</a:t>
            </a:r>
            <a:br>
              <a:rPr lang="en-US" sz="3600">
                <a:solidFill>
                  <a:srgbClr val="3333CC"/>
                </a:solidFill>
              </a:rPr>
            </a:br>
            <a:endParaRPr lang="en-US" sz="3600">
              <a:solidFill>
                <a:srgbClr val="3333CC"/>
              </a:solidFill>
            </a:endParaRPr>
          </a:p>
        </p:txBody>
      </p:sp>
      <p:sp>
        <p:nvSpPr>
          <p:cNvPr id="4098" name="Text Box 2"/>
          <p:cNvSpPr txBox="1">
            <a:spLocks noChangeArrowheads="1"/>
          </p:cNvSpPr>
          <p:nvPr/>
        </p:nvSpPr>
        <p:spPr bwMode="auto">
          <a:xfrm>
            <a:off x="381000" y="5334000"/>
            <a:ext cx="6019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Box 1"/>
          <p:cNvSpPr txBox="1">
            <a:spLocks noChangeArrowheads="1"/>
          </p:cNvSpPr>
          <p:nvPr/>
        </p:nvSpPr>
        <p:spPr bwMode="auto">
          <a:xfrm>
            <a:off x="762000" y="647700"/>
            <a:ext cx="77724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4400">
                <a:solidFill>
                  <a:srgbClr val="3333CC"/>
                </a:solidFill>
              </a:rPr>
              <a:t>Identification</a:t>
            </a:r>
          </a:p>
        </p:txBody>
      </p:sp>
      <p:sp>
        <p:nvSpPr>
          <p:cNvPr id="22530" name="Text Box 2"/>
          <p:cNvSpPr txBox="1">
            <a:spLocks noChangeArrowheads="1"/>
          </p:cNvSpPr>
          <p:nvPr/>
        </p:nvSpPr>
        <p:spPr bwMode="auto">
          <a:xfrm>
            <a:off x="762000" y="1676400"/>
            <a:ext cx="7772400" cy="434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spcBef>
                <a:spcPts val="800"/>
              </a:spcBef>
              <a:buClrTx/>
              <a:buFontTx/>
              <a:buNone/>
            </a:pPr>
            <a:r>
              <a:rPr lang="en-US" sz="3200"/>
              <a:t>The factor model in which all variables load on all (2 or more) common factors is not identified. It is not possible in the present example to estimate all 6x2 loadings. </a:t>
            </a:r>
          </a:p>
          <a:p>
            <a:pPr algn="ctr">
              <a:spcBef>
                <a:spcPts val="800"/>
              </a:spcBef>
              <a:buClrTx/>
              <a:buFontTx/>
              <a:buNone/>
            </a:pPr>
            <a:endParaRPr lang="en-US" sz="320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1"/>
          <p:cNvSpPr txBox="1">
            <a:spLocks noChangeArrowheads="1"/>
          </p:cNvSpPr>
          <p:nvPr/>
        </p:nvSpPr>
        <p:spPr bwMode="auto">
          <a:xfrm>
            <a:off x="685800" y="609600"/>
            <a:ext cx="77724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4400">
                <a:solidFill>
                  <a:srgbClr val="3333CC"/>
                </a:solidFill>
              </a:rPr>
              <a:t>Identifying constraints</a:t>
            </a:r>
          </a:p>
        </p:txBody>
      </p:sp>
      <p:sp>
        <p:nvSpPr>
          <p:cNvPr id="23554" name="Text Box 2"/>
          <p:cNvSpPr txBox="1">
            <a:spLocks noChangeArrowheads="1"/>
          </p:cNvSpPr>
          <p:nvPr/>
        </p:nvSpPr>
        <p:spPr bwMode="auto">
          <a:xfrm>
            <a:off x="533400" y="1524000"/>
            <a:ext cx="80010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spcBef>
                <a:spcPts val="800"/>
              </a:spcBef>
              <a:buClrTx/>
              <a:buFontTx/>
              <a:buNone/>
            </a:pPr>
            <a:r>
              <a:rPr lang="en-US" sz="3200"/>
              <a:t>SPSS will produce a factor loading matrix with 6x2 loadings.</a:t>
            </a:r>
          </a:p>
          <a:p>
            <a:pPr algn="ctr">
              <a:spcBef>
                <a:spcPts val="800"/>
              </a:spcBef>
              <a:buClrTx/>
              <a:buFontTx/>
              <a:buNone/>
            </a:pPr>
            <a:r>
              <a:rPr lang="en-US" sz="3200"/>
              <a:t>Spss automatically imposes the identifying constraint similar to:</a:t>
            </a:r>
          </a:p>
          <a:p>
            <a:pPr algn="ctr">
              <a:spcBef>
                <a:spcPts val="800"/>
              </a:spcBef>
              <a:buClrTx/>
              <a:buFontTx/>
              <a:buNone/>
            </a:pPr>
            <a:endParaRPr lang="en-US" sz="3200"/>
          </a:p>
          <a:p>
            <a:pPr algn="ctr">
              <a:spcBef>
                <a:spcPts val="800"/>
              </a:spcBef>
              <a:buClrTx/>
              <a:buFontTx/>
              <a:buNone/>
            </a:pPr>
            <a:r>
              <a:rPr lang="en-US" sz="3200">
                <a:latin typeface="Symbol" pitchFamily="16" charset="2"/>
              </a:rPr>
              <a:t></a:t>
            </a:r>
            <a:r>
              <a:rPr lang="en-US" sz="3200" baseline="30000"/>
              <a:t>t</a:t>
            </a:r>
            <a:r>
              <a:rPr lang="en-US" sz="3200">
                <a:latin typeface="Symbol" pitchFamily="16" charset="2"/>
              </a:rPr>
              <a:t></a:t>
            </a:r>
            <a:r>
              <a:rPr lang="en-US" sz="3200" baseline="30000"/>
              <a:t>-1</a:t>
            </a:r>
            <a:r>
              <a:rPr lang="en-US" sz="3200">
                <a:latin typeface="Symbol" pitchFamily="16" charset="2"/>
              </a:rPr>
              <a:t></a:t>
            </a:r>
            <a:r>
              <a:rPr lang="en-US" sz="3200"/>
              <a:t> is diagonal,</a:t>
            </a:r>
          </a:p>
          <a:p>
            <a:pPr algn="ctr">
              <a:spcBef>
                <a:spcPts val="800"/>
              </a:spcBef>
              <a:buClrTx/>
              <a:buFontTx/>
              <a:buNone/>
            </a:pPr>
            <a:endParaRPr lang="en-US" sz="3200"/>
          </a:p>
          <a:p>
            <a:pPr>
              <a:spcBef>
                <a:spcPts val="700"/>
              </a:spcBef>
              <a:buClrTx/>
              <a:buFontTx/>
              <a:buNone/>
            </a:pPr>
            <a:r>
              <a:rPr lang="en-US" sz="2800"/>
              <a:t>Where </a:t>
            </a:r>
            <a:r>
              <a:rPr lang="en-US" sz="2800">
                <a:latin typeface="Symbol" pitchFamily="16" charset="2"/>
              </a:rPr>
              <a:t></a:t>
            </a:r>
            <a:r>
              <a:rPr lang="en-US" sz="2800"/>
              <a:t>is the matrix of factor loadings and </a:t>
            </a:r>
            <a:r>
              <a:rPr lang="en-US" sz="2800">
                <a:latin typeface="Symbol" pitchFamily="16" charset="2"/>
              </a:rPr>
              <a:t></a:t>
            </a:r>
            <a:r>
              <a:rPr lang="en-US" sz="2800"/>
              <a:t> is the diagonal covariance matrix of the residuals (eij).</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1"/>
          <p:cNvSpPr txBox="1">
            <a:spLocks noChangeArrowheads="1"/>
          </p:cNvSpPr>
          <p:nvPr/>
        </p:nvSpPr>
        <p:spPr bwMode="auto">
          <a:xfrm>
            <a:off x="762000" y="304800"/>
            <a:ext cx="7772400"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3600">
                <a:solidFill>
                  <a:srgbClr val="3333CC"/>
                </a:solidFill>
              </a:rPr>
              <a:t>Other identifying constraint are possible</a:t>
            </a:r>
          </a:p>
        </p:txBody>
      </p:sp>
      <p:sp>
        <p:nvSpPr>
          <p:cNvPr id="24578" name="Text Box 2"/>
          <p:cNvSpPr txBox="1">
            <a:spLocks noChangeArrowheads="1"/>
          </p:cNvSpPr>
          <p:nvPr/>
        </p:nvSpPr>
        <p:spPr bwMode="auto">
          <a:xfrm>
            <a:off x="990600" y="1371600"/>
            <a:ext cx="6934200" cy="429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spcBef>
                <a:spcPts val="800"/>
              </a:spcBef>
              <a:buClrTx/>
              <a:buFontTx/>
              <a:buNone/>
            </a:pPr>
            <a:r>
              <a:rPr lang="en-US" sz="3200"/>
              <a:t>3 factors			2 factors</a:t>
            </a:r>
          </a:p>
          <a:p>
            <a:pPr>
              <a:spcBef>
                <a:spcPts val="800"/>
              </a:spcBef>
              <a:buClrTx/>
              <a:buFontTx/>
              <a:buNone/>
            </a:pPr>
            <a:endParaRPr lang="en-US" sz="3200">
              <a:latin typeface="Symbol" pitchFamily="16" charset="2"/>
            </a:endParaRPr>
          </a:p>
          <a:p>
            <a:pPr>
              <a:spcBef>
                <a:spcPts val="800"/>
              </a:spcBef>
              <a:buClrTx/>
              <a:buFontTx/>
              <a:buNone/>
            </a:pPr>
            <a:r>
              <a:rPr lang="en-US" sz="3200">
                <a:latin typeface="Symbol" pitchFamily="16" charset="2"/>
              </a:rPr>
              <a:t></a:t>
            </a:r>
            <a:r>
              <a:rPr lang="en-US" sz="3200" baseline="-25000"/>
              <a:t>11</a:t>
            </a:r>
            <a:r>
              <a:rPr lang="en-US" sz="3200"/>
              <a:t>	0	0		 </a:t>
            </a:r>
            <a:r>
              <a:rPr lang="en-US" sz="3200">
                <a:latin typeface="Symbol" pitchFamily="16" charset="2"/>
              </a:rPr>
              <a:t></a:t>
            </a:r>
            <a:r>
              <a:rPr lang="en-US" sz="3200" baseline="-18000"/>
              <a:t>11</a:t>
            </a:r>
            <a:r>
              <a:rPr lang="en-US" sz="3200"/>
              <a:t>	0 	</a:t>
            </a:r>
          </a:p>
          <a:p>
            <a:pPr>
              <a:spcBef>
                <a:spcPts val="800"/>
              </a:spcBef>
              <a:buClrTx/>
              <a:buFontTx/>
              <a:buNone/>
            </a:pPr>
            <a:r>
              <a:rPr lang="en-US" sz="3200">
                <a:latin typeface="Symbol" pitchFamily="16" charset="2"/>
              </a:rPr>
              <a:t></a:t>
            </a:r>
            <a:r>
              <a:rPr lang="en-US" sz="3200" baseline="-18000"/>
              <a:t>21</a:t>
            </a:r>
            <a:r>
              <a:rPr lang="en-US" sz="3200"/>
              <a:t>	</a:t>
            </a:r>
            <a:r>
              <a:rPr lang="en-US" sz="3200">
                <a:latin typeface="Symbol" pitchFamily="16" charset="2"/>
              </a:rPr>
              <a:t></a:t>
            </a:r>
            <a:r>
              <a:rPr lang="en-US" sz="3200" baseline="-18000"/>
              <a:t>22</a:t>
            </a:r>
            <a:r>
              <a:rPr lang="en-US" sz="3200"/>
              <a:t>	0		</a:t>
            </a:r>
            <a:r>
              <a:rPr lang="en-US" sz="3200">
                <a:latin typeface="Symbol" pitchFamily="16" charset="2"/>
              </a:rPr>
              <a:t></a:t>
            </a:r>
            <a:r>
              <a:rPr lang="en-US" sz="3200" baseline="-18000"/>
              <a:t>21</a:t>
            </a:r>
            <a:r>
              <a:rPr lang="en-US" sz="3200"/>
              <a:t>	</a:t>
            </a:r>
            <a:r>
              <a:rPr lang="en-US" sz="3200">
                <a:latin typeface="Symbol" pitchFamily="16" charset="2"/>
              </a:rPr>
              <a:t></a:t>
            </a:r>
            <a:r>
              <a:rPr lang="en-US" sz="3200" baseline="-18000"/>
              <a:t>22</a:t>
            </a:r>
          </a:p>
          <a:p>
            <a:pPr>
              <a:spcBef>
                <a:spcPts val="800"/>
              </a:spcBef>
              <a:buClrTx/>
              <a:buFontTx/>
              <a:buNone/>
            </a:pPr>
            <a:r>
              <a:rPr lang="en-US" sz="3200">
                <a:latin typeface="Symbol" pitchFamily="16" charset="2"/>
              </a:rPr>
              <a:t></a:t>
            </a:r>
            <a:r>
              <a:rPr lang="en-US" sz="3200" baseline="-18000"/>
              <a:t>31</a:t>
            </a:r>
            <a:r>
              <a:rPr lang="en-US" sz="3200"/>
              <a:t>	</a:t>
            </a:r>
            <a:r>
              <a:rPr lang="en-US" sz="3200">
                <a:latin typeface="Symbol" pitchFamily="16" charset="2"/>
              </a:rPr>
              <a:t></a:t>
            </a:r>
            <a:r>
              <a:rPr lang="en-US" sz="3200" baseline="-18000"/>
              <a:t>32</a:t>
            </a:r>
            <a:r>
              <a:rPr lang="en-US" sz="3200"/>
              <a:t>	</a:t>
            </a:r>
            <a:r>
              <a:rPr lang="en-US" sz="3200">
                <a:latin typeface="Symbol" pitchFamily="16" charset="2"/>
              </a:rPr>
              <a:t></a:t>
            </a:r>
            <a:r>
              <a:rPr lang="en-US" sz="3200" baseline="-18000"/>
              <a:t>33</a:t>
            </a:r>
            <a:r>
              <a:rPr lang="en-US" sz="3200"/>
              <a:t>		</a:t>
            </a:r>
            <a:r>
              <a:rPr lang="en-US" sz="3200">
                <a:latin typeface="Symbol" pitchFamily="16" charset="2"/>
              </a:rPr>
              <a:t></a:t>
            </a:r>
            <a:r>
              <a:rPr lang="en-US" sz="3200" baseline="-18000"/>
              <a:t>31</a:t>
            </a:r>
            <a:r>
              <a:rPr lang="en-US" sz="3200"/>
              <a:t>	</a:t>
            </a:r>
            <a:r>
              <a:rPr lang="en-US" sz="3200">
                <a:latin typeface="Symbol" pitchFamily="16" charset="2"/>
              </a:rPr>
              <a:t></a:t>
            </a:r>
            <a:r>
              <a:rPr lang="en-US" sz="3200" baseline="-18000"/>
              <a:t>32</a:t>
            </a:r>
          </a:p>
          <a:p>
            <a:pPr>
              <a:spcBef>
                <a:spcPts val="800"/>
              </a:spcBef>
              <a:buClrTx/>
              <a:buFontTx/>
              <a:buNone/>
            </a:pPr>
            <a:r>
              <a:rPr lang="en-US" sz="3200"/>
              <a:t>...	...	...		...	...</a:t>
            </a:r>
          </a:p>
          <a:p>
            <a:pPr>
              <a:spcBef>
                <a:spcPts val="800"/>
              </a:spcBef>
              <a:buClrTx/>
              <a:buFontTx/>
              <a:buNone/>
            </a:pPr>
            <a:r>
              <a:rPr lang="en-US" sz="3200">
                <a:latin typeface="Symbol" pitchFamily="16" charset="2"/>
              </a:rPr>
              <a:t></a:t>
            </a:r>
            <a:r>
              <a:rPr lang="en-US" sz="3200" baseline="-18000"/>
              <a:t>P1</a:t>
            </a:r>
            <a:r>
              <a:rPr lang="en-US" sz="3200"/>
              <a:t>	</a:t>
            </a:r>
            <a:r>
              <a:rPr lang="en-US" sz="3200">
                <a:latin typeface="Symbol" pitchFamily="16" charset="2"/>
              </a:rPr>
              <a:t></a:t>
            </a:r>
            <a:r>
              <a:rPr lang="en-US" sz="3200" baseline="-18000"/>
              <a:t>P2</a:t>
            </a:r>
            <a:r>
              <a:rPr lang="en-US" sz="3200"/>
              <a:t>	</a:t>
            </a:r>
            <a:r>
              <a:rPr lang="en-US" sz="3200">
                <a:latin typeface="Symbol" pitchFamily="16" charset="2"/>
              </a:rPr>
              <a:t></a:t>
            </a:r>
            <a:r>
              <a:rPr lang="en-US" sz="3200" baseline="-18000"/>
              <a:t>P3</a:t>
            </a:r>
            <a:r>
              <a:rPr lang="en-US" sz="3200"/>
              <a:t>		 </a:t>
            </a:r>
            <a:r>
              <a:rPr lang="en-US" sz="3200">
                <a:latin typeface="Symbol" pitchFamily="16" charset="2"/>
              </a:rPr>
              <a:t></a:t>
            </a:r>
            <a:r>
              <a:rPr lang="en-US" sz="3200" baseline="-18000"/>
              <a:t>P1</a:t>
            </a:r>
            <a:r>
              <a:rPr lang="en-US" sz="3200"/>
              <a:t>	</a:t>
            </a:r>
            <a:r>
              <a:rPr lang="en-US" sz="3200">
                <a:latin typeface="Symbol" pitchFamily="16" charset="2"/>
              </a:rPr>
              <a:t></a:t>
            </a:r>
            <a:r>
              <a:rPr lang="en-US" sz="3200" baseline="-18000"/>
              <a:t>P2</a:t>
            </a:r>
          </a:p>
        </p:txBody>
      </p:sp>
      <p:sp>
        <p:nvSpPr>
          <p:cNvPr id="24579" name="Text Box 3"/>
          <p:cNvSpPr txBox="1">
            <a:spLocks noChangeArrowheads="1"/>
          </p:cNvSpPr>
          <p:nvPr/>
        </p:nvSpPr>
        <p:spPr bwMode="auto">
          <a:xfrm>
            <a:off x="639763" y="6248400"/>
            <a:ext cx="7507287"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a:t>Where you fix the zero is not important! Identical solutions.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1"/>
          <p:cNvSpPr txBox="1">
            <a:spLocks noChangeArrowheads="1"/>
          </p:cNvSpPr>
          <p:nvPr/>
        </p:nvSpPr>
        <p:spPr bwMode="auto">
          <a:xfrm>
            <a:off x="609600" y="457200"/>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3200">
                <a:solidFill>
                  <a:srgbClr val="3333CC"/>
                </a:solidFill>
              </a:rPr>
              <a:t>Identical solutions, but different factor loadings! How to interpret?</a:t>
            </a:r>
          </a:p>
        </p:txBody>
      </p:sp>
      <p:sp>
        <p:nvSpPr>
          <p:cNvPr id="25602" name="Text Box 2"/>
          <p:cNvSpPr txBox="1">
            <a:spLocks noChangeArrowheads="1"/>
          </p:cNvSpPr>
          <p:nvPr/>
        </p:nvSpPr>
        <p:spPr bwMode="auto">
          <a:xfrm>
            <a:off x="685800" y="1905000"/>
            <a:ext cx="7772400" cy="441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spcBef>
                <a:spcPts val="800"/>
              </a:spcBef>
              <a:buClrTx/>
              <a:buFontTx/>
              <a:buNone/>
            </a:pPr>
            <a:r>
              <a:rPr lang="en-US" sz="3200"/>
              <a:t>Given more than 1 factor, raw factor loadings are not interpreted. They are usually subjected to a transformation called rotation:</a:t>
            </a:r>
          </a:p>
          <a:p>
            <a:pPr algn="ctr">
              <a:spcBef>
                <a:spcPts val="800"/>
              </a:spcBef>
              <a:buClrTx/>
              <a:buFontTx/>
              <a:buNone/>
            </a:pPr>
            <a:endParaRPr lang="en-US" sz="3200"/>
          </a:p>
          <a:p>
            <a:pPr algn="ctr">
              <a:spcBef>
                <a:spcPts val="800"/>
              </a:spcBef>
              <a:buClrTx/>
              <a:buFontTx/>
              <a:buNone/>
            </a:pPr>
            <a:r>
              <a:rPr lang="en-US" sz="3200">
                <a:latin typeface="Symbol" pitchFamily="16" charset="2"/>
              </a:rPr>
              <a:t></a:t>
            </a:r>
            <a:r>
              <a:rPr lang="en-US" sz="3200"/>
              <a:t>* = </a:t>
            </a:r>
            <a:r>
              <a:rPr lang="en-US" sz="3200">
                <a:latin typeface="Symbol" pitchFamily="16" charset="2"/>
              </a:rPr>
              <a:t></a:t>
            </a:r>
            <a:r>
              <a:rPr lang="en-US" sz="3200"/>
              <a:t>M</a:t>
            </a:r>
          </a:p>
          <a:p>
            <a:pPr algn="ctr">
              <a:spcBef>
                <a:spcPts val="800"/>
              </a:spcBef>
              <a:buClrTx/>
              <a:buFontTx/>
              <a:buNone/>
            </a:pPr>
            <a:endParaRPr lang="en-US" sz="3200"/>
          </a:p>
          <a:p>
            <a:pPr algn="ctr">
              <a:spcBef>
                <a:spcPts val="800"/>
              </a:spcBef>
              <a:buClrTx/>
              <a:buFontTx/>
              <a:buNone/>
            </a:pPr>
            <a:r>
              <a:rPr lang="en-US" sz="3200"/>
              <a:t>M is the rotation matrix, chosen to maximize “interpretability” of loadings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1"/>
          <p:cNvSpPr txBox="1">
            <a:spLocks noChangeArrowheads="1"/>
          </p:cNvSpPr>
          <p:nvPr/>
        </p:nvSpPr>
        <p:spPr bwMode="auto">
          <a:xfrm>
            <a:off x="762000" y="822325"/>
            <a:ext cx="7772400" cy="639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3600">
                <a:solidFill>
                  <a:srgbClr val="3333CC"/>
                </a:solidFill>
              </a:rPr>
              <a:t>Rotation</a:t>
            </a:r>
          </a:p>
        </p:txBody>
      </p:sp>
      <p:sp>
        <p:nvSpPr>
          <p:cNvPr id="26626" name="Text Box 2"/>
          <p:cNvSpPr txBox="1">
            <a:spLocks noChangeArrowheads="1"/>
          </p:cNvSpPr>
          <p:nvPr/>
        </p:nvSpPr>
        <p:spPr bwMode="auto">
          <a:xfrm>
            <a:off x="381000" y="1524000"/>
            <a:ext cx="8458200" cy="2209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spcBef>
                <a:spcPts val="800"/>
              </a:spcBef>
              <a:buClrTx/>
              <a:buFontTx/>
              <a:buNone/>
            </a:pPr>
            <a:r>
              <a:rPr lang="en-US" sz="3200"/>
              <a:t>Rotation increases ease of interpretation by making factor loading large or small.</a:t>
            </a:r>
          </a:p>
          <a:p>
            <a:pPr>
              <a:spcBef>
                <a:spcPts val="800"/>
              </a:spcBef>
              <a:buClrTx/>
              <a:buFontTx/>
              <a:buNone/>
            </a:pPr>
            <a:r>
              <a:rPr lang="en-US" sz="3200"/>
              <a:t>The common factors can then be interpreted in terms of the observed variables that load on them.</a:t>
            </a:r>
          </a:p>
        </p:txBody>
      </p:sp>
      <p:sp>
        <p:nvSpPr>
          <p:cNvPr id="26627" name="Text Box 3"/>
          <p:cNvSpPr txBox="1">
            <a:spLocks noChangeArrowheads="1"/>
          </p:cNvSpPr>
          <p:nvPr/>
        </p:nvSpPr>
        <p:spPr bwMode="auto">
          <a:xfrm>
            <a:off x="685800" y="4495800"/>
            <a:ext cx="7848600" cy="205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spcBef>
                <a:spcPts val="600"/>
              </a:spcBef>
              <a:buClrTx/>
              <a:buFontTx/>
              <a:buNone/>
            </a:pPr>
            <a:r>
              <a:rPr lang="en-US" b="1"/>
              <a:t>Varimax</a:t>
            </a:r>
            <a:r>
              <a:rPr lang="en-US"/>
              <a:t> – max/min factor loadings but keep common factors uncorrelated.</a:t>
            </a:r>
          </a:p>
          <a:p>
            <a:pPr>
              <a:spcBef>
                <a:spcPts val="600"/>
              </a:spcBef>
              <a:buClrTx/>
              <a:buFontTx/>
              <a:buNone/>
            </a:pPr>
            <a:endParaRPr lang="en-US"/>
          </a:p>
          <a:p>
            <a:pPr>
              <a:spcBef>
                <a:spcPts val="600"/>
              </a:spcBef>
              <a:buClrTx/>
              <a:buFontTx/>
              <a:buNone/>
            </a:pPr>
            <a:r>
              <a:rPr lang="en-US" b="1"/>
              <a:t>Promax</a:t>
            </a:r>
            <a:r>
              <a:rPr lang="en-US"/>
              <a:t> – max/min factor loadings, but allow common factors to correlate.</a:t>
            </a:r>
            <a:r>
              <a:rPr lang="en-GB"/>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1"/>
          <p:cNvSpPr txBox="1">
            <a:spLocks noChangeArrowheads="1"/>
          </p:cNvSpPr>
          <p:nvPr/>
        </p:nvSpPr>
        <p:spPr bwMode="auto">
          <a:xfrm>
            <a:off x="1016000" y="685800"/>
            <a:ext cx="6807200" cy="1016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endParaRPr lang="nl-NL"/>
          </a:p>
          <a:p>
            <a:pPr>
              <a:spcBef>
                <a:spcPts val="1500"/>
              </a:spcBef>
              <a:buClrTx/>
              <a:buFontTx/>
              <a:buNone/>
            </a:pPr>
            <a:endParaRPr lang="nl-NL"/>
          </a:p>
        </p:txBody>
      </p:sp>
      <p:sp>
        <p:nvSpPr>
          <p:cNvPr id="27650" name="Text Box 2"/>
          <p:cNvSpPr txBox="1">
            <a:spLocks noChangeArrowheads="1"/>
          </p:cNvSpPr>
          <p:nvPr/>
        </p:nvSpPr>
        <p:spPr bwMode="auto">
          <a:xfrm>
            <a:off x="685800" y="854075"/>
            <a:ext cx="7772400"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3200">
                <a:solidFill>
                  <a:srgbClr val="3333CC"/>
                </a:solidFill>
              </a:rPr>
              <a:t>Structural equation models (SEM)</a:t>
            </a:r>
          </a:p>
        </p:txBody>
      </p:sp>
      <p:sp>
        <p:nvSpPr>
          <p:cNvPr id="27651" name="Text Box 3"/>
          <p:cNvSpPr txBox="1">
            <a:spLocks noChangeArrowheads="1"/>
          </p:cNvSpPr>
          <p:nvPr/>
        </p:nvSpPr>
        <p:spPr bwMode="auto">
          <a:xfrm>
            <a:off x="685800" y="1981200"/>
            <a:ext cx="7772400" cy="3886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9pPr>
          </a:lstStyle>
          <a:p>
            <a:pPr>
              <a:spcBef>
                <a:spcPts val="800"/>
              </a:spcBef>
              <a:buClrTx/>
              <a:buFontTx/>
              <a:buNone/>
            </a:pPr>
            <a:r>
              <a:rPr lang="en-US" sz="3200"/>
              <a:t>Sometimes x = </a:t>
            </a:r>
            <a:r>
              <a:rPr lang="en-US" sz="3200">
                <a:latin typeface="Symbol" pitchFamily="16" charset="2"/>
              </a:rPr>
              <a:t></a:t>
            </a:r>
            <a:r>
              <a:rPr lang="en-US" sz="3200"/>
              <a:t> f + e is referred to as the measurement model.</a:t>
            </a:r>
          </a:p>
          <a:p>
            <a:pPr>
              <a:spcBef>
                <a:spcPts val="800"/>
              </a:spcBef>
              <a:buClrTx/>
              <a:buFontTx/>
              <a:buNone/>
            </a:pPr>
            <a:endParaRPr lang="en-US" sz="3200"/>
          </a:p>
          <a:p>
            <a:pPr>
              <a:spcBef>
                <a:spcPts val="800"/>
              </a:spcBef>
              <a:buClrTx/>
              <a:buFontTx/>
              <a:buNone/>
            </a:pPr>
            <a:r>
              <a:rPr lang="en-US" sz="3200"/>
              <a:t>The part of the model that specifies relations among latent factors is referred to as the covariance structure model, or the structural equation model.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8795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1"/>
          <p:cNvSpPr txBox="1">
            <a:spLocks noChangeArrowheads="1"/>
          </p:cNvSpPr>
          <p:nvPr/>
        </p:nvSpPr>
        <p:spPr bwMode="auto">
          <a:xfrm>
            <a:off x="685800" y="525463"/>
            <a:ext cx="7772400" cy="1311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4000">
                <a:solidFill>
                  <a:srgbClr val="3333CC"/>
                </a:solidFill>
              </a:rPr>
              <a:t>Practical: </a:t>
            </a:r>
            <a:br>
              <a:rPr lang="en-US" sz="4000">
                <a:solidFill>
                  <a:srgbClr val="3333CC"/>
                </a:solidFill>
              </a:rPr>
            </a:br>
            <a:r>
              <a:rPr lang="en-US" sz="4000">
                <a:solidFill>
                  <a:srgbClr val="3333CC"/>
                </a:solidFill>
              </a:rPr>
              <a:t>Fit a saturated and a 1-factor model.</a:t>
            </a:r>
          </a:p>
        </p:txBody>
      </p:sp>
      <p:sp>
        <p:nvSpPr>
          <p:cNvPr id="29698" name="Text Box 2"/>
          <p:cNvSpPr txBox="1">
            <a:spLocks noChangeArrowheads="1"/>
          </p:cNvSpPr>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1pPr>
            <a:lvl2pPr marL="741363" indent="-284163">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9pPr>
          </a:lstStyle>
          <a:p>
            <a:pPr>
              <a:spcBef>
                <a:spcPts val="800"/>
              </a:spcBef>
              <a:buFont typeface="Times New Roman" pitchFamily="16" charset="0"/>
              <a:buChar char="•"/>
            </a:pPr>
            <a:r>
              <a:rPr lang="en-US" sz="3200"/>
              <a:t>estimate the means and covariances of 4 IQ subscales. (Saturated model)</a:t>
            </a:r>
          </a:p>
          <a:p>
            <a:pPr>
              <a:spcBef>
                <a:spcPts val="800"/>
              </a:spcBef>
              <a:buFont typeface="Times New Roman" pitchFamily="16" charset="0"/>
              <a:buChar char="•"/>
            </a:pPr>
            <a:r>
              <a:rPr lang="en-US" sz="3200"/>
              <a:t>Then we will fit a single factor model:</a:t>
            </a:r>
          </a:p>
          <a:p>
            <a:pPr lvl="1">
              <a:spcBef>
                <a:spcPts val="700"/>
              </a:spcBef>
              <a:buFont typeface="Times New Roman" pitchFamily="16" charset="0"/>
              <a:buChar char="–"/>
            </a:pPr>
            <a:r>
              <a:rPr lang="en-US" sz="2800"/>
              <a:t>The expected covariance model is:</a:t>
            </a:r>
          </a:p>
          <a:p>
            <a:pPr lvl="2">
              <a:spcBef>
                <a:spcPts val="600"/>
              </a:spcBef>
              <a:buFont typeface="Times New Roman" pitchFamily="16" charset="0"/>
              <a:buChar char="•"/>
            </a:pPr>
            <a:r>
              <a:rPr lang="en-US"/>
              <a:t>Cov(X</a:t>
            </a:r>
            <a:r>
              <a:rPr lang="en-US" baseline="-25000"/>
              <a:t>i</a:t>
            </a:r>
            <a:r>
              <a:rPr lang="en-US"/>
              <a:t>) </a:t>
            </a:r>
            <a:r>
              <a:rPr lang="en-US" i="1"/>
              <a:t>= </a:t>
            </a:r>
            <a:r>
              <a:rPr lang="en-US"/>
              <a:t>Σ</a:t>
            </a:r>
            <a:r>
              <a:rPr lang="en-US" i="1"/>
              <a:t> = </a:t>
            </a:r>
            <a:r>
              <a:rPr lang="en-US"/>
              <a:t> </a:t>
            </a:r>
            <a:r>
              <a:rPr lang="el-GR">
                <a:cs typeface="Times New Roman" pitchFamily="16" charset="0"/>
              </a:rPr>
              <a:t>ΛΨΛ</a:t>
            </a:r>
            <a:r>
              <a:rPr lang="nl-NL" baseline="30000">
                <a:cs typeface="Times New Roman" pitchFamily="16" charset="0"/>
              </a:rPr>
              <a:t>t</a:t>
            </a:r>
            <a:r>
              <a:rPr lang="nl-NL">
                <a:cs typeface="Times New Roman" pitchFamily="16" charset="0"/>
              </a:rPr>
              <a:t> + </a:t>
            </a:r>
            <a:r>
              <a:rPr lang="el-GR">
                <a:cs typeface="Times New Roman" pitchFamily="16" charset="0"/>
              </a:rPr>
              <a:t>Θ</a:t>
            </a:r>
          </a:p>
          <a:p>
            <a:pPr lvl="1">
              <a:spcBef>
                <a:spcPts val="700"/>
              </a:spcBef>
              <a:buFont typeface="Times New Roman" pitchFamily="16" charset="0"/>
              <a:buChar char="–"/>
            </a:pPr>
            <a:r>
              <a:rPr lang="en-US" sz="2800"/>
              <a:t>The expected means model is:</a:t>
            </a:r>
          </a:p>
          <a:p>
            <a:pPr lvl="2">
              <a:spcBef>
                <a:spcPts val="600"/>
              </a:spcBef>
              <a:buFont typeface="Times New Roman" pitchFamily="16" charset="0"/>
              <a:buChar char="•"/>
            </a:pPr>
            <a:r>
              <a:rPr lang="en-US" i="1"/>
              <a:t>E(X</a:t>
            </a:r>
            <a:r>
              <a:rPr lang="en-US" i="1" baseline="-25000"/>
              <a:t>i</a:t>
            </a:r>
            <a:r>
              <a:rPr lang="en-US"/>
              <a:t>)=  μ =  τ +</a:t>
            </a:r>
            <a:r>
              <a:rPr lang="el-GR">
                <a:cs typeface="Times New Roman" pitchFamily="16" charset="0"/>
              </a:rPr>
              <a:t>Λ</a:t>
            </a:r>
            <a:r>
              <a:rPr lang="en-US"/>
              <a:t>κ</a:t>
            </a:r>
          </a:p>
          <a:p>
            <a:pPr lvl="2">
              <a:spcBef>
                <a:spcPts val="600"/>
              </a:spcBef>
              <a:buClrTx/>
              <a:buFontTx/>
              <a:buNone/>
            </a:pPr>
            <a:endParaRPr lang="en-US"/>
          </a:p>
          <a:p>
            <a:pPr lvl="2">
              <a:spcBef>
                <a:spcPts val="600"/>
              </a:spcBef>
            </a:pPr>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Box 1"/>
          <p:cNvSpPr txBox="1">
            <a:spLocks noChangeArrowheads="1"/>
          </p:cNvSpPr>
          <p:nvPr/>
        </p:nvSpPr>
        <p:spPr bwMode="auto">
          <a:xfrm>
            <a:off x="685800" y="1981200"/>
            <a:ext cx="7772400" cy="434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1pPr>
            <a:lvl2pPr marL="741363" indent="-284163">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9pPr>
          </a:lstStyle>
          <a:p>
            <a:pPr>
              <a:spcBef>
                <a:spcPts val="600"/>
              </a:spcBef>
              <a:buFont typeface="Times New Roman" pitchFamily="16" charset="0"/>
              <a:buChar char="•"/>
            </a:pPr>
            <a:r>
              <a:rPr lang="en-US"/>
              <a:t>We start by estimating the saturated Model. </a:t>
            </a:r>
          </a:p>
          <a:p>
            <a:pPr>
              <a:spcBef>
                <a:spcPts val="600"/>
              </a:spcBef>
              <a:buFont typeface="Times New Roman" pitchFamily="16" charset="0"/>
              <a:buChar char="•"/>
            </a:pPr>
            <a:r>
              <a:rPr lang="en-US"/>
              <a:t>In this model all means and (co) variances are estimated freely</a:t>
            </a:r>
          </a:p>
          <a:p>
            <a:pPr>
              <a:spcBef>
                <a:spcPts val="600"/>
              </a:spcBef>
              <a:buFont typeface="Times New Roman" pitchFamily="16" charset="0"/>
              <a:buChar char="•"/>
            </a:pPr>
            <a:r>
              <a:rPr lang="en-US"/>
              <a:t>This model basically results in an covariance matrix and an means matrix of the data</a:t>
            </a:r>
          </a:p>
          <a:p>
            <a:pPr>
              <a:spcBef>
                <a:spcPts val="600"/>
              </a:spcBef>
              <a:buFont typeface="Times New Roman" pitchFamily="16" charset="0"/>
              <a:buChar char="•"/>
            </a:pPr>
            <a:r>
              <a:rPr lang="en-US"/>
              <a:t>Means:</a:t>
            </a:r>
          </a:p>
          <a:p>
            <a:pPr lvl="1">
              <a:spcBef>
                <a:spcPts val="500"/>
              </a:spcBef>
              <a:buFont typeface="Times New Roman" pitchFamily="16" charset="0"/>
              <a:buChar char="–"/>
            </a:pPr>
            <a:r>
              <a:rPr lang="en-US" sz="2000"/>
              <a:t>meanSat &lt;- mxMatrix(type="Full”, nrow=1 , ncol=4, labels=c("m1","m2","m3","m4"), values=10,free=T,name="M")</a:t>
            </a:r>
          </a:p>
          <a:p>
            <a:pPr>
              <a:spcBef>
                <a:spcPts val="600"/>
              </a:spcBef>
              <a:buFont typeface="Times New Roman" pitchFamily="16" charset="0"/>
              <a:buChar char="•"/>
            </a:pPr>
            <a:r>
              <a:rPr lang="en-US"/>
              <a:t>Covariances:</a:t>
            </a:r>
          </a:p>
          <a:p>
            <a:pPr lvl="1">
              <a:spcBef>
                <a:spcPts val="500"/>
              </a:spcBef>
              <a:buFont typeface="Times New Roman" pitchFamily="16" charset="0"/>
              <a:buChar char="–"/>
            </a:pPr>
            <a:r>
              <a:rPr lang="en-US" sz="2000"/>
              <a:t>covSat &lt;- mxMatrix(type="Symm", nrow=4, ncol=4, free=T, values=startcov, name="cov")</a:t>
            </a:r>
          </a:p>
          <a:p>
            <a:pPr lvl="1">
              <a:spcBef>
                <a:spcPts val="500"/>
              </a:spcBef>
            </a:pPr>
            <a:endParaRPr lang="en-US" sz="2000"/>
          </a:p>
          <a:p>
            <a:pPr>
              <a:spcBef>
                <a:spcPts val="600"/>
              </a:spcBef>
              <a:buClrTx/>
              <a:buFontTx/>
              <a:buNone/>
            </a:pPr>
            <a:endParaRPr lang="en-US"/>
          </a:p>
          <a:p>
            <a:pPr lvl="1">
              <a:spcBef>
                <a:spcPts val="600"/>
              </a:spcBef>
            </a:pPr>
            <a:endParaRPr lang="en-US"/>
          </a:p>
        </p:txBody>
      </p:sp>
      <p:sp>
        <p:nvSpPr>
          <p:cNvPr id="30722" name="Text Box 2"/>
          <p:cNvSpPr txBox="1">
            <a:spLocks noChangeArrowheads="1"/>
          </p:cNvSpPr>
          <p:nvPr/>
        </p:nvSpPr>
        <p:spPr bwMode="auto">
          <a:xfrm>
            <a:off x="685800" y="525463"/>
            <a:ext cx="7772400" cy="1311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4000">
                <a:solidFill>
                  <a:srgbClr val="3333CC"/>
                </a:solidFill>
              </a:rPr>
              <a:t>Practical: </a:t>
            </a:r>
            <a:br>
              <a:rPr lang="en-US" sz="4000">
                <a:solidFill>
                  <a:srgbClr val="3333CC"/>
                </a:solidFill>
              </a:rPr>
            </a:br>
            <a:r>
              <a:rPr lang="en-US" sz="4000">
                <a:solidFill>
                  <a:srgbClr val="3333CC"/>
                </a:solidFill>
              </a:rPr>
              <a:t>Fit a saturated and a 1-factor model.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1"/>
          <p:cNvSpPr txBox="1">
            <a:spLocks noChangeArrowheads="1"/>
          </p:cNvSpPr>
          <p:nvPr/>
        </p:nvSpPr>
        <p:spPr bwMode="auto">
          <a:xfrm>
            <a:off x="685800" y="525463"/>
            <a:ext cx="7772400" cy="1311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4000">
                <a:solidFill>
                  <a:srgbClr val="3333CC"/>
                </a:solidFill>
              </a:rPr>
              <a:t>Practical:</a:t>
            </a:r>
            <a:br>
              <a:rPr lang="en-US" sz="4000">
                <a:solidFill>
                  <a:srgbClr val="3333CC"/>
                </a:solidFill>
              </a:rPr>
            </a:br>
            <a:r>
              <a:rPr lang="en-US" sz="4000">
                <a:solidFill>
                  <a:srgbClr val="3333CC"/>
                </a:solidFill>
              </a:rPr>
              <a:t>Fit a saturated and a 1-factor model.</a:t>
            </a:r>
          </a:p>
        </p:txBody>
      </p:sp>
      <p:sp>
        <p:nvSpPr>
          <p:cNvPr id="31746" name="Text Box 2"/>
          <p:cNvSpPr txBox="1">
            <a:spLocks noChangeArrowheads="1"/>
          </p:cNvSpPr>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1pPr>
            <a:lvl2pPr marL="741363" indent="-284163">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9pPr>
          </a:lstStyle>
          <a:p>
            <a:pPr>
              <a:spcBef>
                <a:spcPts val="600"/>
              </a:spcBef>
              <a:buFont typeface="Times New Roman" pitchFamily="16" charset="0"/>
              <a:buChar char="•"/>
            </a:pPr>
            <a:r>
              <a:rPr lang="en-US"/>
              <a:t>You will be provided with all matrices, objects and code needed to fit the 1-factor model.</a:t>
            </a:r>
          </a:p>
          <a:p>
            <a:pPr>
              <a:spcBef>
                <a:spcPts val="600"/>
              </a:spcBef>
              <a:buFont typeface="Times New Roman" pitchFamily="16" charset="0"/>
              <a:buChar char="•"/>
            </a:pPr>
            <a:r>
              <a:rPr lang="en-US"/>
              <a:t>You will have to write your own expression for the expected covariance</a:t>
            </a:r>
          </a:p>
          <a:p>
            <a:pPr lvl="1">
              <a:spcBef>
                <a:spcPts val="700"/>
              </a:spcBef>
            </a:pPr>
            <a:endParaRPr lang="en-US" sz="2800"/>
          </a:p>
          <a:p>
            <a:pPr>
              <a:spcBef>
                <a:spcPts val="800"/>
              </a:spcBef>
              <a:buFont typeface="Times New Roman" pitchFamily="16" charset="0"/>
              <a:buChar char="•"/>
            </a:pPr>
            <a:r>
              <a:rPr lang="en-US" sz="3200"/>
              <a:t>Cov(X</a:t>
            </a:r>
            <a:r>
              <a:rPr lang="en-US" sz="3200" baseline="-25000"/>
              <a:t>i</a:t>
            </a:r>
            <a:r>
              <a:rPr lang="en-US" sz="3200"/>
              <a:t>) </a:t>
            </a:r>
            <a:r>
              <a:rPr lang="en-US" sz="3200" i="1"/>
              <a:t>= </a:t>
            </a:r>
            <a:r>
              <a:rPr lang="en-US" sz="3200"/>
              <a:t>Λ</a:t>
            </a:r>
            <a:r>
              <a:rPr lang="el-GR" sz="3200"/>
              <a:t>ΨΛ</a:t>
            </a:r>
            <a:r>
              <a:rPr lang="nl-NL" sz="3200" baseline="30000"/>
              <a:t>t</a:t>
            </a:r>
            <a:r>
              <a:rPr lang="nl-NL" sz="3200"/>
              <a:t>+</a:t>
            </a:r>
            <a:r>
              <a:rPr lang="el-GR" sz="3200"/>
              <a:t> Θ </a:t>
            </a:r>
          </a:p>
          <a:p>
            <a:pPr>
              <a:spcBef>
                <a:spcPts val="500"/>
              </a:spcBef>
              <a:buFont typeface="Times New Roman" pitchFamily="16" charset="0"/>
              <a:buChar char="•"/>
            </a:pPr>
            <a:r>
              <a:rPr lang="en-US" sz="3200"/>
              <a:t> </a:t>
            </a:r>
            <a:r>
              <a:rPr lang="en-US" sz="2000"/>
              <a:t>facLoadings%*% facVariances %*%  t(facLoadings) + resVariances</a:t>
            </a:r>
          </a:p>
          <a:p>
            <a:pPr lvl="1">
              <a:spcBef>
                <a:spcPts val="700"/>
              </a:spcBef>
            </a:pPr>
            <a:endParaRPr lang="en-US" sz="2800"/>
          </a:p>
          <a:p>
            <a:pPr>
              <a:spcBef>
                <a:spcPts val="800"/>
              </a:spcBef>
            </a:pPr>
            <a:endParaRPr lang="en-US" sz="3200"/>
          </a:p>
        </p:txBody>
      </p:sp>
      <p:sp>
        <p:nvSpPr>
          <p:cNvPr id="31747" name="Text Box 3"/>
          <p:cNvSpPr txBox="1">
            <a:spLocks noChangeArrowheads="1"/>
          </p:cNvSpPr>
          <p:nvPr/>
        </p:nvSpPr>
        <p:spPr bwMode="auto">
          <a:xfrm>
            <a:off x="3287713" y="5638800"/>
            <a:ext cx="4400550" cy="581025"/>
          </a:xfrm>
          <a:prstGeom prst="rect">
            <a:avLst/>
          </a:prstGeom>
          <a:noFill/>
          <a:ln w="936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600"/>
              <a:t>ExpCov &lt;-mxAlgebra( expression= ?????????????,</a:t>
            </a:r>
          </a:p>
          <a:p>
            <a:pPr>
              <a:buClrTx/>
              <a:buFontTx/>
              <a:buNone/>
            </a:pPr>
            <a:r>
              <a:rPr lang="nl-NL" sz="1600"/>
              <a:t>                    name="expCov"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914400" y="609600"/>
            <a:ext cx="6629400"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4000">
                <a:solidFill>
                  <a:srgbClr val="3333CC"/>
                </a:solidFill>
              </a:rPr>
              <a:t>Multivariate Analysis</a:t>
            </a:r>
          </a:p>
        </p:txBody>
      </p:sp>
      <p:sp>
        <p:nvSpPr>
          <p:cNvPr id="5122" name="Text Box 2"/>
          <p:cNvSpPr txBox="1">
            <a:spLocks noChangeArrowheads="1"/>
          </p:cNvSpPr>
          <p:nvPr/>
        </p:nvSpPr>
        <p:spPr bwMode="auto">
          <a:xfrm>
            <a:off x="304800" y="1828800"/>
            <a:ext cx="86106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9pPr>
          </a:lstStyle>
          <a:p>
            <a:pPr>
              <a:spcBef>
                <a:spcPts val="800"/>
              </a:spcBef>
              <a:buFont typeface="Arial" charset="0"/>
              <a:buChar char="•"/>
            </a:pPr>
            <a:r>
              <a:rPr lang="en-US" sz="3200">
                <a:latin typeface="Arial" charset="0"/>
                <a:cs typeface="Arial" charset="0"/>
              </a:rPr>
              <a:t>Yes: techniques used to analyze multivariate data that have been collected in </a:t>
            </a:r>
            <a:r>
              <a:rPr lang="en-US" sz="3200" i="1">
                <a:latin typeface="Arial" charset="0"/>
                <a:cs typeface="Arial" charset="0"/>
              </a:rPr>
              <a:t>non-experimental </a:t>
            </a:r>
            <a:r>
              <a:rPr lang="en-US" sz="3200">
                <a:latin typeface="Arial" charset="0"/>
                <a:cs typeface="Arial" charset="0"/>
              </a:rPr>
              <a:t>designs and that often involve </a:t>
            </a:r>
            <a:r>
              <a:rPr lang="en-US" sz="3200" i="1">
                <a:latin typeface="Arial" charset="0"/>
                <a:cs typeface="Arial" charset="0"/>
              </a:rPr>
              <a:t>latent constructs</a:t>
            </a:r>
            <a:r>
              <a:rPr lang="en-US" sz="3200">
                <a:latin typeface="Arial" charset="0"/>
                <a:cs typeface="Arial" charset="0"/>
              </a:rPr>
              <a:t> that are not directly observed. </a:t>
            </a:r>
          </a:p>
          <a:p>
            <a:pPr>
              <a:spcBef>
                <a:spcPts val="800"/>
              </a:spcBef>
              <a:buClrTx/>
              <a:buFontTx/>
              <a:buNone/>
            </a:pPr>
            <a:endParaRPr lang="en-US" sz="3200">
              <a:latin typeface="Arial" charset="0"/>
              <a:cs typeface="Arial" charset="0"/>
            </a:endParaRPr>
          </a:p>
          <a:p>
            <a:pPr>
              <a:spcBef>
                <a:spcPts val="800"/>
              </a:spcBef>
              <a:buFont typeface="Arial" charset="0"/>
              <a:buChar char="•"/>
            </a:pPr>
            <a:r>
              <a:rPr lang="en-US" sz="3200">
                <a:latin typeface="Arial" charset="0"/>
                <a:cs typeface="Arial" charset="0"/>
              </a:rPr>
              <a:t> No: MANOVA, Regression, Discriminant analysis (experimental designs)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 Box 1"/>
          <p:cNvSpPr txBox="1">
            <a:spLocks noChangeArrowheads="1"/>
          </p:cNvSpPr>
          <p:nvPr/>
        </p:nvSpPr>
        <p:spPr bwMode="auto">
          <a:xfrm>
            <a:off x="304800" y="1992313"/>
            <a:ext cx="8534400"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a:latin typeface="Tahoma" pitchFamily="32" charset="0"/>
                <a:cs typeface="Tahoma" pitchFamily="32" charset="0"/>
              </a:rPr>
              <a:t>Measurement invariance</a:t>
            </a:r>
          </a:p>
          <a:p>
            <a:pPr algn="ctr">
              <a:buClrTx/>
              <a:buFontTx/>
              <a:buNone/>
            </a:pPr>
            <a:r>
              <a:rPr lang="en-US">
                <a:latin typeface="Tahoma" pitchFamily="32" charset="0"/>
                <a:cs typeface="Tahoma" pitchFamily="32" charset="0"/>
              </a:rPr>
              <a:t>in the linear factor model: practical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 Box 1"/>
          <p:cNvSpPr txBox="1">
            <a:spLocks noChangeArrowheads="1"/>
          </p:cNvSpPr>
          <p:nvPr/>
        </p:nvSpPr>
        <p:spPr bwMode="auto">
          <a:xfrm>
            <a:off x="304800" y="1992313"/>
            <a:ext cx="8534400" cy="192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a:latin typeface="Tahoma" pitchFamily="32" charset="0"/>
                <a:cs typeface="Tahoma" pitchFamily="32" charset="0"/>
              </a:rPr>
              <a:t>Measurement invariance</a:t>
            </a:r>
          </a:p>
          <a:p>
            <a:pPr algn="ctr">
              <a:buClrTx/>
              <a:buFontTx/>
              <a:buNone/>
            </a:pPr>
            <a:r>
              <a:rPr lang="en-US">
                <a:latin typeface="Tahoma" pitchFamily="32" charset="0"/>
                <a:cs typeface="Tahoma" pitchFamily="32" charset="0"/>
              </a:rPr>
              <a:t>in the </a:t>
            </a:r>
            <a:r>
              <a:rPr lang="en-US" u="sng">
                <a:effectLst>
                  <a:outerShdw blurRad="38100" dist="38100" dir="2700000" algn="tl">
                    <a:srgbClr val="C0C0C0"/>
                  </a:outerShdw>
                </a:effectLst>
                <a:latin typeface="Tahoma" pitchFamily="32" charset="0"/>
                <a:cs typeface="Tahoma" pitchFamily="32" charset="0"/>
              </a:rPr>
              <a:t>linear factor model</a:t>
            </a:r>
            <a:r>
              <a:rPr lang="en-US">
                <a:latin typeface="Tahoma" pitchFamily="32" charset="0"/>
                <a:cs typeface="Tahoma" pitchFamily="32" charset="0"/>
              </a:rPr>
              <a:t>: practical</a:t>
            </a:r>
          </a:p>
          <a:p>
            <a:pPr algn="ctr">
              <a:buClrTx/>
              <a:buFontTx/>
              <a:buNone/>
            </a:pPr>
            <a:endParaRPr lang="en-US">
              <a:latin typeface="Tahoma" pitchFamily="32" charset="0"/>
              <a:cs typeface="Tahoma" pitchFamily="32" charset="0"/>
            </a:endParaRPr>
          </a:p>
          <a:p>
            <a:pPr algn="ctr">
              <a:buClrTx/>
              <a:buFontTx/>
              <a:buNone/>
            </a:pPr>
            <a:endParaRPr lang="en-US" sz="1200">
              <a:latin typeface="Tahoma" pitchFamily="32" charset="0"/>
              <a:cs typeface="Tahoma" pitchFamily="32" charset="0"/>
            </a:endParaRPr>
          </a:p>
          <a:p>
            <a:pPr algn="ctr">
              <a:buClrTx/>
              <a:buFontTx/>
              <a:buNone/>
            </a:pPr>
            <a:endParaRPr lang="en-US" sz="1200">
              <a:latin typeface="Tahoma" pitchFamily="32" charset="0"/>
              <a:cs typeface="Tahoma" pitchFamily="32" charset="0"/>
            </a:endParaRPr>
          </a:p>
          <a:p>
            <a:pPr algn="ctr">
              <a:buClrTx/>
              <a:buFontTx/>
              <a:buNone/>
            </a:pPr>
            <a:endParaRPr lang="en-US" sz="1200">
              <a:latin typeface="Tahoma" pitchFamily="32" charset="0"/>
              <a:cs typeface="Tahoma" pitchFamily="32" charset="0"/>
            </a:endParaRPr>
          </a:p>
          <a:p>
            <a:pPr algn="ctr">
              <a:buClrTx/>
              <a:buFontTx/>
              <a:buNone/>
            </a:pPr>
            <a:r>
              <a:rPr lang="en-US" sz="1200">
                <a:latin typeface="Tahoma" pitchFamily="32" charset="0"/>
                <a:cs typeface="Tahoma" pitchFamily="32" charset="0"/>
              </a:rPr>
              <a:t>model that relates a continuous latent variable to continuous indicators</a:t>
            </a:r>
          </a:p>
        </p:txBody>
      </p:sp>
      <p:cxnSp>
        <p:nvCxnSpPr>
          <p:cNvPr id="33794" name="AutoShape 2"/>
          <p:cNvCxnSpPr>
            <a:cxnSpLocks noChangeShapeType="1"/>
          </p:cNvCxnSpPr>
          <p:nvPr/>
        </p:nvCxnSpPr>
        <p:spPr bwMode="auto">
          <a:xfrm>
            <a:off x="4572000" y="2895600"/>
            <a:ext cx="1588" cy="534988"/>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34818" name="Rectangle 2"/>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2</a:t>
            </a:r>
          </a:p>
        </p:txBody>
      </p:sp>
      <p:sp>
        <p:nvSpPr>
          <p:cNvPr id="34819" name="Oval 3"/>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η</a:t>
            </a:r>
          </a:p>
        </p:txBody>
      </p:sp>
      <p:cxnSp>
        <p:nvCxnSpPr>
          <p:cNvPr id="34820" name="AutoShape 4"/>
          <p:cNvCxnSpPr>
            <a:cxnSpLocks noChangeShapeType="1"/>
            <a:stCxn id="34819" idx="4"/>
            <a:endCxn id="34818"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4821" name="Rectangle 5"/>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3</a:t>
            </a:r>
          </a:p>
        </p:txBody>
      </p:sp>
      <p:cxnSp>
        <p:nvCxnSpPr>
          <p:cNvPr id="34822" name="AutoShape 6"/>
          <p:cNvCxnSpPr>
            <a:cxnSpLocks noChangeShapeType="1"/>
            <a:stCxn id="34819" idx="4"/>
            <a:endCxn id="34821"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4823" name="Rectangle 7"/>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4</a:t>
            </a:r>
          </a:p>
        </p:txBody>
      </p:sp>
      <p:cxnSp>
        <p:nvCxnSpPr>
          <p:cNvPr id="34824" name="AutoShape 8"/>
          <p:cNvCxnSpPr>
            <a:cxnSpLocks noChangeShapeType="1"/>
            <a:stCxn id="34819" idx="4"/>
            <a:endCxn id="34823"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4825" name="Rectangle 9"/>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1</a:t>
            </a:r>
          </a:p>
        </p:txBody>
      </p:sp>
      <p:cxnSp>
        <p:nvCxnSpPr>
          <p:cNvPr id="34826" name="AutoShape 10"/>
          <p:cNvCxnSpPr>
            <a:cxnSpLocks noChangeShapeType="1"/>
            <a:stCxn id="34819" idx="4"/>
            <a:endCxn id="34825"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4827" name="Text Box 11"/>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34828" name="Text Box 12"/>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34829" name="Text Box 13"/>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34830" name="Text Box 14"/>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cxnSp>
        <p:nvCxnSpPr>
          <p:cNvPr id="34831" name="AutoShape 15"/>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4832" name="AutoShape 16"/>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4833" name="AutoShape 17"/>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4834" name="AutoShape 18"/>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4835" name="Text Box 19"/>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a:t>
            </a:r>
          </a:p>
        </p:txBody>
      </p:sp>
      <p:sp>
        <p:nvSpPr>
          <p:cNvPr id="34836" name="Text Box 20"/>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a:t>
            </a:r>
          </a:p>
        </p:txBody>
      </p:sp>
      <p:sp>
        <p:nvSpPr>
          <p:cNvPr id="34837" name="Text Box 21"/>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3</a:t>
            </a:r>
          </a:p>
        </p:txBody>
      </p:sp>
      <p:sp>
        <p:nvSpPr>
          <p:cNvPr id="34838" name="Text Box 22"/>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35842" name="Rectangle 2"/>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FF0000"/>
                </a:solidFill>
                <a:latin typeface="Tahoma" pitchFamily="32" charset="0"/>
                <a:cs typeface="Tahoma" pitchFamily="32" charset="0"/>
              </a:rPr>
              <a:t>pci</a:t>
            </a:r>
          </a:p>
        </p:txBody>
      </p:sp>
      <p:sp>
        <p:nvSpPr>
          <p:cNvPr id="35843" name="Oval 3"/>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FF0000"/>
                </a:solidFill>
                <a:latin typeface="Tahoma" pitchFamily="32" charset="0"/>
                <a:cs typeface="Tahoma" pitchFamily="32" charset="0"/>
              </a:rPr>
              <a:t>g</a:t>
            </a:r>
          </a:p>
        </p:txBody>
      </p:sp>
      <p:cxnSp>
        <p:nvCxnSpPr>
          <p:cNvPr id="35844" name="AutoShape 4"/>
          <p:cNvCxnSpPr>
            <a:cxnSpLocks noChangeShapeType="1"/>
            <a:stCxn id="35843" idx="4"/>
            <a:endCxn id="35842"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5845" name="Rectangle 5"/>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FF0000"/>
                </a:solidFill>
                <a:latin typeface="Tahoma" pitchFamily="32" charset="0"/>
                <a:cs typeface="Tahoma" pitchFamily="32" charset="0"/>
              </a:rPr>
              <a:t>wmi</a:t>
            </a:r>
          </a:p>
        </p:txBody>
      </p:sp>
      <p:cxnSp>
        <p:nvCxnSpPr>
          <p:cNvPr id="35846" name="AutoShape 6"/>
          <p:cNvCxnSpPr>
            <a:cxnSpLocks noChangeShapeType="1"/>
            <a:stCxn id="35843" idx="4"/>
            <a:endCxn id="35845"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5847" name="Rectangle 7"/>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FF0000"/>
                </a:solidFill>
                <a:latin typeface="Tahoma" pitchFamily="32" charset="0"/>
                <a:cs typeface="Tahoma" pitchFamily="32" charset="0"/>
              </a:rPr>
              <a:t>psi</a:t>
            </a:r>
          </a:p>
        </p:txBody>
      </p:sp>
      <p:cxnSp>
        <p:nvCxnSpPr>
          <p:cNvPr id="35848" name="AutoShape 8"/>
          <p:cNvCxnSpPr>
            <a:cxnSpLocks noChangeShapeType="1"/>
            <a:stCxn id="35843" idx="4"/>
            <a:endCxn id="35847"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5849" name="Rectangle 9"/>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FF0000"/>
                </a:solidFill>
                <a:latin typeface="Tahoma" pitchFamily="32" charset="0"/>
                <a:cs typeface="Tahoma" pitchFamily="32" charset="0"/>
              </a:rPr>
              <a:t>vci</a:t>
            </a:r>
          </a:p>
        </p:txBody>
      </p:sp>
      <p:cxnSp>
        <p:nvCxnSpPr>
          <p:cNvPr id="35850" name="AutoShape 10"/>
          <p:cNvCxnSpPr>
            <a:cxnSpLocks noChangeShapeType="1"/>
            <a:stCxn id="35843" idx="4"/>
            <a:endCxn id="35849"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5851" name="Text Box 11"/>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35852" name="Text Box 12"/>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35853" name="Text Box 13"/>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35854" name="Text Box 14"/>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cxnSp>
        <p:nvCxnSpPr>
          <p:cNvPr id="35855" name="AutoShape 15"/>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5856" name="AutoShape 16"/>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5857" name="AutoShape 17"/>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5858" name="AutoShape 18"/>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5859" name="Text Box 19"/>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a:t>
            </a:r>
          </a:p>
        </p:txBody>
      </p:sp>
      <p:sp>
        <p:nvSpPr>
          <p:cNvPr id="35860" name="Text Box 20"/>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a:t>
            </a:r>
          </a:p>
        </p:txBody>
      </p:sp>
      <p:sp>
        <p:nvSpPr>
          <p:cNvPr id="35861" name="Text Box 21"/>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3</a:t>
            </a:r>
          </a:p>
        </p:txBody>
      </p:sp>
      <p:sp>
        <p:nvSpPr>
          <p:cNvPr id="35862" name="Text Box 22"/>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4</a:t>
            </a:r>
          </a:p>
        </p:txBody>
      </p:sp>
      <p:sp>
        <p:nvSpPr>
          <p:cNvPr id="35863" name="Rectangle 23"/>
          <p:cNvSpPr>
            <a:spLocks noChangeArrowheads="1"/>
          </p:cNvSpPr>
          <p:nvPr/>
        </p:nvSpPr>
        <p:spPr bwMode="auto">
          <a:xfrm>
            <a:off x="4953000" y="2209800"/>
            <a:ext cx="3276600" cy="1554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IQ test (e.g. WAIS):</a:t>
            </a:r>
            <a:br>
              <a:rPr lang="nl-NL" sz="1200">
                <a:solidFill>
                  <a:srgbClr val="000000"/>
                </a:solidFill>
                <a:latin typeface="Tahoma" pitchFamily="32" charset="0"/>
                <a:cs typeface="Tahoma" pitchFamily="32" charset="0"/>
              </a:rPr>
            </a:br>
            <a:r>
              <a:rPr lang="nl-NL" sz="1200">
                <a:solidFill>
                  <a:srgbClr val="000000"/>
                </a:solidFill>
                <a:latin typeface="Tahoma" pitchFamily="32" charset="0"/>
                <a:cs typeface="Tahoma" pitchFamily="32" charset="0"/>
              </a:rPr>
              <a:t/>
            </a:r>
            <a:br>
              <a:rPr lang="nl-NL" sz="1200">
                <a:solidFill>
                  <a:srgbClr val="000000"/>
                </a:solidFill>
                <a:latin typeface="Tahoma" pitchFamily="32" charset="0"/>
                <a:cs typeface="Tahoma" pitchFamily="32" charset="0"/>
              </a:rPr>
            </a:br>
            <a:r>
              <a:rPr lang="nl-NL" sz="1200">
                <a:solidFill>
                  <a:srgbClr val="000000"/>
                </a:solidFill>
                <a:latin typeface="Tahoma" pitchFamily="32" charset="0"/>
                <a:cs typeface="Tahoma" pitchFamily="32" charset="0"/>
              </a:rPr>
              <a:t>vci -- Verbal Comprehension Index </a:t>
            </a:r>
          </a:p>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poi -- Perceptual Organization Index</a:t>
            </a:r>
          </a:p>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wmi -- Working Memory Index </a:t>
            </a:r>
          </a:p>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psi -- Processing Speed Index </a:t>
            </a:r>
          </a:p>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nl-NL" sz="1200">
              <a:solidFill>
                <a:srgbClr val="000000"/>
              </a:solidFill>
              <a:latin typeface="Tahoma" pitchFamily="32" charset="0"/>
              <a:cs typeface="Tahoma" pitchFamily="32" charset="0"/>
            </a:endParaRPr>
          </a:p>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nl-NL" sz="1200">
              <a:solidFill>
                <a:srgbClr val="000000"/>
              </a:solidFill>
              <a:latin typeface="Tahoma" pitchFamily="32" charset="0"/>
              <a:cs typeface="Tahoma"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36866" name="Text Box 2"/>
          <p:cNvSpPr txBox="1">
            <a:spLocks noChangeArrowheads="1"/>
          </p:cNvSpPr>
          <p:nvPr/>
        </p:nvSpPr>
        <p:spPr bwMode="auto">
          <a:xfrm>
            <a:off x="4648200" y="1952625"/>
            <a:ext cx="4191000" cy="1919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Do males, on average ,score differently than the females?</a:t>
            </a: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Men score significantly higher: MANOVA  -&gt; p&lt;.01</a:t>
            </a: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Does this imply that women have a lower level of g?</a:t>
            </a: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p:txBody>
      </p:sp>
      <p:sp>
        <p:nvSpPr>
          <p:cNvPr id="36867" name="Rectangle 3"/>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pci</a:t>
            </a:r>
          </a:p>
        </p:txBody>
      </p:sp>
      <p:sp>
        <p:nvSpPr>
          <p:cNvPr id="36868" name="Oval 4"/>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a:t>
            </a:r>
          </a:p>
        </p:txBody>
      </p:sp>
      <p:cxnSp>
        <p:nvCxnSpPr>
          <p:cNvPr id="36869" name="AutoShape 5"/>
          <p:cNvCxnSpPr>
            <a:cxnSpLocks noChangeShapeType="1"/>
            <a:stCxn id="36868" idx="4"/>
            <a:endCxn id="36867"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6870" name="Rectangle 6"/>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wmi</a:t>
            </a:r>
          </a:p>
        </p:txBody>
      </p:sp>
      <p:cxnSp>
        <p:nvCxnSpPr>
          <p:cNvPr id="36871" name="AutoShape 7"/>
          <p:cNvCxnSpPr>
            <a:cxnSpLocks noChangeShapeType="1"/>
            <a:stCxn id="36868" idx="4"/>
            <a:endCxn id="36870"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6872" name="Rectangle 8"/>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psi</a:t>
            </a:r>
          </a:p>
        </p:txBody>
      </p:sp>
      <p:cxnSp>
        <p:nvCxnSpPr>
          <p:cNvPr id="36873" name="AutoShape 9"/>
          <p:cNvCxnSpPr>
            <a:cxnSpLocks noChangeShapeType="1"/>
            <a:stCxn id="36868" idx="4"/>
            <a:endCxn id="36872"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6874" name="Rectangle 10"/>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vci</a:t>
            </a:r>
          </a:p>
        </p:txBody>
      </p:sp>
      <p:cxnSp>
        <p:nvCxnSpPr>
          <p:cNvPr id="36875" name="AutoShape 11"/>
          <p:cNvCxnSpPr>
            <a:cxnSpLocks noChangeShapeType="1"/>
            <a:stCxn id="36868" idx="4"/>
            <a:endCxn id="36874"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6876" name="Text Box 12"/>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36877" name="Text Box 13"/>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36878" name="Text Box 14"/>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36879" name="Text Box 15"/>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cxnSp>
        <p:nvCxnSpPr>
          <p:cNvPr id="36880" name="AutoShape 16"/>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6881" name="AutoShape 17"/>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6882" name="AutoShape 18"/>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6883" name="AutoShape 19"/>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6884" name="Text Box 20"/>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a:t>
            </a:r>
          </a:p>
        </p:txBody>
      </p:sp>
      <p:sp>
        <p:nvSpPr>
          <p:cNvPr id="36885" name="Text Box 21"/>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a:t>
            </a:r>
          </a:p>
        </p:txBody>
      </p:sp>
      <p:sp>
        <p:nvSpPr>
          <p:cNvPr id="36886" name="Text Box 22"/>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3</a:t>
            </a:r>
          </a:p>
        </p:txBody>
      </p:sp>
      <p:sp>
        <p:nvSpPr>
          <p:cNvPr id="36887" name="Text Box 23"/>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37890" name="Text Box 2"/>
          <p:cNvSpPr txBox="1">
            <a:spLocks noChangeArrowheads="1"/>
          </p:cNvSpPr>
          <p:nvPr/>
        </p:nvSpPr>
        <p:spPr bwMode="auto">
          <a:xfrm>
            <a:off x="4648200" y="1952625"/>
            <a:ext cx="4191000" cy="2832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Do males, on average ,score differently than the females?</a:t>
            </a: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Men score significantly higher: MANOVA  -&gt; p&lt;.01</a:t>
            </a: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Does this imply that women have a lower level of g?</a:t>
            </a: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Not necessarily.</a:t>
            </a: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It depends on whether the test measures the same construct in males as it does in females.</a:t>
            </a:r>
          </a:p>
        </p:txBody>
      </p:sp>
      <p:sp>
        <p:nvSpPr>
          <p:cNvPr id="37891" name="Rectangle 3"/>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pci</a:t>
            </a:r>
          </a:p>
        </p:txBody>
      </p:sp>
      <p:sp>
        <p:nvSpPr>
          <p:cNvPr id="37892" name="Oval 4"/>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a:t>
            </a:r>
          </a:p>
        </p:txBody>
      </p:sp>
      <p:cxnSp>
        <p:nvCxnSpPr>
          <p:cNvPr id="37893" name="AutoShape 5"/>
          <p:cNvCxnSpPr>
            <a:cxnSpLocks noChangeShapeType="1"/>
            <a:stCxn id="37892" idx="4"/>
            <a:endCxn id="37891"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7894" name="Rectangle 6"/>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wmi</a:t>
            </a:r>
          </a:p>
        </p:txBody>
      </p:sp>
      <p:cxnSp>
        <p:nvCxnSpPr>
          <p:cNvPr id="37895" name="AutoShape 7"/>
          <p:cNvCxnSpPr>
            <a:cxnSpLocks noChangeShapeType="1"/>
            <a:stCxn id="37892" idx="4"/>
            <a:endCxn id="37894"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7896" name="Rectangle 8"/>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psi</a:t>
            </a:r>
          </a:p>
        </p:txBody>
      </p:sp>
      <p:cxnSp>
        <p:nvCxnSpPr>
          <p:cNvPr id="37897" name="AutoShape 9"/>
          <p:cNvCxnSpPr>
            <a:cxnSpLocks noChangeShapeType="1"/>
            <a:stCxn id="37892" idx="4"/>
            <a:endCxn id="37896"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7898" name="Rectangle 10"/>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vci</a:t>
            </a:r>
          </a:p>
        </p:txBody>
      </p:sp>
      <p:cxnSp>
        <p:nvCxnSpPr>
          <p:cNvPr id="37899" name="AutoShape 11"/>
          <p:cNvCxnSpPr>
            <a:cxnSpLocks noChangeShapeType="1"/>
            <a:stCxn id="37892" idx="4"/>
            <a:endCxn id="37898"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7900" name="Text Box 12"/>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37901" name="Text Box 13"/>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37902" name="Text Box 14"/>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37903" name="Text Box 15"/>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cxnSp>
        <p:nvCxnSpPr>
          <p:cNvPr id="37904" name="AutoShape 16"/>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7905" name="AutoShape 17"/>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7906" name="AutoShape 18"/>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7907" name="AutoShape 19"/>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7908" name="Text Box 20"/>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a:t>
            </a:r>
          </a:p>
        </p:txBody>
      </p:sp>
      <p:sp>
        <p:nvSpPr>
          <p:cNvPr id="37909" name="Text Box 21"/>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a:t>
            </a:r>
          </a:p>
        </p:txBody>
      </p:sp>
      <p:sp>
        <p:nvSpPr>
          <p:cNvPr id="37910" name="Text Box 22"/>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3</a:t>
            </a:r>
          </a:p>
        </p:txBody>
      </p:sp>
      <p:sp>
        <p:nvSpPr>
          <p:cNvPr id="37911" name="Text Box 23"/>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38914" name="Rectangle 2"/>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pci</a:t>
            </a:r>
          </a:p>
        </p:txBody>
      </p:sp>
      <p:sp>
        <p:nvSpPr>
          <p:cNvPr id="38915" name="Oval 3"/>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a:t>
            </a:r>
          </a:p>
        </p:txBody>
      </p:sp>
      <p:cxnSp>
        <p:nvCxnSpPr>
          <p:cNvPr id="38916" name="AutoShape 4"/>
          <p:cNvCxnSpPr>
            <a:cxnSpLocks noChangeShapeType="1"/>
            <a:stCxn id="38915" idx="4"/>
            <a:endCxn id="38914"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8917" name="Rectangle 5"/>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wmi</a:t>
            </a:r>
          </a:p>
        </p:txBody>
      </p:sp>
      <p:cxnSp>
        <p:nvCxnSpPr>
          <p:cNvPr id="38918" name="AutoShape 6"/>
          <p:cNvCxnSpPr>
            <a:cxnSpLocks noChangeShapeType="1"/>
            <a:stCxn id="38915" idx="4"/>
            <a:endCxn id="38917"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8919" name="Rectangle 7"/>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psi</a:t>
            </a:r>
          </a:p>
        </p:txBody>
      </p:sp>
      <p:cxnSp>
        <p:nvCxnSpPr>
          <p:cNvPr id="38920" name="AutoShape 8"/>
          <p:cNvCxnSpPr>
            <a:cxnSpLocks noChangeShapeType="1"/>
            <a:stCxn id="38915" idx="4"/>
            <a:endCxn id="38919"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8921" name="Rectangle 9"/>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vci</a:t>
            </a:r>
          </a:p>
        </p:txBody>
      </p:sp>
      <p:cxnSp>
        <p:nvCxnSpPr>
          <p:cNvPr id="38922" name="AutoShape 10"/>
          <p:cNvCxnSpPr>
            <a:cxnSpLocks noChangeShapeType="1"/>
            <a:stCxn id="38915" idx="4"/>
            <a:endCxn id="38921"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8923" name="Text Box 11"/>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38924" name="Text Box 12"/>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38925" name="Text Box 13"/>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38926" name="Text Box 14"/>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sp>
        <p:nvSpPr>
          <p:cNvPr id="38927" name="Text Box 15"/>
          <p:cNvSpPr txBox="1">
            <a:spLocks noChangeArrowheads="1"/>
          </p:cNvSpPr>
          <p:nvPr/>
        </p:nvSpPr>
        <p:spPr bwMode="auto">
          <a:xfrm>
            <a:off x="4876800" y="990600"/>
            <a:ext cx="3962400" cy="196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Conditional distributions in 2 groups (conditional on a given value of  </a:t>
            </a:r>
            <a:r>
              <a:rPr lang="el-GR" sz="1200">
                <a:latin typeface="Tahoma" pitchFamily="32" charset="0"/>
                <a:cs typeface="Tahoma" pitchFamily="32" charset="0"/>
              </a:rPr>
              <a:t>η</a:t>
            </a:r>
            <a:r>
              <a:rPr lang="nl-NL" sz="1200">
                <a:latin typeface="Tahoma" pitchFamily="32" charset="0"/>
                <a:cs typeface="Tahoma" pitchFamily="32" charset="0"/>
              </a:rPr>
              <a:t> (</a:t>
            </a:r>
            <a:r>
              <a:rPr lang="el-GR" sz="1200">
                <a:latin typeface="Tahoma" pitchFamily="32" charset="0"/>
                <a:cs typeface="Tahoma" pitchFamily="32" charset="0"/>
              </a:rPr>
              <a:t>η</a:t>
            </a:r>
            <a:r>
              <a:rPr lang="nl-NL" sz="1200">
                <a:latin typeface="Tahoma" pitchFamily="32" charset="0"/>
                <a:cs typeface="Tahoma" pitchFamily="32" charset="0"/>
              </a:rPr>
              <a:t>*)):</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a:latin typeface="Tahoma" pitchFamily="32" charset="0"/>
                <a:cs typeface="Tahoma" pitchFamily="32" charset="0"/>
              </a:rPr>
              <a:t>y</a:t>
            </a:r>
            <a:r>
              <a:rPr lang="nl-NL" sz="1200" baseline="-25000">
                <a:latin typeface="Tahoma" pitchFamily="32" charset="0"/>
                <a:cs typeface="Tahoma" pitchFamily="32" charset="0"/>
              </a:rPr>
              <a:t>1i</a:t>
            </a:r>
            <a:r>
              <a:rPr lang="nl-NL" sz="1200">
                <a:latin typeface="Tahoma" pitchFamily="32" charset="0"/>
                <a:cs typeface="Tahoma" pitchFamily="32" charset="0"/>
              </a:rPr>
              <a:t>|</a:t>
            </a:r>
            <a:r>
              <a:rPr lang="el-GR" sz="1200">
                <a:latin typeface="Tahoma" pitchFamily="32" charset="0"/>
                <a:cs typeface="Tahoma" pitchFamily="32" charset="0"/>
              </a:rPr>
              <a:t> η</a:t>
            </a:r>
            <a:r>
              <a:rPr lang="nl-NL" sz="1200" baseline="30000">
                <a:latin typeface="Tahoma" pitchFamily="32" charset="0"/>
                <a:cs typeface="Tahoma" pitchFamily="32" charset="0"/>
              </a:rPr>
              <a:t>*</a:t>
            </a:r>
            <a:r>
              <a:rPr lang="nl-NL" sz="1200">
                <a:latin typeface="Tahoma" pitchFamily="32" charset="0"/>
                <a:cs typeface="Tahoma" pitchFamily="32" charset="0"/>
              </a:rPr>
              <a:t> ~ N (</a:t>
            </a:r>
            <a:r>
              <a:rPr lang="el-GR" sz="1200">
                <a:latin typeface="Tahoma" pitchFamily="32" charset="0"/>
                <a:cs typeface="Tahoma" pitchFamily="32" charset="0"/>
              </a:rPr>
              <a:t>Τ</a:t>
            </a:r>
            <a:r>
              <a:rPr lang="nl-NL" sz="1200" baseline="-25000">
                <a:latin typeface="Tahoma" pitchFamily="32" charset="0"/>
                <a:cs typeface="Tahoma" pitchFamily="32" charset="0"/>
              </a:rPr>
              <a:t>1</a:t>
            </a:r>
            <a:r>
              <a:rPr lang="nl-NL" sz="1200">
                <a:latin typeface="Tahoma" pitchFamily="32" charset="0"/>
                <a:cs typeface="Tahoma" pitchFamily="32" charset="0"/>
              </a:rPr>
              <a:t> + Λ</a:t>
            </a:r>
            <a:r>
              <a:rPr lang="nl-NL" sz="1200" baseline="-25000">
                <a:latin typeface="Tahoma" pitchFamily="32" charset="0"/>
                <a:cs typeface="Tahoma" pitchFamily="32" charset="0"/>
              </a:rPr>
              <a:t>1 </a:t>
            </a:r>
            <a:r>
              <a:rPr lang="el-GR" sz="1200">
                <a:latin typeface="Tahoma" pitchFamily="32" charset="0"/>
                <a:cs typeface="Tahoma" pitchFamily="32" charset="0"/>
              </a:rPr>
              <a:t>η</a:t>
            </a:r>
            <a:r>
              <a:rPr lang="nl-NL" sz="1200" baseline="30000">
                <a:latin typeface="Tahoma" pitchFamily="32" charset="0"/>
                <a:cs typeface="Tahoma" pitchFamily="32" charset="0"/>
              </a:rPr>
              <a:t>*</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1</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y</a:t>
            </a:r>
            <a:r>
              <a:rPr lang="nl-NL" sz="1200" baseline="-25000">
                <a:latin typeface="Tahoma" pitchFamily="32" charset="0"/>
                <a:cs typeface="Tahoma" pitchFamily="32" charset="0"/>
              </a:rPr>
              <a:t>2i</a:t>
            </a:r>
            <a:r>
              <a:rPr lang="nl-NL" sz="1200">
                <a:latin typeface="Tahoma" pitchFamily="32" charset="0"/>
                <a:cs typeface="Tahoma" pitchFamily="32" charset="0"/>
              </a:rPr>
              <a:t>|</a:t>
            </a:r>
            <a:r>
              <a:rPr lang="el-GR" sz="1200">
                <a:latin typeface="Tahoma" pitchFamily="32" charset="0"/>
                <a:cs typeface="Tahoma" pitchFamily="32" charset="0"/>
              </a:rPr>
              <a:t> η</a:t>
            </a:r>
            <a:r>
              <a:rPr lang="nl-NL" sz="1200" baseline="30000">
                <a:latin typeface="Tahoma" pitchFamily="32" charset="0"/>
                <a:cs typeface="Tahoma" pitchFamily="32" charset="0"/>
              </a:rPr>
              <a:t>*</a:t>
            </a:r>
            <a:r>
              <a:rPr lang="nl-NL" sz="1200">
                <a:latin typeface="Tahoma" pitchFamily="32" charset="0"/>
                <a:cs typeface="Tahoma" pitchFamily="32" charset="0"/>
              </a:rPr>
              <a:t> ~ N (</a:t>
            </a:r>
            <a:r>
              <a:rPr lang="el-GR" sz="1200">
                <a:latin typeface="Tahoma" pitchFamily="32" charset="0"/>
                <a:cs typeface="Tahoma" pitchFamily="32" charset="0"/>
              </a:rPr>
              <a:t>Τ</a:t>
            </a:r>
            <a:r>
              <a:rPr lang="nl-NL" sz="1200" baseline="-25000">
                <a:latin typeface="Tahoma" pitchFamily="32" charset="0"/>
                <a:cs typeface="Tahoma" pitchFamily="32" charset="0"/>
              </a:rPr>
              <a:t>2</a:t>
            </a:r>
            <a:r>
              <a:rPr lang="nl-NL" sz="1200">
                <a:latin typeface="Tahoma" pitchFamily="32" charset="0"/>
                <a:cs typeface="Tahoma" pitchFamily="32" charset="0"/>
              </a:rPr>
              <a:t> + Λ</a:t>
            </a:r>
            <a:r>
              <a:rPr lang="nl-NL" sz="1200" baseline="-25000">
                <a:latin typeface="Tahoma" pitchFamily="32" charset="0"/>
                <a:cs typeface="Tahoma" pitchFamily="32" charset="0"/>
              </a:rPr>
              <a:t>2 </a:t>
            </a:r>
            <a:r>
              <a:rPr lang="el-GR" sz="1200">
                <a:latin typeface="Tahoma" pitchFamily="32" charset="0"/>
                <a:cs typeface="Tahoma" pitchFamily="32" charset="0"/>
              </a:rPr>
              <a:t>η</a:t>
            </a:r>
            <a:r>
              <a:rPr lang="nl-NL" sz="1200" baseline="30000">
                <a:latin typeface="Tahoma" pitchFamily="32" charset="0"/>
                <a:cs typeface="Tahoma" pitchFamily="32" charset="0"/>
              </a:rPr>
              <a:t>*</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2</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MI requires these distributions to be equal.</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endParaRPr lang="nl-NL" sz="1200">
              <a:latin typeface="Tahoma" pitchFamily="32" charset="0"/>
              <a:cs typeface="Tahoma" pitchFamily="32" charset="0"/>
            </a:endParaRPr>
          </a:p>
        </p:txBody>
      </p:sp>
      <p:cxnSp>
        <p:nvCxnSpPr>
          <p:cNvPr id="38928" name="AutoShape 16"/>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8929" name="AutoShape 17"/>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8930" name="AutoShape 18"/>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8931" name="AutoShape 19"/>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8932" name="Text Box 20"/>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a:t>
            </a:r>
          </a:p>
        </p:txBody>
      </p:sp>
      <p:sp>
        <p:nvSpPr>
          <p:cNvPr id="38933" name="Text Box 21"/>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a:t>
            </a:r>
          </a:p>
        </p:txBody>
      </p:sp>
      <p:sp>
        <p:nvSpPr>
          <p:cNvPr id="38934" name="Text Box 22"/>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3</a:t>
            </a:r>
          </a:p>
        </p:txBody>
      </p:sp>
      <p:sp>
        <p:nvSpPr>
          <p:cNvPr id="38935" name="Text Box 23"/>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39938" name="Rectangle 2"/>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pci</a:t>
            </a:r>
          </a:p>
        </p:txBody>
      </p:sp>
      <p:sp>
        <p:nvSpPr>
          <p:cNvPr id="39939" name="Oval 3"/>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a:t>
            </a:r>
          </a:p>
        </p:txBody>
      </p:sp>
      <p:cxnSp>
        <p:nvCxnSpPr>
          <p:cNvPr id="39940" name="AutoShape 4"/>
          <p:cNvCxnSpPr>
            <a:cxnSpLocks noChangeShapeType="1"/>
            <a:stCxn id="39939" idx="4"/>
            <a:endCxn id="39938"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9941" name="Rectangle 5"/>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wmi</a:t>
            </a:r>
          </a:p>
        </p:txBody>
      </p:sp>
      <p:cxnSp>
        <p:nvCxnSpPr>
          <p:cNvPr id="39942" name="AutoShape 6"/>
          <p:cNvCxnSpPr>
            <a:cxnSpLocks noChangeShapeType="1"/>
            <a:stCxn id="39939" idx="4"/>
            <a:endCxn id="39941"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9943" name="Rectangle 7"/>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psi</a:t>
            </a:r>
          </a:p>
        </p:txBody>
      </p:sp>
      <p:cxnSp>
        <p:nvCxnSpPr>
          <p:cNvPr id="39944" name="AutoShape 8"/>
          <p:cNvCxnSpPr>
            <a:cxnSpLocks noChangeShapeType="1"/>
            <a:stCxn id="39939" idx="4"/>
            <a:endCxn id="39943"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9945" name="Rectangle 9"/>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vci</a:t>
            </a:r>
          </a:p>
        </p:txBody>
      </p:sp>
      <p:cxnSp>
        <p:nvCxnSpPr>
          <p:cNvPr id="39946" name="AutoShape 10"/>
          <p:cNvCxnSpPr>
            <a:cxnSpLocks noChangeShapeType="1"/>
            <a:stCxn id="39939" idx="4"/>
            <a:endCxn id="39945"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9947" name="Text Box 11"/>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39948" name="Text Box 12"/>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39949" name="Text Box 13"/>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39950" name="Text Box 14"/>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sp>
        <p:nvSpPr>
          <p:cNvPr id="39951" name="Text Box 15"/>
          <p:cNvSpPr txBox="1">
            <a:spLocks noChangeArrowheads="1"/>
          </p:cNvSpPr>
          <p:nvPr/>
        </p:nvSpPr>
        <p:spPr bwMode="auto">
          <a:xfrm>
            <a:off x="4876800" y="990600"/>
            <a:ext cx="3962400" cy="196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Conditional distributions in 2 groups (conditional on a given value of  </a:t>
            </a:r>
            <a:r>
              <a:rPr lang="el-GR" sz="1200">
                <a:latin typeface="Tahoma" pitchFamily="32" charset="0"/>
                <a:cs typeface="Tahoma" pitchFamily="32" charset="0"/>
              </a:rPr>
              <a:t>η</a:t>
            </a:r>
            <a:r>
              <a:rPr lang="nl-NL" sz="1200">
                <a:latin typeface="Tahoma" pitchFamily="32" charset="0"/>
                <a:cs typeface="Tahoma" pitchFamily="32" charset="0"/>
              </a:rPr>
              <a:t> (</a:t>
            </a:r>
            <a:r>
              <a:rPr lang="el-GR" sz="1200">
                <a:latin typeface="Tahoma" pitchFamily="32" charset="0"/>
                <a:cs typeface="Tahoma" pitchFamily="32" charset="0"/>
              </a:rPr>
              <a:t>η</a:t>
            </a:r>
            <a:r>
              <a:rPr lang="nl-NL" sz="1200">
                <a:latin typeface="Tahoma" pitchFamily="32" charset="0"/>
                <a:cs typeface="Tahoma" pitchFamily="32" charset="0"/>
              </a:rPr>
              <a:t>*)):</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a:latin typeface="Tahoma" pitchFamily="32" charset="0"/>
                <a:cs typeface="Tahoma" pitchFamily="32" charset="0"/>
              </a:rPr>
              <a:t>y</a:t>
            </a:r>
            <a:r>
              <a:rPr lang="nl-NL" sz="1200" baseline="-25000">
                <a:latin typeface="Tahoma" pitchFamily="32" charset="0"/>
                <a:cs typeface="Tahoma" pitchFamily="32" charset="0"/>
              </a:rPr>
              <a:t>1i</a:t>
            </a:r>
            <a:r>
              <a:rPr lang="nl-NL" sz="1200">
                <a:latin typeface="Tahoma" pitchFamily="32" charset="0"/>
                <a:cs typeface="Tahoma" pitchFamily="32" charset="0"/>
              </a:rPr>
              <a:t>|</a:t>
            </a:r>
            <a:r>
              <a:rPr lang="el-GR" sz="1200">
                <a:latin typeface="Tahoma" pitchFamily="32" charset="0"/>
                <a:cs typeface="Tahoma" pitchFamily="32" charset="0"/>
              </a:rPr>
              <a:t> η</a:t>
            </a:r>
            <a:r>
              <a:rPr lang="nl-NL" sz="1200" baseline="30000">
                <a:latin typeface="Tahoma" pitchFamily="32" charset="0"/>
                <a:cs typeface="Tahoma" pitchFamily="32" charset="0"/>
              </a:rPr>
              <a:t>*</a:t>
            </a:r>
            <a:r>
              <a:rPr lang="nl-NL" sz="1200">
                <a:latin typeface="Tahoma" pitchFamily="32" charset="0"/>
                <a:cs typeface="Tahoma" pitchFamily="32" charset="0"/>
              </a:rPr>
              <a:t> ~ N (</a:t>
            </a:r>
            <a:r>
              <a:rPr lang="el-GR" sz="1200">
                <a:latin typeface="Tahoma" pitchFamily="32" charset="0"/>
                <a:cs typeface="Tahoma" pitchFamily="32" charset="0"/>
              </a:rPr>
              <a:t>Τ</a:t>
            </a:r>
            <a:r>
              <a:rPr lang="nl-NL" sz="1200" baseline="-25000">
                <a:latin typeface="Tahoma" pitchFamily="32" charset="0"/>
                <a:cs typeface="Tahoma" pitchFamily="32" charset="0"/>
              </a:rPr>
              <a:t>1</a:t>
            </a:r>
            <a:r>
              <a:rPr lang="nl-NL" sz="1200">
                <a:latin typeface="Tahoma" pitchFamily="32" charset="0"/>
                <a:cs typeface="Tahoma" pitchFamily="32" charset="0"/>
              </a:rPr>
              <a:t> + Λ</a:t>
            </a:r>
            <a:r>
              <a:rPr lang="nl-NL" sz="1200" baseline="-25000">
                <a:latin typeface="Tahoma" pitchFamily="32" charset="0"/>
                <a:cs typeface="Tahoma" pitchFamily="32" charset="0"/>
              </a:rPr>
              <a:t>1 </a:t>
            </a:r>
            <a:r>
              <a:rPr lang="el-GR" sz="1200">
                <a:latin typeface="Tahoma" pitchFamily="32" charset="0"/>
                <a:cs typeface="Tahoma" pitchFamily="32" charset="0"/>
              </a:rPr>
              <a:t>η</a:t>
            </a:r>
            <a:r>
              <a:rPr lang="nl-NL" sz="1200" baseline="30000">
                <a:latin typeface="Tahoma" pitchFamily="32" charset="0"/>
                <a:cs typeface="Tahoma" pitchFamily="32" charset="0"/>
              </a:rPr>
              <a:t>*</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1</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y</a:t>
            </a:r>
            <a:r>
              <a:rPr lang="nl-NL" sz="1200" baseline="-25000">
                <a:latin typeface="Tahoma" pitchFamily="32" charset="0"/>
                <a:cs typeface="Tahoma" pitchFamily="32" charset="0"/>
              </a:rPr>
              <a:t>2i</a:t>
            </a:r>
            <a:r>
              <a:rPr lang="nl-NL" sz="1200">
                <a:latin typeface="Tahoma" pitchFamily="32" charset="0"/>
                <a:cs typeface="Tahoma" pitchFamily="32" charset="0"/>
              </a:rPr>
              <a:t>|</a:t>
            </a:r>
            <a:r>
              <a:rPr lang="el-GR" sz="1200">
                <a:latin typeface="Tahoma" pitchFamily="32" charset="0"/>
                <a:cs typeface="Tahoma" pitchFamily="32" charset="0"/>
              </a:rPr>
              <a:t> η</a:t>
            </a:r>
            <a:r>
              <a:rPr lang="nl-NL" sz="1200" baseline="30000">
                <a:latin typeface="Tahoma" pitchFamily="32" charset="0"/>
                <a:cs typeface="Tahoma" pitchFamily="32" charset="0"/>
              </a:rPr>
              <a:t>*</a:t>
            </a:r>
            <a:r>
              <a:rPr lang="nl-NL" sz="1200">
                <a:latin typeface="Tahoma" pitchFamily="32" charset="0"/>
                <a:cs typeface="Tahoma" pitchFamily="32" charset="0"/>
              </a:rPr>
              <a:t> ~ N (</a:t>
            </a:r>
            <a:r>
              <a:rPr lang="el-GR" sz="1200">
                <a:latin typeface="Tahoma" pitchFamily="32" charset="0"/>
                <a:cs typeface="Tahoma" pitchFamily="32" charset="0"/>
              </a:rPr>
              <a:t>Τ</a:t>
            </a:r>
            <a:r>
              <a:rPr lang="nl-NL" sz="1200" baseline="-25000">
                <a:latin typeface="Tahoma" pitchFamily="32" charset="0"/>
                <a:cs typeface="Tahoma" pitchFamily="32" charset="0"/>
              </a:rPr>
              <a:t>2</a:t>
            </a:r>
            <a:r>
              <a:rPr lang="nl-NL" sz="1200">
                <a:latin typeface="Tahoma" pitchFamily="32" charset="0"/>
                <a:cs typeface="Tahoma" pitchFamily="32" charset="0"/>
              </a:rPr>
              <a:t> + Λ</a:t>
            </a:r>
            <a:r>
              <a:rPr lang="nl-NL" sz="1200" baseline="-25000">
                <a:latin typeface="Tahoma" pitchFamily="32" charset="0"/>
                <a:cs typeface="Tahoma" pitchFamily="32" charset="0"/>
              </a:rPr>
              <a:t>2 </a:t>
            </a:r>
            <a:r>
              <a:rPr lang="el-GR" sz="1200">
                <a:latin typeface="Tahoma" pitchFamily="32" charset="0"/>
                <a:cs typeface="Tahoma" pitchFamily="32" charset="0"/>
              </a:rPr>
              <a:t>η</a:t>
            </a:r>
            <a:r>
              <a:rPr lang="nl-NL" sz="1200" baseline="30000">
                <a:latin typeface="Tahoma" pitchFamily="32" charset="0"/>
                <a:cs typeface="Tahoma" pitchFamily="32" charset="0"/>
              </a:rPr>
              <a:t>*</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2</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MI requires these distributions to be equal.</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endParaRPr lang="nl-NL" sz="1200">
              <a:latin typeface="Tahoma" pitchFamily="32" charset="0"/>
              <a:cs typeface="Tahoma" pitchFamily="32" charset="0"/>
            </a:endParaRPr>
          </a:p>
        </p:txBody>
      </p:sp>
      <p:cxnSp>
        <p:nvCxnSpPr>
          <p:cNvPr id="39952" name="AutoShape 16"/>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9953" name="AutoShape 17"/>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9954" name="AutoShape 18"/>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9955" name="AutoShape 19"/>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9956" name="Text Box 20"/>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a:t>
            </a:r>
          </a:p>
        </p:txBody>
      </p:sp>
      <p:sp>
        <p:nvSpPr>
          <p:cNvPr id="39957" name="Text Box 21"/>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a:t>
            </a:r>
          </a:p>
        </p:txBody>
      </p:sp>
      <p:sp>
        <p:nvSpPr>
          <p:cNvPr id="39958" name="Text Box 22"/>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3</a:t>
            </a:r>
          </a:p>
        </p:txBody>
      </p:sp>
      <p:sp>
        <p:nvSpPr>
          <p:cNvPr id="39959" name="Text Box 23"/>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4</a:t>
            </a:r>
          </a:p>
        </p:txBody>
      </p:sp>
      <p:sp>
        <p:nvSpPr>
          <p:cNvPr id="39960" name="Text Box 24"/>
          <p:cNvSpPr txBox="1">
            <a:spLocks noChangeArrowheads="1"/>
          </p:cNvSpPr>
          <p:nvPr/>
        </p:nvSpPr>
        <p:spPr bwMode="auto">
          <a:xfrm>
            <a:off x="762000" y="1400175"/>
            <a:ext cx="15240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Σ = </a:t>
            </a:r>
            <a:r>
              <a:rPr lang="el-GR" sz="1200" b="1">
                <a:solidFill>
                  <a:srgbClr val="800080"/>
                </a:solidFill>
                <a:latin typeface="Tahoma" pitchFamily="32" charset="0"/>
                <a:cs typeface="Tahoma" pitchFamily="32" charset="0"/>
              </a:rPr>
              <a:t>Λ</a:t>
            </a:r>
            <a:r>
              <a:rPr lang="nl-NL" sz="1200" b="1">
                <a:solidFill>
                  <a:srgbClr val="800080"/>
                </a:solidFill>
                <a:latin typeface="Tahoma" pitchFamily="32" charset="0"/>
                <a:cs typeface="Tahoma" pitchFamily="32" charset="0"/>
              </a:rPr>
              <a:t> </a:t>
            </a:r>
            <a:r>
              <a:rPr lang="el-GR" sz="1200" b="1">
                <a:solidFill>
                  <a:srgbClr val="800080"/>
                </a:solidFill>
                <a:latin typeface="Tahoma" pitchFamily="32" charset="0"/>
                <a:cs typeface="Tahoma" pitchFamily="32" charset="0"/>
              </a:rPr>
              <a:t>Ψ Λ</a:t>
            </a:r>
            <a:r>
              <a:rPr lang="nl-NL" sz="1200" b="1" baseline="30000">
                <a:solidFill>
                  <a:srgbClr val="800080"/>
                </a:solidFill>
                <a:latin typeface="Tahoma" pitchFamily="32" charset="0"/>
                <a:cs typeface="Tahoma" pitchFamily="32" charset="0"/>
              </a:rPr>
              <a:t>t</a:t>
            </a: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40962" name="Rectangle 2"/>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pci</a:t>
            </a:r>
          </a:p>
        </p:txBody>
      </p:sp>
      <p:sp>
        <p:nvSpPr>
          <p:cNvPr id="40963" name="Oval 3"/>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a:t>
            </a:r>
          </a:p>
        </p:txBody>
      </p:sp>
      <p:cxnSp>
        <p:nvCxnSpPr>
          <p:cNvPr id="40964" name="AutoShape 4"/>
          <p:cNvCxnSpPr>
            <a:cxnSpLocks noChangeShapeType="1"/>
            <a:stCxn id="40963" idx="4"/>
            <a:endCxn id="40962"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0965" name="Rectangle 5"/>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wmi</a:t>
            </a:r>
          </a:p>
        </p:txBody>
      </p:sp>
      <p:cxnSp>
        <p:nvCxnSpPr>
          <p:cNvPr id="40966" name="AutoShape 6"/>
          <p:cNvCxnSpPr>
            <a:cxnSpLocks noChangeShapeType="1"/>
            <a:stCxn id="40963" idx="4"/>
            <a:endCxn id="40965"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0967" name="Rectangle 7"/>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psi</a:t>
            </a:r>
          </a:p>
        </p:txBody>
      </p:sp>
      <p:cxnSp>
        <p:nvCxnSpPr>
          <p:cNvPr id="40968" name="AutoShape 8"/>
          <p:cNvCxnSpPr>
            <a:cxnSpLocks noChangeShapeType="1"/>
            <a:stCxn id="40963" idx="4"/>
            <a:endCxn id="40967"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0969" name="Rectangle 9"/>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vci</a:t>
            </a:r>
          </a:p>
        </p:txBody>
      </p:sp>
      <p:cxnSp>
        <p:nvCxnSpPr>
          <p:cNvPr id="40970" name="AutoShape 10"/>
          <p:cNvCxnSpPr>
            <a:cxnSpLocks noChangeShapeType="1"/>
            <a:stCxn id="40963" idx="4"/>
            <a:endCxn id="40969"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0971" name="Text Box 11"/>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40972" name="Text Box 12"/>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40973" name="Text Box 13"/>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40974" name="Text Box 14"/>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sp>
        <p:nvSpPr>
          <p:cNvPr id="40975" name="Text Box 15"/>
          <p:cNvSpPr txBox="1">
            <a:spLocks noChangeArrowheads="1"/>
          </p:cNvSpPr>
          <p:nvPr/>
        </p:nvSpPr>
        <p:spPr bwMode="auto">
          <a:xfrm>
            <a:off x="4876800" y="990600"/>
            <a:ext cx="3962400" cy="196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Conditional distributions in 2 groups (conditional on a given value of  </a:t>
            </a:r>
            <a:r>
              <a:rPr lang="el-GR" sz="1200">
                <a:latin typeface="Tahoma" pitchFamily="32" charset="0"/>
                <a:cs typeface="Tahoma" pitchFamily="32" charset="0"/>
              </a:rPr>
              <a:t>η</a:t>
            </a:r>
            <a:r>
              <a:rPr lang="nl-NL" sz="1200">
                <a:latin typeface="Tahoma" pitchFamily="32" charset="0"/>
                <a:cs typeface="Tahoma" pitchFamily="32" charset="0"/>
              </a:rPr>
              <a:t> (</a:t>
            </a:r>
            <a:r>
              <a:rPr lang="el-GR" sz="1200">
                <a:latin typeface="Tahoma" pitchFamily="32" charset="0"/>
                <a:cs typeface="Tahoma" pitchFamily="32" charset="0"/>
              </a:rPr>
              <a:t>η</a:t>
            </a:r>
            <a:r>
              <a:rPr lang="nl-NL" sz="1200">
                <a:latin typeface="Tahoma" pitchFamily="32" charset="0"/>
                <a:cs typeface="Tahoma" pitchFamily="32" charset="0"/>
              </a:rPr>
              <a:t>*)):</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b="1">
                <a:solidFill>
                  <a:srgbClr val="FF0000"/>
                </a:solidFill>
                <a:latin typeface="Tahoma" pitchFamily="32" charset="0"/>
                <a:cs typeface="Tahoma" pitchFamily="32" charset="0"/>
              </a:rPr>
              <a:t>y</a:t>
            </a:r>
            <a:r>
              <a:rPr lang="nl-NL" sz="1200" b="1" baseline="-25000">
                <a:solidFill>
                  <a:srgbClr val="FF0000"/>
                </a:solidFill>
                <a:latin typeface="Tahoma" pitchFamily="32" charset="0"/>
                <a:cs typeface="Tahoma" pitchFamily="32" charset="0"/>
              </a:rPr>
              <a:t>1i</a:t>
            </a:r>
            <a:r>
              <a:rPr lang="nl-NL" sz="1200" b="1">
                <a:solidFill>
                  <a:srgbClr val="FF0000"/>
                </a:solidFill>
                <a:latin typeface="Tahoma" pitchFamily="32" charset="0"/>
                <a:cs typeface="Tahoma" pitchFamily="32" charset="0"/>
              </a:rPr>
              <a:t>|</a:t>
            </a:r>
            <a:r>
              <a:rPr lang="el-GR" sz="1200" b="1">
                <a:solidFill>
                  <a:srgbClr val="FF0000"/>
                </a:solidFill>
                <a:latin typeface="Tahoma" pitchFamily="32" charset="0"/>
                <a:cs typeface="Tahoma" pitchFamily="32" charset="0"/>
              </a:rPr>
              <a:t> η</a:t>
            </a:r>
            <a:r>
              <a:rPr lang="nl-NL" sz="1200" b="1" baseline="30000">
                <a:solidFill>
                  <a:srgbClr val="FF0000"/>
                </a:solidFill>
                <a:latin typeface="Tahoma" pitchFamily="32" charset="0"/>
                <a:cs typeface="Tahoma" pitchFamily="32" charset="0"/>
              </a:rPr>
              <a:t>*</a:t>
            </a:r>
            <a:r>
              <a:rPr lang="nl-NL" sz="1200">
                <a:latin typeface="Tahoma" pitchFamily="32" charset="0"/>
                <a:cs typeface="Tahoma" pitchFamily="32" charset="0"/>
              </a:rPr>
              <a:t> ~ N (</a:t>
            </a:r>
            <a:r>
              <a:rPr lang="el-GR" sz="1200">
                <a:latin typeface="Tahoma" pitchFamily="32" charset="0"/>
                <a:cs typeface="Tahoma" pitchFamily="32" charset="0"/>
              </a:rPr>
              <a:t>Τ</a:t>
            </a:r>
            <a:r>
              <a:rPr lang="nl-NL" sz="1200" baseline="-25000">
                <a:latin typeface="Tahoma" pitchFamily="32" charset="0"/>
                <a:cs typeface="Tahoma" pitchFamily="32" charset="0"/>
              </a:rPr>
              <a:t>1</a:t>
            </a:r>
            <a:r>
              <a:rPr lang="nl-NL" sz="1200">
                <a:latin typeface="Tahoma" pitchFamily="32" charset="0"/>
                <a:cs typeface="Tahoma" pitchFamily="32" charset="0"/>
              </a:rPr>
              <a:t> + Λ</a:t>
            </a:r>
            <a:r>
              <a:rPr lang="nl-NL" sz="1200" baseline="-25000">
                <a:latin typeface="Tahoma" pitchFamily="32" charset="0"/>
                <a:cs typeface="Tahoma" pitchFamily="32" charset="0"/>
              </a:rPr>
              <a:t>1 </a:t>
            </a:r>
            <a:r>
              <a:rPr lang="el-GR" sz="1200">
                <a:latin typeface="Tahoma" pitchFamily="32" charset="0"/>
                <a:cs typeface="Tahoma" pitchFamily="32" charset="0"/>
              </a:rPr>
              <a:t>η</a:t>
            </a:r>
            <a:r>
              <a:rPr lang="nl-NL" sz="1200" baseline="30000">
                <a:latin typeface="Tahoma" pitchFamily="32" charset="0"/>
                <a:cs typeface="Tahoma" pitchFamily="32" charset="0"/>
              </a:rPr>
              <a:t>*</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1</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y</a:t>
            </a:r>
            <a:r>
              <a:rPr lang="nl-NL" sz="1200" baseline="-25000">
                <a:latin typeface="Tahoma" pitchFamily="32" charset="0"/>
                <a:cs typeface="Tahoma" pitchFamily="32" charset="0"/>
              </a:rPr>
              <a:t>2i</a:t>
            </a:r>
            <a:r>
              <a:rPr lang="nl-NL" sz="1200">
                <a:latin typeface="Tahoma" pitchFamily="32" charset="0"/>
                <a:cs typeface="Tahoma" pitchFamily="32" charset="0"/>
              </a:rPr>
              <a:t>|</a:t>
            </a:r>
            <a:r>
              <a:rPr lang="el-GR" sz="1200">
                <a:latin typeface="Tahoma" pitchFamily="32" charset="0"/>
                <a:cs typeface="Tahoma" pitchFamily="32" charset="0"/>
              </a:rPr>
              <a:t> η</a:t>
            </a:r>
            <a:r>
              <a:rPr lang="nl-NL" sz="1200" baseline="30000">
                <a:latin typeface="Tahoma" pitchFamily="32" charset="0"/>
                <a:cs typeface="Tahoma" pitchFamily="32" charset="0"/>
              </a:rPr>
              <a:t>*</a:t>
            </a:r>
            <a:r>
              <a:rPr lang="nl-NL" sz="1200">
                <a:latin typeface="Tahoma" pitchFamily="32" charset="0"/>
                <a:cs typeface="Tahoma" pitchFamily="32" charset="0"/>
              </a:rPr>
              <a:t> ~ N (</a:t>
            </a:r>
            <a:r>
              <a:rPr lang="el-GR" sz="1200">
                <a:latin typeface="Tahoma" pitchFamily="32" charset="0"/>
                <a:cs typeface="Tahoma" pitchFamily="32" charset="0"/>
              </a:rPr>
              <a:t>Τ</a:t>
            </a:r>
            <a:r>
              <a:rPr lang="nl-NL" sz="1200" baseline="-25000">
                <a:latin typeface="Tahoma" pitchFamily="32" charset="0"/>
                <a:cs typeface="Tahoma" pitchFamily="32" charset="0"/>
              </a:rPr>
              <a:t>2</a:t>
            </a:r>
            <a:r>
              <a:rPr lang="nl-NL" sz="1200">
                <a:latin typeface="Tahoma" pitchFamily="32" charset="0"/>
                <a:cs typeface="Tahoma" pitchFamily="32" charset="0"/>
              </a:rPr>
              <a:t> + Λ</a:t>
            </a:r>
            <a:r>
              <a:rPr lang="nl-NL" sz="1200" baseline="-25000">
                <a:latin typeface="Tahoma" pitchFamily="32" charset="0"/>
                <a:cs typeface="Tahoma" pitchFamily="32" charset="0"/>
              </a:rPr>
              <a:t>2 </a:t>
            </a:r>
            <a:r>
              <a:rPr lang="el-GR" sz="1200">
                <a:latin typeface="Tahoma" pitchFamily="32" charset="0"/>
                <a:cs typeface="Tahoma" pitchFamily="32" charset="0"/>
              </a:rPr>
              <a:t>η</a:t>
            </a:r>
            <a:r>
              <a:rPr lang="nl-NL" sz="1200" baseline="30000">
                <a:latin typeface="Tahoma" pitchFamily="32" charset="0"/>
                <a:cs typeface="Tahoma" pitchFamily="32" charset="0"/>
              </a:rPr>
              <a:t>*</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2</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MI requires these distributions to be equal.</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endParaRPr lang="nl-NL" sz="1200">
              <a:latin typeface="Tahoma" pitchFamily="32" charset="0"/>
              <a:cs typeface="Tahoma" pitchFamily="32" charset="0"/>
            </a:endParaRPr>
          </a:p>
        </p:txBody>
      </p:sp>
      <p:cxnSp>
        <p:nvCxnSpPr>
          <p:cNvPr id="40976" name="AutoShape 16"/>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0977" name="AutoShape 17"/>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0978" name="AutoShape 18"/>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0979" name="AutoShape 19"/>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0980" name="Text Box 20"/>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a:t>
            </a:r>
          </a:p>
        </p:txBody>
      </p:sp>
      <p:sp>
        <p:nvSpPr>
          <p:cNvPr id="40981" name="Text Box 21"/>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a:t>
            </a:r>
          </a:p>
        </p:txBody>
      </p:sp>
      <p:sp>
        <p:nvSpPr>
          <p:cNvPr id="40982" name="Text Box 22"/>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3</a:t>
            </a:r>
          </a:p>
        </p:txBody>
      </p:sp>
      <p:sp>
        <p:nvSpPr>
          <p:cNvPr id="40983" name="Text Box 23"/>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4</a:t>
            </a:r>
          </a:p>
        </p:txBody>
      </p:sp>
      <p:sp>
        <p:nvSpPr>
          <p:cNvPr id="40984" name="Text Box 24"/>
          <p:cNvSpPr txBox="1">
            <a:spLocks noChangeArrowheads="1"/>
          </p:cNvSpPr>
          <p:nvPr/>
        </p:nvSpPr>
        <p:spPr bwMode="auto">
          <a:xfrm>
            <a:off x="762000" y="1400175"/>
            <a:ext cx="15240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Σ = </a:t>
            </a:r>
            <a:r>
              <a:rPr lang="el-GR" sz="1200" b="1">
                <a:solidFill>
                  <a:srgbClr val="800080"/>
                </a:solidFill>
                <a:latin typeface="Tahoma" pitchFamily="32" charset="0"/>
                <a:cs typeface="Tahoma" pitchFamily="32" charset="0"/>
              </a:rPr>
              <a:t>Λ</a:t>
            </a:r>
            <a:r>
              <a:rPr lang="nl-NL" sz="1200" b="1">
                <a:solidFill>
                  <a:srgbClr val="800080"/>
                </a:solidFill>
                <a:latin typeface="Tahoma" pitchFamily="32" charset="0"/>
                <a:cs typeface="Tahoma" pitchFamily="32" charset="0"/>
              </a:rPr>
              <a:t> </a:t>
            </a:r>
            <a:r>
              <a:rPr lang="el-GR" sz="1200" b="1">
                <a:solidFill>
                  <a:srgbClr val="800080"/>
                </a:solidFill>
                <a:latin typeface="Tahoma" pitchFamily="32" charset="0"/>
                <a:cs typeface="Tahoma" pitchFamily="32" charset="0"/>
              </a:rPr>
              <a:t>Ψ Λ</a:t>
            </a:r>
            <a:r>
              <a:rPr lang="nl-NL" sz="1200" b="1" baseline="30000">
                <a:solidFill>
                  <a:srgbClr val="800080"/>
                </a:solidFill>
                <a:latin typeface="Tahoma" pitchFamily="32" charset="0"/>
                <a:cs typeface="Tahoma" pitchFamily="32" charset="0"/>
              </a:rPr>
              <a:t>t</a:t>
            </a: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41986" name="Rectangle 2"/>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pci</a:t>
            </a:r>
          </a:p>
        </p:txBody>
      </p:sp>
      <p:sp>
        <p:nvSpPr>
          <p:cNvPr id="41987" name="Oval 3"/>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a:t>
            </a:r>
          </a:p>
        </p:txBody>
      </p:sp>
      <p:cxnSp>
        <p:nvCxnSpPr>
          <p:cNvPr id="41988" name="AutoShape 4"/>
          <p:cNvCxnSpPr>
            <a:cxnSpLocks noChangeShapeType="1"/>
            <a:stCxn id="41987" idx="4"/>
            <a:endCxn id="41986"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1989" name="Rectangle 5"/>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wmi</a:t>
            </a:r>
          </a:p>
        </p:txBody>
      </p:sp>
      <p:cxnSp>
        <p:nvCxnSpPr>
          <p:cNvPr id="41990" name="AutoShape 6"/>
          <p:cNvCxnSpPr>
            <a:cxnSpLocks noChangeShapeType="1"/>
            <a:stCxn id="41987" idx="4"/>
            <a:endCxn id="41989"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1991" name="Rectangle 7"/>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psi</a:t>
            </a:r>
          </a:p>
        </p:txBody>
      </p:sp>
      <p:cxnSp>
        <p:nvCxnSpPr>
          <p:cNvPr id="41992" name="AutoShape 8"/>
          <p:cNvCxnSpPr>
            <a:cxnSpLocks noChangeShapeType="1"/>
            <a:stCxn id="41987" idx="4"/>
            <a:endCxn id="41991"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1993" name="Rectangle 9"/>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vci</a:t>
            </a:r>
          </a:p>
        </p:txBody>
      </p:sp>
      <p:cxnSp>
        <p:nvCxnSpPr>
          <p:cNvPr id="41994" name="AutoShape 10"/>
          <p:cNvCxnSpPr>
            <a:cxnSpLocks noChangeShapeType="1"/>
            <a:stCxn id="41987" idx="4"/>
            <a:endCxn id="41993"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1995" name="Text Box 11"/>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41996" name="Text Box 12"/>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41997" name="Text Box 13"/>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41998" name="Text Box 14"/>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sp>
        <p:nvSpPr>
          <p:cNvPr id="41999" name="Text Box 15"/>
          <p:cNvSpPr txBox="1">
            <a:spLocks noChangeArrowheads="1"/>
          </p:cNvSpPr>
          <p:nvPr/>
        </p:nvSpPr>
        <p:spPr bwMode="auto">
          <a:xfrm>
            <a:off x="4876800" y="990600"/>
            <a:ext cx="3962400" cy="196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Conditional distributions in 2 groups (conditional on a given value of  </a:t>
            </a:r>
            <a:r>
              <a:rPr lang="el-GR" sz="1200">
                <a:latin typeface="Tahoma" pitchFamily="32" charset="0"/>
                <a:cs typeface="Tahoma" pitchFamily="32" charset="0"/>
              </a:rPr>
              <a:t>η</a:t>
            </a:r>
            <a:r>
              <a:rPr lang="nl-NL" sz="1200">
                <a:latin typeface="Tahoma" pitchFamily="32" charset="0"/>
                <a:cs typeface="Tahoma" pitchFamily="32" charset="0"/>
              </a:rPr>
              <a:t> (</a:t>
            </a:r>
            <a:r>
              <a:rPr lang="el-GR" sz="1200">
                <a:latin typeface="Tahoma" pitchFamily="32" charset="0"/>
                <a:cs typeface="Tahoma" pitchFamily="32" charset="0"/>
              </a:rPr>
              <a:t>η</a:t>
            </a:r>
            <a:r>
              <a:rPr lang="nl-NL" sz="1200">
                <a:latin typeface="Tahoma" pitchFamily="32" charset="0"/>
                <a:cs typeface="Tahoma" pitchFamily="32" charset="0"/>
              </a:rPr>
              <a:t>*)):</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b="1">
                <a:solidFill>
                  <a:srgbClr val="FF0000"/>
                </a:solidFill>
                <a:latin typeface="Tahoma" pitchFamily="32" charset="0"/>
                <a:cs typeface="Tahoma" pitchFamily="32" charset="0"/>
              </a:rPr>
              <a:t>y</a:t>
            </a:r>
            <a:r>
              <a:rPr lang="nl-NL" sz="1200" b="1" baseline="-25000">
                <a:solidFill>
                  <a:srgbClr val="FF0000"/>
                </a:solidFill>
                <a:latin typeface="Tahoma" pitchFamily="32" charset="0"/>
                <a:cs typeface="Tahoma" pitchFamily="32" charset="0"/>
              </a:rPr>
              <a:t>1i</a:t>
            </a:r>
            <a:r>
              <a:rPr lang="nl-NL" sz="1200" b="1">
                <a:solidFill>
                  <a:srgbClr val="FF0000"/>
                </a:solidFill>
                <a:latin typeface="Tahoma" pitchFamily="32" charset="0"/>
                <a:cs typeface="Tahoma" pitchFamily="32" charset="0"/>
              </a:rPr>
              <a:t>|</a:t>
            </a:r>
            <a:r>
              <a:rPr lang="el-GR" sz="1200" b="1">
                <a:solidFill>
                  <a:srgbClr val="FF0000"/>
                </a:solidFill>
                <a:latin typeface="Tahoma" pitchFamily="32" charset="0"/>
                <a:cs typeface="Tahoma" pitchFamily="32" charset="0"/>
              </a:rPr>
              <a:t> η</a:t>
            </a:r>
            <a:r>
              <a:rPr lang="nl-NL" sz="1200" b="1" baseline="30000">
                <a:solidFill>
                  <a:srgbClr val="FF0000"/>
                </a:solidFill>
                <a:latin typeface="Tahoma" pitchFamily="32" charset="0"/>
                <a:cs typeface="Tahoma" pitchFamily="32" charset="0"/>
              </a:rPr>
              <a:t>*</a:t>
            </a:r>
            <a:r>
              <a:rPr lang="nl-NL" sz="1200">
                <a:latin typeface="Tahoma" pitchFamily="32" charset="0"/>
                <a:cs typeface="Tahoma" pitchFamily="32" charset="0"/>
              </a:rPr>
              <a:t> </a:t>
            </a:r>
            <a:r>
              <a:rPr lang="nl-NL" sz="1200" b="1">
                <a:solidFill>
                  <a:srgbClr val="00664D"/>
                </a:solidFill>
                <a:latin typeface="Tahoma" pitchFamily="32" charset="0"/>
                <a:cs typeface="Tahoma" pitchFamily="32" charset="0"/>
              </a:rPr>
              <a:t>~ N </a:t>
            </a:r>
            <a:r>
              <a:rPr lang="nl-NL" sz="1200">
                <a:latin typeface="Tahoma" pitchFamily="32" charset="0"/>
                <a:cs typeface="Tahoma" pitchFamily="32" charset="0"/>
              </a:rPr>
              <a:t>(</a:t>
            </a:r>
            <a:r>
              <a:rPr lang="el-GR" sz="1200">
                <a:latin typeface="Tahoma" pitchFamily="32" charset="0"/>
                <a:cs typeface="Tahoma" pitchFamily="32" charset="0"/>
              </a:rPr>
              <a:t>Τ</a:t>
            </a:r>
            <a:r>
              <a:rPr lang="nl-NL" sz="1200" baseline="-25000">
                <a:latin typeface="Tahoma" pitchFamily="32" charset="0"/>
                <a:cs typeface="Tahoma" pitchFamily="32" charset="0"/>
              </a:rPr>
              <a:t>1</a:t>
            </a:r>
            <a:r>
              <a:rPr lang="nl-NL" sz="1200">
                <a:latin typeface="Tahoma" pitchFamily="32" charset="0"/>
                <a:cs typeface="Tahoma" pitchFamily="32" charset="0"/>
              </a:rPr>
              <a:t> + Λ</a:t>
            </a:r>
            <a:r>
              <a:rPr lang="nl-NL" sz="1200" baseline="-25000">
                <a:latin typeface="Tahoma" pitchFamily="32" charset="0"/>
                <a:cs typeface="Tahoma" pitchFamily="32" charset="0"/>
              </a:rPr>
              <a:t>1 </a:t>
            </a:r>
            <a:r>
              <a:rPr lang="el-GR" sz="1200">
                <a:latin typeface="Tahoma" pitchFamily="32" charset="0"/>
                <a:cs typeface="Tahoma" pitchFamily="32" charset="0"/>
              </a:rPr>
              <a:t>η</a:t>
            </a:r>
            <a:r>
              <a:rPr lang="nl-NL" sz="1200" baseline="30000">
                <a:latin typeface="Tahoma" pitchFamily="32" charset="0"/>
                <a:cs typeface="Tahoma" pitchFamily="32" charset="0"/>
              </a:rPr>
              <a:t>*</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1</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y</a:t>
            </a:r>
            <a:r>
              <a:rPr lang="nl-NL" sz="1200" baseline="-25000">
                <a:latin typeface="Tahoma" pitchFamily="32" charset="0"/>
                <a:cs typeface="Tahoma" pitchFamily="32" charset="0"/>
              </a:rPr>
              <a:t>2i</a:t>
            </a:r>
            <a:r>
              <a:rPr lang="nl-NL" sz="1200">
                <a:latin typeface="Tahoma" pitchFamily="32" charset="0"/>
                <a:cs typeface="Tahoma" pitchFamily="32" charset="0"/>
              </a:rPr>
              <a:t>|</a:t>
            </a:r>
            <a:r>
              <a:rPr lang="el-GR" sz="1200">
                <a:latin typeface="Tahoma" pitchFamily="32" charset="0"/>
                <a:cs typeface="Tahoma" pitchFamily="32" charset="0"/>
              </a:rPr>
              <a:t> η</a:t>
            </a:r>
            <a:r>
              <a:rPr lang="nl-NL" sz="1200" baseline="30000">
                <a:latin typeface="Tahoma" pitchFamily="32" charset="0"/>
                <a:cs typeface="Tahoma" pitchFamily="32" charset="0"/>
              </a:rPr>
              <a:t>*</a:t>
            </a:r>
            <a:r>
              <a:rPr lang="nl-NL" sz="1200">
                <a:latin typeface="Tahoma" pitchFamily="32" charset="0"/>
                <a:cs typeface="Tahoma" pitchFamily="32" charset="0"/>
              </a:rPr>
              <a:t> ~ N (</a:t>
            </a:r>
            <a:r>
              <a:rPr lang="el-GR" sz="1200">
                <a:latin typeface="Tahoma" pitchFamily="32" charset="0"/>
                <a:cs typeface="Tahoma" pitchFamily="32" charset="0"/>
              </a:rPr>
              <a:t>Τ</a:t>
            </a:r>
            <a:r>
              <a:rPr lang="nl-NL" sz="1200" baseline="-25000">
                <a:latin typeface="Tahoma" pitchFamily="32" charset="0"/>
                <a:cs typeface="Tahoma" pitchFamily="32" charset="0"/>
              </a:rPr>
              <a:t>2</a:t>
            </a:r>
            <a:r>
              <a:rPr lang="nl-NL" sz="1200">
                <a:latin typeface="Tahoma" pitchFamily="32" charset="0"/>
                <a:cs typeface="Tahoma" pitchFamily="32" charset="0"/>
              </a:rPr>
              <a:t> + Λ</a:t>
            </a:r>
            <a:r>
              <a:rPr lang="nl-NL" sz="1200" baseline="-25000">
                <a:latin typeface="Tahoma" pitchFamily="32" charset="0"/>
                <a:cs typeface="Tahoma" pitchFamily="32" charset="0"/>
              </a:rPr>
              <a:t>2 </a:t>
            </a:r>
            <a:r>
              <a:rPr lang="el-GR" sz="1200">
                <a:latin typeface="Tahoma" pitchFamily="32" charset="0"/>
                <a:cs typeface="Tahoma" pitchFamily="32" charset="0"/>
              </a:rPr>
              <a:t>η</a:t>
            </a:r>
            <a:r>
              <a:rPr lang="nl-NL" sz="1200" baseline="30000">
                <a:latin typeface="Tahoma" pitchFamily="32" charset="0"/>
                <a:cs typeface="Tahoma" pitchFamily="32" charset="0"/>
              </a:rPr>
              <a:t>*</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2</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MI requires these distributions to be equal.</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endParaRPr lang="nl-NL" sz="1200">
              <a:latin typeface="Tahoma" pitchFamily="32" charset="0"/>
              <a:cs typeface="Tahoma" pitchFamily="32" charset="0"/>
            </a:endParaRPr>
          </a:p>
        </p:txBody>
      </p:sp>
      <p:cxnSp>
        <p:nvCxnSpPr>
          <p:cNvPr id="42000" name="AutoShape 16"/>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2001" name="AutoShape 17"/>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2002" name="AutoShape 18"/>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2003" name="AutoShape 19"/>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2004" name="Text Box 20"/>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a:t>
            </a:r>
          </a:p>
        </p:txBody>
      </p:sp>
      <p:sp>
        <p:nvSpPr>
          <p:cNvPr id="42005" name="Text Box 21"/>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a:t>
            </a:r>
          </a:p>
        </p:txBody>
      </p:sp>
      <p:sp>
        <p:nvSpPr>
          <p:cNvPr id="42006" name="Text Box 22"/>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3</a:t>
            </a:r>
          </a:p>
        </p:txBody>
      </p:sp>
      <p:sp>
        <p:nvSpPr>
          <p:cNvPr id="42007" name="Text Box 23"/>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4</a:t>
            </a:r>
          </a:p>
        </p:txBody>
      </p:sp>
      <p:sp>
        <p:nvSpPr>
          <p:cNvPr id="42008" name="Text Box 24"/>
          <p:cNvSpPr txBox="1">
            <a:spLocks noChangeArrowheads="1"/>
          </p:cNvSpPr>
          <p:nvPr/>
        </p:nvSpPr>
        <p:spPr bwMode="auto">
          <a:xfrm>
            <a:off x="762000" y="1400175"/>
            <a:ext cx="15240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Σ = </a:t>
            </a:r>
            <a:r>
              <a:rPr lang="el-GR" sz="1200" b="1">
                <a:solidFill>
                  <a:srgbClr val="800080"/>
                </a:solidFill>
                <a:latin typeface="Tahoma" pitchFamily="32" charset="0"/>
                <a:cs typeface="Tahoma" pitchFamily="32" charset="0"/>
              </a:rPr>
              <a:t>Λ</a:t>
            </a:r>
            <a:r>
              <a:rPr lang="nl-NL" sz="1200" b="1">
                <a:solidFill>
                  <a:srgbClr val="800080"/>
                </a:solidFill>
                <a:latin typeface="Tahoma" pitchFamily="32" charset="0"/>
                <a:cs typeface="Tahoma" pitchFamily="32" charset="0"/>
              </a:rPr>
              <a:t> </a:t>
            </a:r>
            <a:r>
              <a:rPr lang="el-GR" sz="1200" b="1">
                <a:solidFill>
                  <a:srgbClr val="800080"/>
                </a:solidFill>
                <a:latin typeface="Tahoma" pitchFamily="32" charset="0"/>
                <a:cs typeface="Tahoma" pitchFamily="32" charset="0"/>
              </a:rPr>
              <a:t>Ψ Λ</a:t>
            </a:r>
            <a:r>
              <a:rPr lang="nl-NL" sz="1200" b="1" baseline="30000">
                <a:solidFill>
                  <a:srgbClr val="800080"/>
                </a:solidFill>
                <a:latin typeface="Tahoma" pitchFamily="32" charset="0"/>
                <a:cs typeface="Tahoma" pitchFamily="32" charset="0"/>
              </a:rPr>
              <a:t>t</a:t>
            </a: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762000" y="457200"/>
            <a:ext cx="77724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4000">
                <a:solidFill>
                  <a:srgbClr val="3333CC"/>
                </a:solidFill>
              </a:rPr>
              <a:t>EXERCISES </a:t>
            </a:r>
          </a:p>
        </p:txBody>
      </p:sp>
      <p:sp>
        <p:nvSpPr>
          <p:cNvPr id="6146" name="Text Box 2"/>
          <p:cNvSpPr txBox="1">
            <a:spLocks noChangeArrowheads="1"/>
          </p:cNvSpPr>
          <p:nvPr/>
        </p:nvSpPr>
        <p:spPr bwMode="auto">
          <a:xfrm>
            <a:off x="304800" y="1905000"/>
            <a:ext cx="83820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569913" algn="l"/>
                <a:tab pos="1484313" algn="l"/>
                <a:tab pos="2398713" algn="l"/>
                <a:tab pos="3313113" algn="l"/>
                <a:tab pos="4227513" algn="l"/>
                <a:tab pos="5141913" algn="l"/>
                <a:tab pos="6056313" algn="l"/>
                <a:tab pos="6970713" algn="l"/>
                <a:tab pos="7885113" algn="l"/>
                <a:tab pos="8799513" algn="l"/>
                <a:tab pos="9713913" algn="l"/>
              </a:tabLst>
              <a:defRPr sz="2400">
                <a:solidFill>
                  <a:srgbClr val="000000"/>
                </a:solidFill>
                <a:latin typeface="Times New Roman" pitchFamily="16" charset="0"/>
                <a:ea typeface="MS PGothic" pitchFamily="32" charset="-128"/>
              </a:defRPr>
            </a:lvl9pPr>
          </a:lstStyle>
          <a:p>
            <a:pPr>
              <a:spcBef>
                <a:spcPts val="700"/>
              </a:spcBef>
              <a:buClrTx/>
              <a:buFontTx/>
              <a:buNone/>
            </a:pPr>
            <a:r>
              <a:rPr lang="en-US" sz="2800">
                <a:latin typeface="Arial" charset="0"/>
                <a:cs typeface="Arial" charset="0"/>
              </a:rPr>
              <a:t>1. Factor model IQ data (4 subtests): compare </a:t>
            </a:r>
            <a:r>
              <a:rPr lang="en-US" sz="2800" u="sng">
                <a:latin typeface="Arial" charset="0"/>
                <a:cs typeface="Arial" charset="0"/>
              </a:rPr>
              <a:t>saturated </a:t>
            </a:r>
            <a:r>
              <a:rPr lang="en-US" sz="2800">
                <a:latin typeface="Arial" charset="0"/>
                <a:cs typeface="Arial" charset="0"/>
              </a:rPr>
              <a:t>&amp; </a:t>
            </a:r>
            <a:r>
              <a:rPr lang="en-US" sz="2800" u="sng">
                <a:latin typeface="Arial" charset="0"/>
                <a:cs typeface="Arial" charset="0"/>
              </a:rPr>
              <a:t>one factor model </a:t>
            </a:r>
            <a:r>
              <a:rPr lang="en-US" sz="2800">
                <a:latin typeface="Arial" charset="0"/>
                <a:cs typeface="Arial" charset="0"/>
              </a:rPr>
              <a:t>(Michel)</a:t>
            </a:r>
          </a:p>
          <a:p>
            <a:pPr>
              <a:spcBef>
                <a:spcPts val="700"/>
              </a:spcBef>
              <a:buClrTx/>
              <a:buFontTx/>
              <a:buNone/>
            </a:pPr>
            <a:endParaRPr lang="en-US" sz="2800">
              <a:latin typeface="Arial" charset="0"/>
              <a:cs typeface="Arial" charset="0"/>
            </a:endParaRPr>
          </a:p>
          <a:p>
            <a:pPr>
              <a:spcBef>
                <a:spcPts val="700"/>
              </a:spcBef>
              <a:buClrTx/>
              <a:buFontTx/>
              <a:buNone/>
            </a:pPr>
            <a:r>
              <a:rPr lang="en-US" sz="2800">
                <a:latin typeface="Arial" charset="0"/>
                <a:cs typeface="Arial" charset="0"/>
              </a:rPr>
              <a:t>2. Use FA model to examine </a:t>
            </a:r>
            <a:r>
              <a:rPr lang="en-US" sz="2800" u="sng">
                <a:latin typeface="Arial" charset="0"/>
                <a:cs typeface="Arial" charset="0"/>
              </a:rPr>
              <a:t>Measurement Invariance </a:t>
            </a:r>
            <a:r>
              <a:rPr lang="en-US" sz="2800">
                <a:latin typeface="Arial" charset="0"/>
                <a:cs typeface="Arial" charset="0"/>
              </a:rPr>
              <a:t>(MI): does an IQ test (continuous data) measure the same trait in men and women? (Sanja) </a:t>
            </a:r>
            <a:br>
              <a:rPr lang="en-US" sz="2800">
                <a:latin typeface="Arial" charset="0"/>
                <a:cs typeface="Arial" charset="0"/>
              </a:rPr>
            </a:br>
            <a:r>
              <a:rPr lang="en-US" sz="2800">
                <a:latin typeface="Arial" charset="0"/>
                <a:cs typeface="Arial" charset="0"/>
              </a:rPr>
              <a:t/>
            </a:r>
            <a:br>
              <a:rPr lang="en-US" sz="2800">
                <a:latin typeface="Arial" charset="0"/>
                <a:cs typeface="Arial" charset="0"/>
              </a:rPr>
            </a:br>
            <a:r>
              <a:rPr lang="en-US" sz="2800">
                <a:latin typeface="Arial" charset="0"/>
                <a:cs typeface="Arial" charset="0"/>
              </a:rPr>
              <a:t>3. Use FA model to examine  MI for Attention Problems  (ordinal data) (Michel)</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43010" name="Rectangle 2"/>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pci</a:t>
            </a:r>
          </a:p>
        </p:txBody>
      </p:sp>
      <p:sp>
        <p:nvSpPr>
          <p:cNvPr id="43011" name="Oval 3"/>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a:t>
            </a:r>
          </a:p>
        </p:txBody>
      </p:sp>
      <p:cxnSp>
        <p:nvCxnSpPr>
          <p:cNvPr id="43012" name="AutoShape 4"/>
          <p:cNvCxnSpPr>
            <a:cxnSpLocks noChangeShapeType="1"/>
            <a:stCxn id="43011" idx="4"/>
            <a:endCxn id="43010"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3013" name="Rectangle 5"/>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wmi</a:t>
            </a:r>
          </a:p>
        </p:txBody>
      </p:sp>
      <p:cxnSp>
        <p:nvCxnSpPr>
          <p:cNvPr id="43014" name="AutoShape 6"/>
          <p:cNvCxnSpPr>
            <a:cxnSpLocks noChangeShapeType="1"/>
            <a:stCxn id="43011" idx="4"/>
            <a:endCxn id="43013"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3015" name="Rectangle 7"/>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psi</a:t>
            </a:r>
          </a:p>
        </p:txBody>
      </p:sp>
      <p:cxnSp>
        <p:nvCxnSpPr>
          <p:cNvPr id="43016" name="AutoShape 8"/>
          <p:cNvCxnSpPr>
            <a:cxnSpLocks noChangeShapeType="1"/>
            <a:stCxn id="43011" idx="4"/>
            <a:endCxn id="43015"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3017" name="Rectangle 9"/>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vci</a:t>
            </a:r>
          </a:p>
        </p:txBody>
      </p:sp>
      <p:cxnSp>
        <p:nvCxnSpPr>
          <p:cNvPr id="43018" name="AutoShape 10"/>
          <p:cNvCxnSpPr>
            <a:cxnSpLocks noChangeShapeType="1"/>
            <a:stCxn id="43011" idx="4"/>
            <a:endCxn id="43017"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3019" name="Text Box 11"/>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43020" name="Text Box 12"/>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43021" name="Text Box 13"/>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43022" name="Text Box 14"/>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sp>
        <p:nvSpPr>
          <p:cNvPr id="43023" name="Text Box 15"/>
          <p:cNvSpPr txBox="1">
            <a:spLocks noChangeArrowheads="1"/>
          </p:cNvSpPr>
          <p:nvPr/>
        </p:nvSpPr>
        <p:spPr bwMode="auto">
          <a:xfrm>
            <a:off x="4876800" y="990600"/>
            <a:ext cx="3962400" cy="196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Conditional distributions in 2 groups (conditional on a given value of  </a:t>
            </a:r>
            <a:r>
              <a:rPr lang="el-GR" sz="1200">
                <a:latin typeface="Tahoma" pitchFamily="32" charset="0"/>
                <a:cs typeface="Tahoma" pitchFamily="32" charset="0"/>
              </a:rPr>
              <a:t>η</a:t>
            </a:r>
            <a:r>
              <a:rPr lang="nl-NL" sz="1200">
                <a:latin typeface="Tahoma" pitchFamily="32" charset="0"/>
                <a:cs typeface="Tahoma" pitchFamily="32" charset="0"/>
              </a:rPr>
              <a:t> (</a:t>
            </a:r>
            <a:r>
              <a:rPr lang="el-GR" sz="1200">
                <a:latin typeface="Tahoma" pitchFamily="32" charset="0"/>
                <a:cs typeface="Tahoma" pitchFamily="32" charset="0"/>
              </a:rPr>
              <a:t>η</a:t>
            </a:r>
            <a:r>
              <a:rPr lang="nl-NL" sz="1200">
                <a:latin typeface="Tahoma" pitchFamily="32" charset="0"/>
                <a:cs typeface="Tahoma" pitchFamily="32" charset="0"/>
              </a:rPr>
              <a:t>*)):</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b="1">
                <a:solidFill>
                  <a:srgbClr val="FF0000"/>
                </a:solidFill>
                <a:latin typeface="Tahoma" pitchFamily="32" charset="0"/>
                <a:cs typeface="Tahoma" pitchFamily="32" charset="0"/>
              </a:rPr>
              <a:t>y</a:t>
            </a:r>
            <a:r>
              <a:rPr lang="nl-NL" sz="1200" b="1" baseline="-25000">
                <a:solidFill>
                  <a:srgbClr val="FF0000"/>
                </a:solidFill>
                <a:latin typeface="Tahoma" pitchFamily="32" charset="0"/>
                <a:cs typeface="Tahoma" pitchFamily="32" charset="0"/>
              </a:rPr>
              <a:t>1i</a:t>
            </a:r>
            <a:r>
              <a:rPr lang="nl-NL" sz="1200" b="1">
                <a:solidFill>
                  <a:srgbClr val="FF0000"/>
                </a:solidFill>
                <a:latin typeface="Tahoma" pitchFamily="32" charset="0"/>
                <a:cs typeface="Tahoma" pitchFamily="32" charset="0"/>
              </a:rPr>
              <a:t>|</a:t>
            </a:r>
            <a:r>
              <a:rPr lang="el-GR" sz="1200" b="1">
                <a:solidFill>
                  <a:srgbClr val="FF0000"/>
                </a:solidFill>
                <a:latin typeface="Tahoma" pitchFamily="32" charset="0"/>
                <a:cs typeface="Tahoma" pitchFamily="32" charset="0"/>
              </a:rPr>
              <a:t> η</a:t>
            </a:r>
            <a:r>
              <a:rPr lang="nl-NL" sz="1200" b="1" baseline="30000">
                <a:solidFill>
                  <a:srgbClr val="FF0000"/>
                </a:solidFill>
                <a:latin typeface="Tahoma" pitchFamily="32" charset="0"/>
                <a:cs typeface="Tahoma" pitchFamily="32" charset="0"/>
              </a:rPr>
              <a:t>*</a:t>
            </a:r>
            <a:r>
              <a:rPr lang="nl-NL" sz="1200">
                <a:latin typeface="Tahoma" pitchFamily="32" charset="0"/>
                <a:cs typeface="Tahoma" pitchFamily="32" charset="0"/>
              </a:rPr>
              <a:t> </a:t>
            </a:r>
            <a:r>
              <a:rPr lang="nl-NL" sz="1200" b="1">
                <a:solidFill>
                  <a:srgbClr val="00664D"/>
                </a:solidFill>
                <a:latin typeface="Tahoma" pitchFamily="32" charset="0"/>
                <a:cs typeface="Tahoma" pitchFamily="32" charset="0"/>
              </a:rPr>
              <a:t>~ N </a:t>
            </a:r>
            <a:r>
              <a:rPr lang="nl-NL" sz="1200">
                <a:latin typeface="Tahoma" pitchFamily="32" charset="0"/>
                <a:cs typeface="Tahoma" pitchFamily="32" charset="0"/>
              </a:rPr>
              <a:t>(</a:t>
            </a:r>
            <a:r>
              <a:rPr lang="el-GR" sz="1200" b="1">
                <a:solidFill>
                  <a:srgbClr val="262699"/>
                </a:solidFill>
                <a:latin typeface="Tahoma" pitchFamily="32" charset="0"/>
                <a:cs typeface="Tahoma" pitchFamily="32" charset="0"/>
              </a:rPr>
              <a:t>Τ</a:t>
            </a:r>
            <a:r>
              <a:rPr lang="nl-NL" sz="1200" b="1" baseline="-25000">
                <a:solidFill>
                  <a:srgbClr val="262699"/>
                </a:solidFill>
                <a:latin typeface="Tahoma" pitchFamily="32" charset="0"/>
                <a:cs typeface="Tahoma" pitchFamily="32" charset="0"/>
              </a:rPr>
              <a:t>1</a:t>
            </a:r>
            <a:r>
              <a:rPr lang="nl-NL" sz="1200" b="1">
                <a:solidFill>
                  <a:srgbClr val="262699"/>
                </a:solidFill>
                <a:latin typeface="Tahoma" pitchFamily="32" charset="0"/>
                <a:cs typeface="Tahoma" pitchFamily="32" charset="0"/>
              </a:rPr>
              <a:t> + Λ</a:t>
            </a:r>
            <a:r>
              <a:rPr lang="nl-NL" sz="1200" b="1" baseline="-25000">
                <a:solidFill>
                  <a:srgbClr val="262699"/>
                </a:solidFill>
                <a:latin typeface="Tahoma" pitchFamily="32" charset="0"/>
                <a:cs typeface="Tahoma" pitchFamily="32" charset="0"/>
              </a:rPr>
              <a:t>1 </a:t>
            </a:r>
            <a:r>
              <a:rPr lang="el-GR" sz="1200" b="1">
                <a:solidFill>
                  <a:srgbClr val="262699"/>
                </a:solidFill>
                <a:latin typeface="Tahoma" pitchFamily="32" charset="0"/>
                <a:cs typeface="Tahoma" pitchFamily="32" charset="0"/>
              </a:rPr>
              <a:t>η</a:t>
            </a:r>
            <a:r>
              <a:rPr lang="nl-NL" sz="1200" b="1" baseline="30000">
                <a:solidFill>
                  <a:srgbClr val="262699"/>
                </a:solidFill>
                <a:latin typeface="Tahoma" pitchFamily="32" charset="0"/>
                <a:cs typeface="Tahoma" pitchFamily="32" charset="0"/>
              </a:rPr>
              <a:t>*</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1</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y</a:t>
            </a:r>
            <a:r>
              <a:rPr lang="nl-NL" sz="1200" baseline="-25000">
                <a:latin typeface="Tahoma" pitchFamily="32" charset="0"/>
                <a:cs typeface="Tahoma" pitchFamily="32" charset="0"/>
              </a:rPr>
              <a:t>2i</a:t>
            </a:r>
            <a:r>
              <a:rPr lang="nl-NL" sz="1200">
                <a:latin typeface="Tahoma" pitchFamily="32" charset="0"/>
                <a:cs typeface="Tahoma" pitchFamily="32" charset="0"/>
              </a:rPr>
              <a:t>|</a:t>
            </a:r>
            <a:r>
              <a:rPr lang="el-GR" sz="1200">
                <a:latin typeface="Tahoma" pitchFamily="32" charset="0"/>
                <a:cs typeface="Tahoma" pitchFamily="32" charset="0"/>
              </a:rPr>
              <a:t> η</a:t>
            </a:r>
            <a:r>
              <a:rPr lang="nl-NL" sz="1200" baseline="30000">
                <a:latin typeface="Tahoma" pitchFamily="32" charset="0"/>
                <a:cs typeface="Tahoma" pitchFamily="32" charset="0"/>
              </a:rPr>
              <a:t>*</a:t>
            </a:r>
            <a:r>
              <a:rPr lang="nl-NL" sz="1200">
                <a:latin typeface="Tahoma" pitchFamily="32" charset="0"/>
                <a:cs typeface="Tahoma" pitchFamily="32" charset="0"/>
              </a:rPr>
              <a:t> ~ N (</a:t>
            </a:r>
            <a:r>
              <a:rPr lang="el-GR" sz="1200">
                <a:latin typeface="Tahoma" pitchFamily="32" charset="0"/>
                <a:cs typeface="Tahoma" pitchFamily="32" charset="0"/>
              </a:rPr>
              <a:t>Τ</a:t>
            </a:r>
            <a:r>
              <a:rPr lang="nl-NL" sz="1200" baseline="-25000">
                <a:latin typeface="Tahoma" pitchFamily="32" charset="0"/>
                <a:cs typeface="Tahoma" pitchFamily="32" charset="0"/>
              </a:rPr>
              <a:t>2</a:t>
            </a:r>
            <a:r>
              <a:rPr lang="nl-NL" sz="1200">
                <a:latin typeface="Tahoma" pitchFamily="32" charset="0"/>
                <a:cs typeface="Tahoma" pitchFamily="32" charset="0"/>
              </a:rPr>
              <a:t> + Λ</a:t>
            </a:r>
            <a:r>
              <a:rPr lang="nl-NL" sz="1200" baseline="-25000">
                <a:latin typeface="Tahoma" pitchFamily="32" charset="0"/>
                <a:cs typeface="Tahoma" pitchFamily="32" charset="0"/>
              </a:rPr>
              <a:t>2 </a:t>
            </a:r>
            <a:r>
              <a:rPr lang="el-GR" sz="1200">
                <a:latin typeface="Tahoma" pitchFamily="32" charset="0"/>
                <a:cs typeface="Tahoma" pitchFamily="32" charset="0"/>
              </a:rPr>
              <a:t>η</a:t>
            </a:r>
            <a:r>
              <a:rPr lang="nl-NL" sz="1200" baseline="30000">
                <a:latin typeface="Tahoma" pitchFamily="32" charset="0"/>
                <a:cs typeface="Tahoma" pitchFamily="32" charset="0"/>
              </a:rPr>
              <a:t>*</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2</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MI requires these distributions to be equal.</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endParaRPr lang="nl-NL" sz="1200">
              <a:latin typeface="Tahoma" pitchFamily="32" charset="0"/>
              <a:cs typeface="Tahoma" pitchFamily="32" charset="0"/>
            </a:endParaRPr>
          </a:p>
        </p:txBody>
      </p:sp>
      <p:cxnSp>
        <p:nvCxnSpPr>
          <p:cNvPr id="43024" name="AutoShape 16"/>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3025" name="AutoShape 17"/>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3026" name="AutoShape 18"/>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3027" name="AutoShape 19"/>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3028" name="Text Box 20"/>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a:t>
            </a:r>
          </a:p>
        </p:txBody>
      </p:sp>
      <p:sp>
        <p:nvSpPr>
          <p:cNvPr id="43029" name="Text Box 21"/>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a:t>
            </a:r>
          </a:p>
        </p:txBody>
      </p:sp>
      <p:sp>
        <p:nvSpPr>
          <p:cNvPr id="43030" name="Text Box 22"/>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3</a:t>
            </a:r>
          </a:p>
        </p:txBody>
      </p:sp>
      <p:sp>
        <p:nvSpPr>
          <p:cNvPr id="43031" name="Text Box 23"/>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4</a:t>
            </a:r>
          </a:p>
        </p:txBody>
      </p:sp>
      <p:sp>
        <p:nvSpPr>
          <p:cNvPr id="43032" name="Text Box 24"/>
          <p:cNvSpPr txBox="1">
            <a:spLocks noChangeArrowheads="1"/>
          </p:cNvSpPr>
          <p:nvPr/>
        </p:nvSpPr>
        <p:spPr bwMode="auto">
          <a:xfrm>
            <a:off x="762000" y="1400175"/>
            <a:ext cx="15240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Σ = </a:t>
            </a:r>
            <a:r>
              <a:rPr lang="el-GR" sz="1200" b="1">
                <a:solidFill>
                  <a:srgbClr val="800080"/>
                </a:solidFill>
                <a:latin typeface="Tahoma" pitchFamily="32" charset="0"/>
                <a:cs typeface="Tahoma" pitchFamily="32" charset="0"/>
              </a:rPr>
              <a:t>Λ</a:t>
            </a:r>
            <a:r>
              <a:rPr lang="nl-NL" sz="1200" b="1">
                <a:solidFill>
                  <a:srgbClr val="800080"/>
                </a:solidFill>
                <a:latin typeface="Tahoma" pitchFamily="32" charset="0"/>
                <a:cs typeface="Tahoma" pitchFamily="32" charset="0"/>
              </a:rPr>
              <a:t> </a:t>
            </a:r>
            <a:r>
              <a:rPr lang="el-GR" sz="1200" b="1">
                <a:solidFill>
                  <a:srgbClr val="800080"/>
                </a:solidFill>
                <a:latin typeface="Tahoma" pitchFamily="32" charset="0"/>
                <a:cs typeface="Tahoma" pitchFamily="32" charset="0"/>
              </a:rPr>
              <a:t>Ψ Λ</a:t>
            </a:r>
            <a:r>
              <a:rPr lang="nl-NL" sz="1200" b="1" baseline="30000">
                <a:solidFill>
                  <a:srgbClr val="800080"/>
                </a:solidFill>
                <a:latin typeface="Tahoma" pitchFamily="32" charset="0"/>
                <a:cs typeface="Tahoma" pitchFamily="32" charset="0"/>
              </a:rPr>
              <a:t>t</a:t>
            </a: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44034" name="Rectangle 2"/>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pci</a:t>
            </a:r>
          </a:p>
        </p:txBody>
      </p:sp>
      <p:sp>
        <p:nvSpPr>
          <p:cNvPr id="44035" name="Oval 3"/>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a:t>
            </a:r>
          </a:p>
        </p:txBody>
      </p:sp>
      <p:cxnSp>
        <p:nvCxnSpPr>
          <p:cNvPr id="44036" name="AutoShape 4"/>
          <p:cNvCxnSpPr>
            <a:cxnSpLocks noChangeShapeType="1"/>
            <a:stCxn id="44035" idx="4"/>
            <a:endCxn id="44034"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4037" name="Rectangle 5"/>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wmi</a:t>
            </a:r>
          </a:p>
        </p:txBody>
      </p:sp>
      <p:cxnSp>
        <p:nvCxnSpPr>
          <p:cNvPr id="44038" name="AutoShape 6"/>
          <p:cNvCxnSpPr>
            <a:cxnSpLocks noChangeShapeType="1"/>
            <a:stCxn id="44035" idx="4"/>
            <a:endCxn id="44037"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4039" name="Rectangle 7"/>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psi</a:t>
            </a:r>
          </a:p>
        </p:txBody>
      </p:sp>
      <p:cxnSp>
        <p:nvCxnSpPr>
          <p:cNvPr id="44040" name="AutoShape 8"/>
          <p:cNvCxnSpPr>
            <a:cxnSpLocks noChangeShapeType="1"/>
            <a:stCxn id="44035" idx="4"/>
            <a:endCxn id="44039"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4041" name="Rectangle 9"/>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vci</a:t>
            </a:r>
          </a:p>
        </p:txBody>
      </p:sp>
      <p:cxnSp>
        <p:nvCxnSpPr>
          <p:cNvPr id="44042" name="AutoShape 10"/>
          <p:cNvCxnSpPr>
            <a:cxnSpLocks noChangeShapeType="1"/>
            <a:stCxn id="44035" idx="4"/>
            <a:endCxn id="44041"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4043" name="Text Box 11"/>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44044" name="Text Box 12"/>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44045" name="Text Box 13"/>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44046" name="Text Box 14"/>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sp>
        <p:nvSpPr>
          <p:cNvPr id="44047" name="Text Box 15"/>
          <p:cNvSpPr txBox="1">
            <a:spLocks noChangeArrowheads="1"/>
          </p:cNvSpPr>
          <p:nvPr/>
        </p:nvSpPr>
        <p:spPr bwMode="auto">
          <a:xfrm>
            <a:off x="4876800" y="990600"/>
            <a:ext cx="3962400" cy="196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Conditional distributions in 2 groups (conditional on a given value of  </a:t>
            </a:r>
            <a:r>
              <a:rPr lang="el-GR" sz="1200">
                <a:latin typeface="Tahoma" pitchFamily="32" charset="0"/>
                <a:cs typeface="Tahoma" pitchFamily="32" charset="0"/>
              </a:rPr>
              <a:t>η</a:t>
            </a:r>
            <a:r>
              <a:rPr lang="nl-NL" sz="1200">
                <a:latin typeface="Tahoma" pitchFamily="32" charset="0"/>
                <a:cs typeface="Tahoma" pitchFamily="32" charset="0"/>
              </a:rPr>
              <a:t> (</a:t>
            </a:r>
            <a:r>
              <a:rPr lang="el-GR" sz="1200">
                <a:latin typeface="Tahoma" pitchFamily="32" charset="0"/>
                <a:cs typeface="Tahoma" pitchFamily="32" charset="0"/>
              </a:rPr>
              <a:t>η</a:t>
            </a:r>
            <a:r>
              <a:rPr lang="nl-NL" sz="1200">
                <a:latin typeface="Tahoma" pitchFamily="32" charset="0"/>
                <a:cs typeface="Tahoma" pitchFamily="32" charset="0"/>
              </a:rPr>
              <a:t>*)):</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b="1">
                <a:solidFill>
                  <a:srgbClr val="FF0000"/>
                </a:solidFill>
                <a:latin typeface="Tahoma" pitchFamily="32" charset="0"/>
                <a:cs typeface="Tahoma" pitchFamily="32" charset="0"/>
              </a:rPr>
              <a:t>y</a:t>
            </a:r>
            <a:r>
              <a:rPr lang="nl-NL" sz="1200" b="1" baseline="-25000">
                <a:solidFill>
                  <a:srgbClr val="FF0000"/>
                </a:solidFill>
                <a:latin typeface="Tahoma" pitchFamily="32" charset="0"/>
                <a:cs typeface="Tahoma" pitchFamily="32" charset="0"/>
              </a:rPr>
              <a:t>1i</a:t>
            </a:r>
            <a:r>
              <a:rPr lang="nl-NL" sz="1200" b="1">
                <a:solidFill>
                  <a:srgbClr val="FF0000"/>
                </a:solidFill>
                <a:latin typeface="Tahoma" pitchFamily="32" charset="0"/>
                <a:cs typeface="Tahoma" pitchFamily="32" charset="0"/>
              </a:rPr>
              <a:t>|</a:t>
            </a:r>
            <a:r>
              <a:rPr lang="el-GR" sz="1200" b="1">
                <a:solidFill>
                  <a:srgbClr val="FF0000"/>
                </a:solidFill>
                <a:latin typeface="Tahoma" pitchFamily="32" charset="0"/>
                <a:cs typeface="Tahoma" pitchFamily="32" charset="0"/>
              </a:rPr>
              <a:t> η</a:t>
            </a:r>
            <a:r>
              <a:rPr lang="nl-NL" sz="1200" b="1" baseline="30000">
                <a:solidFill>
                  <a:srgbClr val="FF0000"/>
                </a:solidFill>
                <a:latin typeface="Tahoma" pitchFamily="32" charset="0"/>
                <a:cs typeface="Tahoma" pitchFamily="32" charset="0"/>
              </a:rPr>
              <a:t>*</a:t>
            </a:r>
            <a:r>
              <a:rPr lang="nl-NL" sz="1200">
                <a:latin typeface="Tahoma" pitchFamily="32" charset="0"/>
                <a:cs typeface="Tahoma" pitchFamily="32" charset="0"/>
              </a:rPr>
              <a:t> </a:t>
            </a:r>
            <a:r>
              <a:rPr lang="nl-NL" sz="1200" b="1">
                <a:solidFill>
                  <a:srgbClr val="00664D"/>
                </a:solidFill>
                <a:latin typeface="Tahoma" pitchFamily="32" charset="0"/>
                <a:cs typeface="Tahoma" pitchFamily="32" charset="0"/>
              </a:rPr>
              <a:t>~ N </a:t>
            </a:r>
            <a:r>
              <a:rPr lang="nl-NL" sz="1200">
                <a:latin typeface="Tahoma" pitchFamily="32" charset="0"/>
                <a:cs typeface="Tahoma" pitchFamily="32" charset="0"/>
              </a:rPr>
              <a:t>(</a:t>
            </a:r>
            <a:r>
              <a:rPr lang="el-GR" sz="1200" b="1">
                <a:solidFill>
                  <a:srgbClr val="262699"/>
                </a:solidFill>
                <a:latin typeface="Tahoma" pitchFamily="32" charset="0"/>
                <a:cs typeface="Tahoma" pitchFamily="32" charset="0"/>
              </a:rPr>
              <a:t>Τ</a:t>
            </a:r>
            <a:r>
              <a:rPr lang="nl-NL" sz="1200" b="1" baseline="-25000">
                <a:solidFill>
                  <a:srgbClr val="262699"/>
                </a:solidFill>
                <a:latin typeface="Tahoma" pitchFamily="32" charset="0"/>
                <a:cs typeface="Tahoma" pitchFamily="32" charset="0"/>
              </a:rPr>
              <a:t>1</a:t>
            </a:r>
            <a:r>
              <a:rPr lang="nl-NL" sz="1200" b="1">
                <a:solidFill>
                  <a:srgbClr val="262699"/>
                </a:solidFill>
                <a:latin typeface="Tahoma" pitchFamily="32" charset="0"/>
                <a:cs typeface="Tahoma" pitchFamily="32" charset="0"/>
              </a:rPr>
              <a:t> + Λ</a:t>
            </a:r>
            <a:r>
              <a:rPr lang="nl-NL" sz="1200" b="1" baseline="-25000">
                <a:solidFill>
                  <a:srgbClr val="262699"/>
                </a:solidFill>
                <a:latin typeface="Tahoma" pitchFamily="32" charset="0"/>
                <a:cs typeface="Tahoma" pitchFamily="32" charset="0"/>
              </a:rPr>
              <a:t>1 </a:t>
            </a:r>
            <a:r>
              <a:rPr lang="el-GR" sz="1200" b="1">
                <a:solidFill>
                  <a:srgbClr val="262699"/>
                </a:solidFill>
                <a:latin typeface="Tahoma" pitchFamily="32" charset="0"/>
                <a:cs typeface="Tahoma" pitchFamily="32" charset="0"/>
              </a:rPr>
              <a:t>η</a:t>
            </a:r>
            <a:r>
              <a:rPr lang="nl-NL" sz="1200" b="1" baseline="30000">
                <a:solidFill>
                  <a:srgbClr val="262699"/>
                </a:solidFill>
                <a:latin typeface="Tahoma" pitchFamily="32" charset="0"/>
                <a:cs typeface="Tahoma" pitchFamily="32" charset="0"/>
              </a:rPr>
              <a:t>*</a:t>
            </a:r>
            <a:r>
              <a:rPr lang="nl-NL" sz="1200">
                <a:latin typeface="Tahoma" pitchFamily="32" charset="0"/>
                <a:cs typeface="Tahoma" pitchFamily="32" charset="0"/>
              </a:rPr>
              <a:t>, </a:t>
            </a:r>
            <a:r>
              <a:rPr lang="el-GR" sz="1200" b="1">
                <a:solidFill>
                  <a:srgbClr val="7030A0"/>
                </a:solidFill>
                <a:latin typeface="Tahoma" pitchFamily="32" charset="0"/>
                <a:cs typeface="Tahoma" pitchFamily="32" charset="0"/>
              </a:rPr>
              <a:t>Θ</a:t>
            </a:r>
            <a:r>
              <a:rPr lang="nl-NL" sz="1200" b="1" baseline="-25000">
                <a:solidFill>
                  <a:srgbClr val="7030A0"/>
                </a:solidFill>
                <a:latin typeface="Tahoma" pitchFamily="32" charset="0"/>
                <a:cs typeface="Tahoma" pitchFamily="32" charset="0"/>
              </a:rPr>
              <a:t>1</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y</a:t>
            </a:r>
            <a:r>
              <a:rPr lang="nl-NL" sz="1200" baseline="-25000">
                <a:latin typeface="Tahoma" pitchFamily="32" charset="0"/>
                <a:cs typeface="Tahoma" pitchFamily="32" charset="0"/>
              </a:rPr>
              <a:t>2i</a:t>
            </a:r>
            <a:r>
              <a:rPr lang="nl-NL" sz="1200">
                <a:latin typeface="Tahoma" pitchFamily="32" charset="0"/>
                <a:cs typeface="Tahoma" pitchFamily="32" charset="0"/>
              </a:rPr>
              <a:t>|</a:t>
            </a:r>
            <a:r>
              <a:rPr lang="el-GR" sz="1200">
                <a:latin typeface="Tahoma" pitchFamily="32" charset="0"/>
                <a:cs typeface="Tahoma" pitchFamily="32" charset="0"/>
              </a:rPr>
              <a:t> η</a:t>
            </a:r>
            <a:r>
              <a:rPr lang="nl-NL" sz="1200" baseline="30000">
                <a:latin typeface="Tahoma" pitchFamily="32" charset="0"/>
                <a:cs typeface="Tahoma" pitchFamily="32" charset="0"/>
              </a:rPr>
              <a:t>*</a:t>
            </a:r>
            <a:r>
              <a:rPr lang="nl-NL" sz="1200">
                <a:latin typeface="Tahoma" pitchFamily="32" charset="0"/>
                <a:cs typeface="Tahoma" pitchFamily="32" charset="0"/>
              </a:rPr>
              <a:t> ~ N (</a:t>
            </a:r>
            <a:r>
              <a:rPr lang="el-GR" sz="1200">
                <a:latin typeface="Tahoma" pitchFamily="32" charset="0"/>
                <a:cs typeface="Tahoma" pitchFamily="32" charset="0"/>
              </a:rPr>
              <a:t>Τ</a:t>
            </a:r>
            <a:r>
              <a:rPr lang="nl-NL" sz="1200" baseline="-25000">
                <a:latin typeface="Tahoma" pitchFamily="32" charset="0"/>
                <a:cs typeface="Tahoma" pitchFamily="32" charset="0"/>
              </a:rPr>
              <a:t>2</a:t>
            </a:r>
            <a:r>
              <a:rPr lang="nl-NL" sz="1200">
                <a:latin typeface="Tahoma" pitchFamily="32" charset="0"/>
                <a:cs typeface="Tahoma" pitchFamily="32" charset="0"/>
              </a:rPr>
              <a:t> + Λ</a:t>
            </a:r>
            <a:r>
              <a:rPr lang="nl-NL" sz="1200" baseline="-25000">
                <a:latin typeface="Tahoma" pitchFamily="32" charset="0"/>
                <a:cs typeface="Tahoma" pitchFamily="32" charset="0"/>
              </a:rPr>
              <a:t>2 </a:t>
            </a:r>
            <a:r>
              <a:rPr lang="el-GR" sz="1200">
                <a:latin typeface="Tahoma" pitchFamily="32" charset="0"/>
                <a:cs typeface="Tahoma" pitchFamily="32" charset="0"/>
              </a:rPr>
              <a:t>η</a:t>
            </a:r>
            <a:r>
              <a:rPr lang="nl-NL" sz="1200" baseline="30000">
                <a:latin typeface="Tahoma" pitchFamily="32" charset="0"/>
                <a:cs typeface="Tahoma" pitchFamily="32" charset="0"/>
              </a:rPr>
              <a:t>*</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2</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MI requires these distributions to be equal.</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endParaRPr lang="nl-NL" sz="1200">
              <a:latin typeface="Tahoma" pitchFamily="32" charset="0"/>
              <a:cs typeface="Tahoma" pitchFamily="32" charset="0"/>
            </a:endParaRPr>
          </a:p>
        </p:txBody>
      </p:sp>
      <p:cxnSp>
        <p:nvCxnSpPr>
          <p:cNvPr id="44048" name="AutoShape 16"/>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4049" name="AutoShape 17"/>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4050" name="AutoShape 18"/>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4051" name="AutoShape 19"/>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4052" name="Text Box 20"/>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a:t>
            </a:r>
          </a:p>
        </p:txBody>
      </p:sp>
      <p:sp>
        <p:nvSpPr>
          <p:cNvPr id="44053" name="Text Box 21"/>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a:t>
            </a:r>
          </a:p>
        </p:txBody>
      </p:sp>
      <p:sp>
        <p:nvSpPr>
          <p:cNvPr id="44054" name="Text Box 22"/>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3</a:t>
            </a:r>
          </a:p>
        </p:txBody>
      </p:sp>
      <p:sp>
        <p:nvSpPr>
          <p:cNvPr id="44055" name="Text Box 23"/>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4</a:t>
            </a:r>
          </a:p>
        </p:txBody>
      </p:sp>
      <p:sp>
        <p:nvSpPr>
          <p:cNvPr id="44056" name="Text Box 24"/>
          <p:cNvSpPr txBox="1">
            <a:spLocks noChangeArrowheads="1"/>
          </p:cNvSpPr>
          <p:nvPr/>
        </p:nvSpPr>
        <p:spPr bwMode="auto">
          <a:xfrm>
            <a:off x="762000" y="1400175"/>
            <a:ext cx="15240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Σ = </a:t>
            </a:r>
            <a:r>
              <a:rPr lang="el-GR" sz="1200" b="1">
                <a:solidFill>
                  <a:srgbClr val="800080"/>
                </a:solidFill>
                <a:latin typeface="Tahoma" pitchFamily="32" charset="0"/>
                <a:cs typeface="Tahoma" pitchFamily="32" charset="0"/>
              </a:rPr>
              <a:t>Λ</a:t>
            </a:r>
            <a:r>
              <a:rPr lang="nl-NL" sz="1200" b="1">
                <a:solidFill>
                  <a:srgbClr val="800080"/>
                </a:solidFill>
                <a:latin typeface="Tahoma" pitchFamily="32" charset="0"/>
                <a:cs typeface="Tahoma" pitchFamily="32" charset="0"/>
              </a:rPr>
              <a:t> </a:t>
            </a:r>
            <a:r>
              <a:rPr lang="el-GR" sz="1200" b="1">
                <a:solidFill>
                  <a:srgbClr val="800080"/>
                </a:solidFill>
                <a:latin typeface="Tahoma" pitchFamily="32" charset="0"/>
                <a:cs typeface="Tahoma" pitchFamily="32" charset="0"/>
              </a:rPr>
              <a:t>Ψ Λ</a:t>
            </a:r>
            <a:r>
              <a:rPr lang="nl-NL" sz="1200" b="1" baseline="30000">
                <a:solidFill>
                  <a:srgbClr val="800080"/>
                </a:solidFill>
                <a:latin typeface="Tahoma" pitchFamily="32" charset="0"/>
                <a:cs typeface="Tahoma" pitchFamily="32" charset="0"/>
              </a:rPr>
              <a:t>t</a:t>
            </a: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45058" name="Rectangle 2"/>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pci</a:t>
            </a:r>
          </a:p>
        </p:txBody>
      </p:sp>
      <p:sp>
        <p:nvSpPr>
          <p:cNvPr id="45059" name="Oval 3"/>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a:t>
            </a:r>
          </a:p>
        </p:txBody>
      </p:sp>
      <p:cxnSp>
        <p:nvCxnSpPr>
          <p:cNvPr id="45060" name="AutoShape 4"/>
          <p:cNvCxnSpPr>
            <a:cxnSpLocks noChangeShapeType="1"/>
            <a:stCxn id="45059" idx="4"/>
            <a:endCxn id="45058"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5061" name="Rectangle 5"/>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wmi</a:t>
            </a:r>
          </a:p>
        </p:txBody>
      </p:sp>
      <p:cxnSp>
        <p:nvCxnSpPr>
          <p:cNvPr id="45062" name="AutoShape 6"/>
          <p:cNvCxnSpPr>
            <a:cxnSpLocks noChangeShapeType="1"/>
            <a:stCxn id="45059" idx="4"/>
            <a:endCxn id="45061"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5063" name="Rectangle 7"/>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psi</a:t>
            </a:r>
          </a:p>
        </p:txBody>
      </p:sp>
      <p:cxnSp>
        <p:nvCxnSpPr>
          <p:cNvPr id="45064" name="AutoShape 8"/>
          <p:cNvCxnSpPr>
            <a:cxnSpLocks noChangeShapeType="1"/>
            <a:stCxn id="45059" idx="4"/>
            <a:endCxn id="45063"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5065" name="Rectangle 9"/>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vci</a:t>
            </a:r>
          </a:p>
        </p:txBody>
      </p:sp>
      <p:cxnSp>
        <p:nvCxnSpPr>
          <p:cNvPr id="45066" name="AutoShape 10"/>
          <p:cNvCxnSpPr>
            <a:cxnSpLocks noChangeShapeType="1"/>
            <a:stCxn id="45059" idx="4"/>
            <a:endCxn id="45065"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5067" name="Text Box 11"/>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45068" name="Text Box 12"/>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45069" name="Text Box 13"/>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45070" name="Text Box 14"/>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sp>
        <p:nvSpPr>
          <p:cNvPr id="45071" name="Text Box 15"/>
          <p:cNvSpPr txBox="1">
            <a:spLocks noChangeArrowheads="1"/>
          </p:cNvSpPr>
          <p:nvPr/>
        </p:nvSpPr>
        <p:spPr bwMode="auto">
          <a:xfrm>
            <a:off x="4876800" y="990600"/>
            <a:ext cx="3962400" cy="196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Conditional distributions in 2 groups (conditional on a given value of  </a:t>
            </a:r>
            <a:r>
              <a:rPr lang="el-GR" sz="1200">
                <a:latin typeface="Tahoma" pitchFamily="32" charset="0"/>
                <a:cs typeface="Tahoma" pitchFamily="32" charset="0"/>
              </a:rPr>
              <a:t>η</a:t>
            </a:r>
            <a:r>
              <a:rPr lang="nl-NL" sz="1200">
                <a:latin typeface="Tahoma" pitchFamily="32" charset="0"/>
                <a:cs typeface="Tahoma" pitchFamily="32" charset="0"/>
              </a:rPr>
              <a:t> (</a:t>
            </a:r>
            <a:r>
              <a:rPr lang="el-GR" sz="1200">
                <a:latin typeface="Tahoma" pitchFamily="32" charset="0"/>
                <a:cs typeface="Tahoma" pitchFamily="32" charset="0"/>
              </a:rPr>
              <a:t>η</a:t>
            </a:r>
            <a:r>
              <a:rPr lang="nl-NL" sz="1200">
                <a:latin typeface="Tahoma" pitchFamily="32" charset="0"/>
                <a:cs typeface="Tahoma" pitchFamily="32" charset="0"/>
              </a:rPr>
              <a:t>*)):</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b="1">
                <a:solidFill>
                  <a:srgbClr val="FF0000"/>
                </a:solidFill>
                <a:latin typeface="Tahoma" pitchFamily="32" charset="0"/>
                <a:cs typeface="Tahoma" pitchFamily="32" charset="0"/>
              </a:rPr>
              <a:t>y</a:t>
            </a:r>
            <a:r>
              <a:rPr lang="nl-NL" sz="1200" b="1" baseline="-25000">
                <a:solidFill>
                  <a:srgbClr val="FF0000"/>
                </a:solidFill>
                <a:latin typeface="Tahoma" pitchFamily="32" charset="0"/>
                <a:cs typeface="Tahoma" pitchFamily="32" charset="0"/>
              </a:rPr>
              <a:t>1i</a:t>
            </a:r>
            <a:r>
              <a:rPr lang="nl-NL" sz="1200" b="1">
                <a:solidFill>
                  <a:srgbClr val="FF0000"/>
                </a:solidFill>
                <a:latin typeface="Tahoma" pitchFamily="32" charset="0"/>
                <a:cs typeface="Tahoma" pitchFamily="32" charset="0"/>
              </a:rPr>
              <a:t>|</a:t>
            </a:r>
            <a:r>
              <a:rPr lang="el-GR" sz="1200" b="1">
                <a:solidFill>
                  <a:srgbClr val="FF0000"/>
                </a:solidFill>
                <a:latin typeface="Tahoma" pitchFamily="32" charset="0"/>
                <a:cs typeface="Tahoma" pitchFamily="32" charset="0"/>
              </a:rPr>
              <a:t> η</a:t>
            </a:r>
            <a:r>
              <a:rPr lang="nl-NL" sz="1200" b="1" baseline="30000">
                <a:solidFill>
                  <a:srgbClr val="FF0000"/>
                </a:solidFill>
                <a:latin typeface="Tahoma" pitchFamily="32" charset="0"/>
                <a:cs typeface="Tahoma" pitchFamily="32" charset="0"/>
              </a:rPr>
              <a:t>*</a:t>
            </a:r>
            <a:r>
              <a:rPr lang="nl-NL" sz="1200">
                <a:latin typeface="Tahoma" pitchFamily="32" charset="0"/>
                <a:cs typeface="Tahoma" pitchFamily="32" charset="0"/>
              </a:rPr>
              <a:t> </a:t>
            </a:r>
            <a:r>
              <a:rPr lang="nl-NL" sz="1200" b="1">
                <a:solidFill>
                  <a:srgbClr val="00664D"/>
                </a:solidFill>
                <a:latin typeface="Tahoma" pitchFamily="32" charset="0"/>
                <a:cs typeface="Tahoma" pitchFamily="32" charset="0"/>
              </a:rPr>
              <a:t>~ N </a:t>
            </a:r>
            <a:r>
              <a:rPr lang="nl-NL" sz="1200">
                <a:latin typeface="Tahoma" pitchFamily="32" charset="0"/>
                <a:cs typeface="Tahoma" pitchFamily="32" charset="0"/>
              </a:rPr>
              <a:t>(</a:t>
            </a:r>
            <a:r>
              <a:rPr lang="el-GR" sz="1200" b="1">
                <a:solidFill>
                  <a:srgbClr val="262699"/>
                </a:solidFill>
                <a:latin typeface="Tahoma" pitchFamily="32" charset="0"/>
                <a:cs typeface="Tahoma" pitchFamily="32" charset="0"/>
              </a:rPr>
              <a:t>Τ</a:t>
            </a:r>
            <a:r>
              <a:rPr lang="nl-NL" sz="1200" b="1" baseline="-25000">
                <a:solidFill>
                  <a:srgbClr val="262699"/>
                </a:solidFill>
                <a:latin typeface="Tahoma" pitchFamily="32" charset="0"/>
                <a:cs typeface="Tahoma" pitchFamily="32" charset="0"/>
              </a:rPr>
              <a:t>1</a:t>
            </a:r>
            <a:r>
              <a:rPr lang="nl-NL" sz="1200" b="1">
                <a:solidFill>
                  <a:srgbClr val="262699"/>
                </a:solidFill>
                <a:latin typeface="Tahoma" pitchFamily="32" charset="0"/>
                <a:cs typeface="Tahoma" pitchFamily="32" charset="0"/>
              </a:rPr>
              <a:t> + Λ</a:t>
            </a:r>
            <a:r>
              <a:rPr lang="nl-NL" sz="1200" b="1" baseline="-25000">
                <a:solidFill>
                  <a:srgbClr val="262699"/>
                </a:solidFill>
                <a:latin typeface="Tahoma" pitchFamily="32" charset="0"/>
                <a:cs typeface="Tahoma" pitchFamily="32" charset="0"/>
              </a:rPr>
              <a:t>1 </a:t>
            </a:r>
            <a:r>
              <a:rPr lang="el-GR" sz="1200" b="1">
                <a:solidFill>
                  <a:srgbClr val="262699"/>
                </a:solidFill>
                <a:latin typeface="Tahoma" pitchFamily="32" charset="0"/>
                <a:cs typeface="Tahoma" pitchFamily="32" charset="0"/>
              </a:rPr>
              <a:t>η</a:t>
            </a:r>
            <a:r>
              <a:rPr lang="nl-NL" sz="1200" b="1" baseline="30000">
                <a:solidFill>
                  <a:srgbClr val="262699"/>
                </a:solidFill>
                <a:latin typeface="Tahoma" pitchFamily="32" charset="0"/>
                <a:cs typeface="Tahoma" pitchFamily="32" charset="0"/>
              </a:rPr>
              <a:t>*</a:t>
            </a:r>
            <a:r>
              <a:rPr lang="nl-NL" sz="1200">
                <a:latin typeface="Tahoma" pitchFamily="32" charset="0"/>
                <a:cs typeface="Tahoma" pitchFamily="32" charset="0"/>
              </a:rPr>
              <a:t>, </a:t>
            </a:r>
            <a:r>
              <a:rPr lang="el-GR" sz="1200" b="1">
                <a:solidFill>
                  <a:srgbClr val="7030A0"/>
                </a:solidFill>
                <a:latin typeface="Tahoma" pitchFamily="32" charset="0"/>
                <a:cs typeface="Tahoma" pitchFamily="32" charset="0"/>
              </a:rPr>
              <a:t>Θ</a:t>
            </a:r>
            <a:r>
              <a:rPr lang="nl-NL" sz="1200" b="1" baseline="-25000">
                <a:solidFill>
                  <a:srgbClr val="7030A0"/>
                </a:solidFill>
                <a:latin typeface="Tahoma" pitchFamily="32" charset="0"/>
                <a:cs typeface="Tahoma" pitchFamily="32" charset="0"/>
              </a:rPr>
              <a:t>1</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y</a:t>
            </a:r>
            <a:r>
              <a:rPr lang="nl-NL" sz="1200" baseline="-25000">
                <a:latin typeface="Tahoma" pitchFamily="32" charset="0"/>
                <a:cs typeface="Tahoma" pitchFamily="32" charset="0"/>
              </a:rPr>
              <a:t>2i</a:t>
            </a:r>
            <a:r>
              <a:rPr lang="nl-NL" sz="1200">
                <a:latin typeface="Tahoma" pitchFamily="32" charset="0"/>
                <a:cs typeface="Tahoma" pitchFamily="32" charset="0"/>
              </a:rPr>
              <a:t>|</a:t>
            </a:r>
            <a:r>
              <a:rPr lang="el-GR" sz="1200">
                <a:latin typeface="Tahoma" pitchFamily="32" charset="0"/>
                <a:cs typeface="Tahoma" pitchFamily="32" charset="0"/>
              </a:rPr>
              <a:t> η</a:t>
            </a:r>
            <a:r>
              <a:rPr lang="nl-NL" sz="1200" baseline="30000">
                <a:latin typeface="Tahoma" pitchFamily="32" charset="0"/>
                <a:cs typeface="Tahoma" pitchFamily="32" charset="0"/>
              </a:rPr>
              <a:t>*</a:t>
            </a:r>
            <a:r>
              <a:rPr lang="nl-NL" sz="1200">
                <a:latin typeface="Tahoma" pitchFamily="32" charset="0"/>
                <a:cs typeface="Tahoma" pitchFamily="32" charset="0"/>
              </a:rPr>
              <a:t> ~ N (</a:t>
            </a:r>
            <a:r>
              <a:rPr lang="el-GR" sz="1200">
                <a:latin typeface="Tahoma" pitchFamily="32" charset="0"/>
                <a:cs typeface="Tahoma" pitchFamily="32" charset="0"/>
              </a:rPr>
              <a:t>Τ</a:t>
            </a:r>
            <a:r>
              <a:rPr lang="nl-NL" sz="1200" baseline="-25000">
                <a:latin typeface="Tahoma" pitchFamily="32" charset="0"/>
                <a:cs typeface="Tahoma" pitchFamily="32" charset="0"/>
              </a:rPr>
              <a:t>2</a:t>
            </a:r>
            <a:r>
              <a:rPr lang="nl-NL" sz="1200">
                <a:latin typeface="Tahoma" pitchFamily="32" charset="0"/>
                <a:cs typeface="Tahoma" pitchFamily="32" charset="0"/>
              </a:rPr>
              <a:t> + Λ</a:t>
            </a:r>
            <a:r>
              <a:rPr lang="nl-NL" sz="1200" baseline="-25000">
                <a:latin typeface="Tahoma" pitchFamily="32" charset="0"/>
                <a:cs typeface="Tahoma" pitchFamily="32" charset="0"/>
              </a:rPr>
              <a:t>2 </a:t>
            </a:r>
            <a:r>
              <a:rPr lang="el-GR" sz="1200">
                <a:latin typeface="Tahoma" pitchFamily="32" charset="0"/>
                <a:cs typeface="Tahoma" pitchFamily="32" charset="0"/>
              </a:rPr>
              <a:t>η</a:t>
            </a:r>
            <a:r>
              <a:rPr lang="nl-NL" sz="1200" baseline="30000">
                <a:latin typeface="Tahoma" pitchFamily="32" charset="0"/>
                <a:cs typeface="Tahoma" pitchFamily="32" charset="0"/>
              </a:rPr>
              <a:t>*</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2</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MI requires these distributions to be equal.</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endParaRPr lang="nl-NL" sz="1200">
              <a:latin typeface="Tahoma" pitchFamily="32" charset="0"/>
              <a:cs typeface="Tahoma" pitchFamily="32" charset="0"/>
            </a:endParaRPr>
          </a:p>
        </p:txBody>
      </p:sp>
      <p:cxnSp>
        <p:nvCxnSpPr>
          <p:cNvPr id="45072" name="AutoShape 16"/>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5073" name="AutoShape 17"/>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5074" name="AutoShape 18"/>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5075" name="AutoShape 19"/>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5076" name="Text Box 20"/>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a:t>
            </a:r>
          </a:p>
        </p:txBody>
      </p:sp>
      <p:sp>
        <p:nvSpPr>
          <p:cNvPr id="45077" name="Text Box 21"/>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a:t>
            </a:r>
          </a:p>
        </p:txBody>
      </p:sp>
      <p:sp>
        <p:nvSpPr>
          <p:cNvPr id="45078" name="Text Box 22"/>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3</a:t>
            </a:r>
          </a:p>
        </p:txBody>
      </p:sp>
      <p:sp>
        <p:nvSpPr>
          <p:cNvPr id="45079" name="Text Box 23"/>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4</a:t>
            </a:r>
          </a:p>
        </p:txBody>
      </p:sp>
      <p:sp>
        <p:nvSpPr>
          <p:cNvPr id="45080" name="Text Box 24"/>
          <p:cNvSpPr txBox="1">
            <a:spLocks noChangeArrowheads="1"/>
          </p:cNvSpPr>
          <p:nvPr/>
        </p:nvSpPr>
        <p:spPr bwMode="auto">
          <a:xfrm>
            <a:off x="762000" y="1400175"/>
            <a:ext cx="15240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Σ = </a:t>
            </a:r>
            <a:r>
              <a:rPr lang="el-GR" sz="1200" b="1">
                <a:solidFill>
                  <a:srgbClr val="800080"/>
                </a:solidFill>
                <a:latin typeface="Tahoma" pitchFamily="32" charset="0"/>
                <a:cs typeface="Tahoma" pitchFamily="32" charset="0"/>
              </a:rPr>
              <a:t>Λ</a:t>
            </a:r>
            <a:r>
              <a:rPr lang="nl-NL" sz="1200" b="1">
                <a:solidFill>
                  <a:srgbClr val="800080"/>
                </a:solidFill>
                <a:latin typeface="Tahoma" pitchFamily="32" charset="0"/>
                <a:cs typeface="Tahoma" pitchFamily="32" charset="0"/>
              </a:rPr>
              <a:t> </a:t>
            </a:r>
            <a:r>
              <a:rPr lang="nl-NL" sz="1200" b="1">
                <a:solidFill>
                  <a:srgbClr val="FF0000"/>
                </a:solidFill>
                <a:latin typeface="Tahoma" pitchFamily="32" charset="0"/>
                <a:cs typeface="Tahoma" pitchFamily="32" charset="0"/>
              </a:rPr>
              <a:t>0</a:t>
            </a:r>
            <a:r>
              <a:rPr lang="el-GR" sz="1200" b="1">
                <a:solidFill>
                  <a:srgbClr val="800080"/>
                </a:solidFill>
                <a:latin typeface="Tahoma" pitchFamily="32" charset="0"/>
                <a:cs typeface="Tahoma" pitchFamily="32" charset="0"/>
              </a:rPr>
              <a:t> Λ</a:t>
            </a:r>
            <a:r>
              <a:rPr lang="nl-NL" sz="1200" b="1" baseline="30000">
                <a:solidFill>
                  <a:srgbClr val="800080"/>
                </a:solidFill>
                <a:latin typeface="Tahoma" pitchFamily="32" charset="0"/>
                <a:cs typeface="Tahoma" pitchFamily="32" charset="0"/>
              </a:rPr>
              <a:t>t</a:t>
            </a: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46082" name="Rectangle 2"/>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pci</a:t>
            </a:r>
          </a:p>
        </p:txBody>
      </p:sp>
      <p:sp>
        <p:nvSpPr>
          <p:cNvPr id="46083" name="Oval 3"/>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a:t>
            </a:r>
          </a:p>
        </p:txBody>
      </p:sp>
      <p:cxnSp>
        <p:nvCxnSpPr>
          <p:cNvPr id="46084" name="AutoShape 4"/>
          <p:cNvCxnSpPr>
            <a:cxnSpLocks noChangeShapeType="1"/>
            <a:stCxn id="46083" idx="4"/>
            <a:endCxn id="46082"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6085" name="Rectangle 5"/>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wmi</a:t>
            </a:r>
          </a:p>
        </p:txBody>
      </p:sp>
      <p:cxnSp>
        <p:nvCxnSpPr>
          <p:cNvPr id="46086" name="AutoShape 6"/>
          <p:cNvCxnSpPr>
            <a:cxnSpLocks noChangeShapeType="1"/>
            <a:stCxn id="46083" idx="4"/>
            <a:endCxn id="46085"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6087" name="Rectangle 7"/>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psi</a:t>
            </a:r>
          </a:p>
        </p:txBody>
      </p:sp>
      <p:cxnSp>
        <p:nvCxnSpPr>
          <p:cNvPr id="46088" name="AutoShape 8"/>
          <p:cNvCxnSpPr>
            <a:cxnSpLocks noChangeShapeType="1"/>
            <a:stCxn id="46083" idx="4"/>
            <a:endCxn id="46087"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6089" name="Rectangle 9"/>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vci</a:t>
            </a:r>
          </a:p>
        </p:txBody>
      </p:sp>
      <p:cxnSp>
        <p:nvCxnSpPr>
          <p:cNvPr id="46090" name="AutoShape 10"/>
          <p:cNvCxnSpPr>
            <a:cxnSpLocks noChangeShapeType="1"/>
            <a:stCxn id="46083" idx="4"/>
            <a:endCxn id="46089"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6091" name="Text Box 11"/>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46092" name="Text Box 12"/>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46093" name="Text Box 13"/>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46094" name="Text Box 14"/>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sp>
        <p:nvSpPr>
          <p:cNvPr id="46095" name="Text Box 15"/>
          <p:cNvSpPr txBox="1">
            <a:spLocks noChangeArrowheads="1"/>
          </p:cNvSpPr>
          <p:nvPr/>
        </p:nvSpPr>
        <p:spPr bwMode="auto">
          <a:xfrm>
            <a:off x="4876800" y="990600"/>
            <a:ext cx="3962400" cy="196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Conditional distributions in 2 groups (conditional on a given value of  </a:t>
            </a:r>
            <a:r>
              <a:rPr lang="el-GR" sz="1200">
                <a:latin typeface="Tahoma" pitchFamily="32" charset="0"/>
                <a:cs typeface="Tahoma" pitchFamily="32" charset="0"/>
              </a:rPr>
              <a:t>η</a:t>
            </a:r>
            <a:r>
              <a:rPr lang="nl-NL" sz="1200">
                <a:latin typeface="Tahoma" pitchFamily="32" charset="0"/>
                <a:cs typeface="Tahoma" pitchFamily="32" charset="0"/>
              </a:rPr>
              <a:t> (</a:t>
            </a:r>
            <a:r>
              <a:rPr lang="el-GR" sz="1200">
                <a:latin typeface="Tahoma" pitchFamily="32" charset="0"/>
                <a:cs typeface="Tahoma" pitchFamily="32" charset="0"/>
              </a:rPr>
              <a:t>η</a:t>
            </a:r>
            <a:r>
              <a:rPr lang="nl-NL" sz="1200">
                <a:latin typeface="Tahoma" pitchFamily="32" charset="0"/>
                <a:cs typeface="Tahoma" pitchFamily="32" charset="0"/>
              </a:rPr>
              <a:t>*)):</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b="1">
                <a:solidFill>
                  <a:srgbClr val="FF0000"/>
                </a:solidFill>
                <a:latin typeface="Tahoma" pitchFamily="32" charset="0"/>
                <a:cs typeface="Tahoma" pitchFamily="32" charset="0"/>
              </a:rPr>
              <a:t>y</a:t>
            </a:r>
            <a:r>
              <a:rPr lang="nl-NL" sz="1200" b="1" baseline="-25000">
                <a:solidFill>
                  <a:srgbClr val="FF0000"/>
                </a:solidFill>
                <a:latin typeface="Tahoma" pitchFamily="32" charset="0"/>
                <a:cs typeface="Tahoma" pitchFamily="32" charset="0"/>
              </a:rPr>
              <a:t>1i</a:t>
            </a:r>
            <a:r>
              <a:rPr lang="nl-NL" sz="1200" b="1">
                <a:solidFill>
                  <a:srgbClr val="FF0000"/>
                </a:solidFill>
                <a:latin typeface="Tahoma" pitchFamily="32" charset="0"/>
                <a:cs typeface="Tahoma" pitchFamily="32" charset="0"/>
              </a:rPr>
              <a:t>|</a:t>
            </a:r>
            <a:r>
              <a:rPr lang="el-GR" sz="1200" b="1">
                <a:solidFill>
                  <a:srgbClr val="FF0000"/>
                </a:solidFill>
                <a:latin typeface="Tahoma" pitchFamily="32" charset="0"/>
                <a:cs typeface="Tahoma" pitchFamily="32" charset="0"/>
              </a:rPr>
              <a:t> η</a:t>
            </a:r>
            <a:r>
              <a:rPr lang="nl-NL" sz="1200" b="1" baseline="30000">
                <a:solidFill>
                  <a:srgbClr val="FF0000"/>
                </a:solidFill>
                <a:latin typeface="Tahoma" pitchFamily="32" charset="0"/>
                <a:cs typeface="Tahoma" pitchFamily="32" charset="0"/>
              </a:rPr>
              <a:t>*</a:t>
            </a:r>
            <a:r>
              <a:rPr lang="nl-NL" sz="1200">
                <a:latin typeface="Tahoma" pitchFamily="32" charset="0"/>
                <a:cs typeface="Tahoma" pitchFamily="32" charset="0"/>
              </a:rPr>
              <a:t> </a:t>
            </a:r>
            <a:r>
              <a:rPr lang="nl-NL" sz="1200" b="1">
                <a:solidFill>
                  <a:srgbClr val="00664D"/>
                </a:solidFill>
                <a:latin typeface="Tahoma" pitchFamily="32" charset="0"/>
                <a:cs typeface="Tahoma" pitchFamily="32" charset="0"/>
              </a:rPr>
              <a:t>~ N </a:t>
            </a:r>
            <a:r>
              <a:rPr lang="nl-NL" sz="1200">
                <a:latin typeface="Tahoma" pitchFamily="32" charset="0"/>
                <a:cs typeface="Tahoma" pitchFamily="32" charset="0"/>
              </a:rPr>
              <a:t>(</a:t>
            </a:r>
            <a:r>
              <a:rPr lang="el-GR" sz="1200" b="1">
                <a:solidFill>
                  <a:srgbClr val="262699"/>
                </a:solidFill>
                <a:latin typeface="Tahoma" pitchFamily="32" charset="0"/>
                <a:cs typeface="Tahoma" pitchFamily="32" charset="0"/>
              </a:rPr>
              <a:t>Τ</a:t>
            </a:r>
            <a:r>
              <a:rPr lang="nl-NL" sz="1200" b="1" baseline="-25000">
                <a:solidFill>
                  <a:srgbClr val="262699"/>
                </a:solidFill>
                <a:latin typeface="Tahoma" pitchFamily="32" charset="0"/>
                <a:cs typeface="Tahoma" pitchFamily="32" charset="0"/>
              </a:rPr>
              <a:t>1</a:t>
            </a:r>
            <a:r>
              <a:rPr lang="nl-NL" sz="1200" b="1">
                <a:solidFill>
                  <a:srgbClr val="262699"/>
                </a:solidFill>
                <a:latin typeface="Tahoma" pitchFamily="32" charset="0"/>
                <a:cs typeface="Tahoma" pitchFamily="32" charset="0"/>
              </a:rPr>
              <a:t> + Λ</a:t>
            </a:r>
            <a:r>
              <a:rPr lang="nl-NL" sz="1200" b="1" baseline="-25000">
                <a:solidFill>
                  <a:srgbClr val="262699"/>
                </a:solidFill>
                <a:latin typeface="Tahoma" pitchFamily="32" charset="0"/>
                <a:cs typeface="Tahoma" pitchFamily="32" charset="0"/>
              </a:rPr>
              <a:t>1 </a:t>
            </a:r>
            <a:r>
              <a:rPr lang="el-GR" sz="1200" b="1">
                <a:solidFill>
                  <a:srgbClr val="262699"/>
                </a:solidFill>
                <a:latin typeface="Tahoma" pitchFamily="32" charset="0"/>
                <a:cs typeface="Tahoma" pitchFamily="32" charset="0"/>
              </a:rPr>
              <a:t>η</a:t>
            </a:r>
            <a:r>
              <a:rPr lang="nl-NL" sz="1200" b="1" baseline="30000">
                <a:solidFill>
                  <a:srgbClr val="262699"/>
                </a:solidFill>
                <a:latin typeface="Tahoma" pitchFamily="32" charset="0"/>
                <a:cs typeface="Tahoma" pitchFamily="32" charset="0"/>
              </a:rPr>
              <a:t>*</a:t>
            </a:r>
            <a:r>
              <a:rPr lang="nl-NL" sz="1200">
                <a:latin typeface="Tahoma" pitchFamily="32" charset="0"/>
                <a:cs typeface="Tahoma" pitchFamily="32" charset="0"/>
              </a:rPr>
              <a:t>, </a:t>
            </a:r>
            <a:r>
              <a:rPr lang="el-GR" sz="1200" b="1">
                <a:solidFill>
                  <a:srgbClr val="7030A0"/>
                </a:solidFill>
                <a:latin typeface="Tahoma" pitchFamily="32" charset="0"/>
                <a:cs typeface="Tahoma" pitchFamily="32" charset="0"/>
              </a:rPr>
              <a:t>Θ</a:t>
            </a:r>
            <a:r>
              <a:rPr lang="nl-NL" sz="1200" b="1" baseline="-25000">
                <a:solidFill>
                  <a:srgbClr val="7030A0"/>
                </a:solidFill>
                <a:latin typeface="Tahoma" pitchFamily="32" charset="0"/>
                <a:cs typeface="Tahoma" pitchFamily="32" charset="0"/>
              </a:rPr>
              <a:t>1</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y</a:t>
            </a:r>
            <a:r>
              <a:rPr lang="nl-NL" sz="1200" baseline="-25000">
                <a:latin typeface="Tahoma" pitchFamily="32" charset="0"/>
                <a:cs typeface="Tahoma" pitchFamily="32" charset="0"/>
              </a:rPr>
              <a:t>2i</a:t>
            </a:r>
            <a:r>
              <a:rPr lang="nl-NL" sz="1200">
                <a:latin typeface="Tahoma" pitchFamily="32" charset="0"/>
                <a:cs typeface="Tahoma" pitchFamily="32" charset="0"/>
              </a:rPr>
              <a:t>|</a:t>
            </a:r>
            <a:r>
              <a:rPr lang="el-GR" sz="1200">
                <a:latin typeface="Tahoma" pitchFamily="32" charset="0"/>
                <a:cs typeface="Tahoma" pitchFamily="32" charset="0"/>
              </a:rPr>
              <a:t> η</a:t>
            </a:r>
            <a:r>
              <a:rPr lang="nl-NL" sz="1200" baseline="30000">
                <a:latin typeface="Tahoma" pitchFamily="32" charset="0"/>
                <a:cs typeface="Tahoma" pitchFamily="32" charset="0"/>
              </a:rPr>
              <a:t>*</a:t>
            </a:r>
            <a:r>
              <a:rPr lang="nl-NL" sz="1200">
                <a:latin typeface="Tahoma" pitchFamily="32" charset="0"/>
                <a:cs typeface="Tahoma" pitchFamily="32" charset="0"/>
              </a:rPr>
              <a:t> ~ N (</a:t>
            </a:r>
            <a:r>
              <a:rPr lang="el-GR" sz="1200">
                <a:latin typeface="Tahoma" pitchFamily="32" charset="0"/>
                <a:cs typeface="Tahoma" pitchFamily="32" charset="0"/>
              </a:rPr>
              <a:t>Τ</a:t>
            </a:r>
            <a:r>
              <a:rPr lang="nl-NL" sz="1200" baseline="-25000">
                <a:latin typeface="Tahoma" pitchFamily="32" charset="0"/>
                <a:cs typeface="Tahoma" pitchFamily="32" charset="0"/>
              </a:rPr>
              <a:t>2</a:t>
            </a:r>
            <a:r>
              <a:rPr lang="nl-NL" sz="1200">
                <a:latin typeface="Tahoma" pitchFamily="32" charset="0"/>
                <a:cs typeface="Tahoma" pitchFamily="32" charset="0"/>
              </a:rPr>
              <a:t> + Λ</a:t>
            </a:r>
            <a:r>
              <a:rPr lang="nl-NL" sz="1200" baseline="-25000">
                <a:latin typeface="Tahoma" pitchFamily="32" charset="0"/>
                <a:cs typeface="Tahoma" pitchFamily="32" charset="0"/>
              </a:rPr>
              <a:t>2 </a:t>
            </a:r>
            <a:r>
              <a:rPr lang="el-GR" sz="1200">
                <a:latin typeface="Tahoma" pitchFamily="32" charset="0"/>
                <a:cs typeface="Tahoma" pitchFamily="32" charset="0"/>
              </a:rPr>
              <a:t>η</a:t>
            </a:r>
            <a:r>
              <a:rPr lang="nl-NL" sz="1200" baseline="30000">
                <a:latin typeface="Tahoma" pitchFamily="32" charset="0"/>
                <a:cs typeface="Tahoma" pitchFamily="32" charset="0"/>
              </a:rPr>
              <a:t>*</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2</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MI requires these distributions to be equal.</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endParaRPr lang="nl-NL" sz="1200">
              <a:latin typeface="Tahoma" pitchFamily="32" charset="0"/>
              <a:cs typeface="Tahoma" pitchFamily="32" charset="0"/>
            </a:endParaRPr>
          </a:p>
        </p:txBody>
      </p:sp>
      <p:cxnSp>
        <p:nvCxnSpPr>
          <p:cNvPr id="46096" name="AutoShape 16"/>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6097" name="AutoShape 17"/>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6098" name="AutoShape 18"/>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6099" name="AutoShape 19"/>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6100" name="Text Box 20"/>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a:t>
            </a:r>
          </a:p>
        </p:txBody>
      </p:sp>
      <p:sp>
        <p:nvSpPr>
          <p:cNvPr id="46101" name="Text Box 21"/>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a:t>
            </a:r>
          </a:p>
        </p:txBody>
      </p:sp>
      <p:sp>
        <p:nvSpPr>
          <p:cNvPr id="46102" name="Text Box 22"/>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3</a:t>
            </a:r>
          </a:p>
        </p:txBody>
      </p:sp>
      <p:sp>
        <p:nvSpPr>
          <p:cNvPr id="46103" name="Text Box 23"/>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4</a:t>
            </a:r>
          </a:p>
        </p:txBody>
      </p:sp>
      <p:sp>
        <p:nvSpPr>
          <p:cNvPr id="46104" name="Text Box 24"/>
          <p:cNvSpPr txBox="1">
            <a:spLocks noChangeArrowheads="1"/>
          </p:cNvSpPr>
          <p:nvPr/>
        </p:nvSpPr>
        <p:spPr bwMode="auto">
          <a:xfrm>
            <a:off x="762000" y="1400175"/>
            <a:ext cx="152400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Σ = </a:t>
            </a:r>
            <a:r>
              <a:rPr lang="el-GR" sz="1200" b="1">
                <a:solidFill>
                  <a:srgbClr val="800080"/>
                </a:solidFill>
                <a:latin typeface="Tahoma" pitchFamily="32" charset="0"/>
                <a:cs typeface="Tahoma" pitchFamily="32" charset="0"/>
              </a:rPr>
              <a:t>Λ</a:t>
            </a:r>
            <a:r>
              <a:rPr lang="nl-NL" sz="1200" b="1">
                <a:solidFill>
                  <a:srgbClr val="800080"/>
                </a:solidFill>
                <a:latin typeface="Tahoma" pitchFamily="32" charset="0"/>
                <a:cs typeface="Tahoma" pitchFamily="32" charset="0"/>
              </a:rPr>
              <a:t> </a:t>
            </a:r>
            <a:r>
              <a:rPr lang="nl-NL" sz="1200" b="1">
                <a:solidFill>
                  <a:srgbClr val="FF0000"/>
                </a:solidFill>
                <a:latin typeface="Tahoma" pitchFamily="32" charset="0"/>
                <a:cs typeface="Tahoma" pitchFamily="32" charset="0"/>
              </a:rPr>
              <a:t>0</a:t>
            </a:r>
            <a:r>
              <a:rPr lang="el-GR" sz="1200" b="1">
                <a:solidFill>
                  <a:srgbClr val="800080"/>
                </a:solidFill>
                <a:latin typeface="Tahoma" pitchFamily="32" charset="0"/>
                <a:cs typeface="Tahoma" pitchFamily="32" charset="0"/>
              </a:rPr>
              <a:t> Λ</a:t>
            </a:r>
            <a:r>
              <a:rPr lang="nl-NL" sz="1200" b="1" baseline="30000">
                <a:solidFill>
                  <a:srgbClr val="800080"/>
                </a:solidFill>
                <a:latin typeface="Tahoma" pitchFamily="32" charset="0"/>
                <a:cs typeface="Tahoma" pitchFamily="32" charset="0"/>
              </a:rPr>
              <a:t>t</a:t>
            </a: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a:p>
            <a:pPr>
              <a:buClrTx/>
              <a:buFontTx/>
              <a:buNone/>
            </a:pP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47106" name="Rectangle 2"/>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pci</a:t>
            </a:r>
          </a:p>
        </p:txBody>
      </p:sp>
      <p:sp>
        <p:nvSpPr>
          <p:cNvPr id="47107" name="Oval 3"/>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a:t>
            </a:r>
          </a:p>
        </p:txBody>
      </p:sp>
      <p:cxnSp>
        <p:nvCxnSpPr>
          <p:cNvPr id="47108" name="AutoShape 4"/>
          <p:cNvCxnSpPr>
            <a:cxnSpLocks noChangeShapeType="1"/>
            <a:stCxn id="47107" idx="4"/>
            <a:endCxn id="47106"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7109" name="Rectangle 5"/>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wmi</a:t>
            </a:r>
          </a:p>
        </p:txBody>
      </p:sp>
      <p:cxnSp>
        <p:nvCxnSpPr>
          <p:cNvPr id="47110" name="AutoShape 6"/>
          <p:cNvCxnSpPr>
            <a:cxnSpLocks noChangeShapeType="1"/>
            <a:stCxn id="47107" idx="4"/>
            <a:endCxn id="47109"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7111" name="Rectangle 7"/>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psi</a:t>
            </a:r>
          </a:p>
        </p:txBody>
      </p:sp>
      <p:cxnSp>
        <p:nvCxnSpPr>
          <p:cNvPr id="47112" name="AutoShape 8"/>
          <p:cNvCxnSpPr>
            <a:cxnSpLocks noChangeShapeType="1"/>
            <a:stCxn id="47107" idx="4"/>
            <a:endCxn id="47111"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7113" name="Rectangle 9"/>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vci</a:t>
            </a:r>
          </a:p>
        </p:txBody>
      </p:sp>
      <p:cxnSp>
        <p:nvCxnSpPr>
          <p:cNvPr id="47114" name="AutoShape 10"/>
          <p:cNvCxnSpPr>
            <a:cxnSpLocks noChangeShapeType="1"/>
            <a:stCxn id="47107" idx="4"/>
            <a:endCxn id="47113"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7115" name="Text Box 11"/>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47116" name="Text Box 12"/>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47117" name="Text Box 13"/>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47118" name="Text Box 14"/>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sp>
        <p:nvSpPr>
          <p:cNvPr id="47119" name="Text Box 15"/>
          <p:cNvSpPr txBox="1">
            <a:spLocks noChangeArrowheads="1"/>
          </p:cNvSpPr>
          <p:nvPr/>
        </p:nvSpPr>
        <p:spPr bwMode="auto">
          <a:xfrm>
            <a:off x="4876800" y="990600"/>
            <a:ext cx="3962400" cy="196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Conditional distributions in 2 groups (conditional on a given value of  </a:t>
            </a:r>
            <a:r>
              <a:rPr lang="el-GR" sz="1200">
                <a:latin typeface="Tahoma" pitchFamily="32" charset="0"/>
                <a:cs typeface="Tahoma" pitchFamily="32" charset="0"/>
              </a:rPr>
              <a:t>η</a:t>
            </a:r>
            <a:r>
              <a:rPr lang="nl-NL" sz="1200">
                <a:latin typeface="Tahoma" pitchFamily="32" charset="0"/>
                <a:cs typeface="Tahoma" pitchFamily="32" charset="0"/>
              </a:rPr>
              <a:t> (</a:t>
            </a:r>
            <a:r>
              <a:rPr lang="el-GR" sz="1200">
                <a:latin typeface="Tahoma" pitchFamily="32" charset="0"/>
                <a:cs typeface="Tahoma" pitchFamily="32" charset="0"/>
              </a:rPr>
              <a:t>η</a:t>
            </a:r>
            <a:r>
              <a:rPr lang="nl-NL" sz="1200">
                <a:latin typeface="Tahoma" pitchFamily="32" charset="0"/>
                <a:cs typeface="Tahoma" pitchFamily="32" charset="0"/>
              </a:rPr>
              <a:t>*)):</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b="1">
                <a:solidFill>
                  <a:srgbClr val="FF0000"/>
                </a:solidFill>
                <a:latin typeface="Tahoma" pitchFamily="32" charset="0"/>
                <a:cs typeface="Tahoma" pitchFamily="32" charset="0"/>
              </a:rPr>
              <a:t>y</a:t>
            </a:r>
            <a:r>
              <a:rPr lang="nl-NL" sz="1200" b="1" baseline="-25000">
                <a:solidFill>
                  <a:srgbClr val="FF0000"/>
                </a:solidFill>
                <a:latin typeface="Tahoma" pitchFamily="32" charset="0"/>
                <a:cs typeface="Tahoma" pitchFamily="32" charset="0"/>
              </a:rPr>
              <a:t>1i</a:t>
            </a:r>
            <a:r>
              <a:rPr lang="nl-NL" sz="1200" b="1">
                <a:solidFill>
                  <a:srgbClr val="FF0000"/>
                </a:solidFill>
                <a:latin typeface="Tahoma" pitchFamily="32" charset="0"/>
                <a:cs typeface="Tahoma" pitchFamily="32" charset="0"/>
              </a:rPr>
              <a:t>|</a:t>
            </a:r>
            <a:r>
              <a:rPr lang="el-GR" sz="1200" b="1">
                <a:solidFill>
                  <a:srgbClr val="FF0000"/>
                </a:solidFill>
                <a:latin typeface="Tahoma" pitchFamily="32" charset="0"/>
                <a:cs typeface="Tahoma" pitchFamily="32" charset="0"/>
              </a:rPr>
              <a:t> η</a:t>
            </a:r>
            <a:r>
              <a:rPr lang="nl-NL" sz="1200" b="1" baseline="30000">
                <a:solidFill>
                  <a:srgbClr val="FF0000"/>
                </a:solidFill>
                <a:latin typeface="Tahoma" pitchFamily="32" charset="0"/>
                <a:cs typeface="Tahoma" pitchFamily="32" charset="0"/>
              </a:rPr>
              <a:t>*</a:t>
            </a:r>
            <a:r>
              <a:rPr lang="nl-NL" sz="1200">
                <a:latin typeface="Tahoma" pitchFamily="32" charset="0"/>
                <a:cs typeface="Tahoma" pitchFamily="32" charset="0"/>
              </a:rPr>
              <a:t> </a:t>
            </a:r>
            <a:r>
              <a:rPr lang="nl-NL" sz="1200" b="1">
                <a:solidFill>
                  <a:srgbClr val="00664D"/>
                </a:solidFill>
                <a:latin typeface="Tahoma" pitchFamily="32" charset="0"/>
                <a:cs typeface="Tahoma" pitchFamily="32" charset="0"/>
              </a:rPr>
              <a:t>~ N </a:t>
            </a:r>
            <a:r>
              <a:rPr lang="nl-NL" sz="1200">
                <a:latin typeface="Tahoma" pitchFamily="32" charset="0"/>
                <a:cs typeface="Tahoma" pitchFamily="32" charset="0"/>
              </a:rPr>
              <a:t>(</a:t>
            </a:r>
            <a:r>
              <a:rPr lang="el-GR" sz="1200" b="1">
                <a:solidFill>
                  <a:srgbClr val="262699"/>
                </a:solidFill>
                <a:latin typeface="Tahoma" pitchFamily="32" charset="0"/>
                <a:cs typeface="Tahoma" pitchFamily="32" charset="0"/>
              </a:rPr>
              <a:t>Τ</a:t>
            </a:r>
            <a:r>
              <a:rPr lang="nl-NL" sz="1200" b="1" baseline="-25000">
                <a:solidFill>
                  <a:srgbClr val="262699"/>
                </a:solidFill>
                <a:latin typeface="Tahoma" pitchFamily="32" charset="0"/>
                <a:cs typeface="Tahoma" pitchFamily="32" charset="0"/>
              </a:rPr>
              <a:t>1</a:t>
            </a:r>
            <a:r>
              <a:rPr lang="nl-NL" sz="1200" b="1">
                <a:solidFill>
                  <a:srgbClr val="262699"/>
                </a:solidFill>
                <a:latin typeface="Tahoma" pitchFamily="32" charset="0"/>
                <a:cs typeface="Tahoma" pitchFamily="32" charset="0"/>
              </a:rPr>
              <a:t> + Λ</a:t>
            </a:r>
            <a:r>
              <a:rPr lang="nl-NL" sz="1200" b="1" baseline="-25000">
                <a:solidFill>
                  <a:srgbClr val="262699"/>
                </a:solidFill>
                <a:latin typeface="Tahoma" pitchFamily="32" charset="0"/>
                <a:cs typeface="Tahoma" pitchFamily="32" charset="0"/>
              </a:rPr>
              <a:t>1 </a:t>
            </a:r>
            <a:r>
              <a:rPr lang="el-GR" sz="1200" b="1">
                <a:solidFill>
                  <a:srgbClr val="262699"/>
                </a:solidFill>
                <a:latin typeface="Tahoma" pitchFamily="32" charset="0"/>
                <a:cs typeface="Tahoma" pitchFamily="32" charset="0"/>
              </a:rPr>
              <a:t>η</a:t>
            </a:r>
            <a:r>
              <a:rPr lang="nl-NL" sz="1200" b="1" baseline="30000">
                <a:solidFill>
                  <a:srgbClr val="262699"/>
                </a:solidFill>
                <a:latin typeface="Tahoma" pitchFamily="32" charset="0"/>
                <a:cs typeface="Tahoma" pitchFamily="32" charset="0"/>
              </a:rPr>
              <a:t>*</a:t>
            </a:r>
            <a:r>
              <a:rPr lang="nl-NL" sz="1200">
                <a:latin typeface="Tahoma" pitchFamily="32" charset="0"/>
                <a:cs typeface="Tahoma" pitchFamily="32" charset="0"/>
              </a:rPr>
              <a:t>, </a:t>
            </a:r>
            <a:r>
              <a:rPr lang="el-GR" sz="1200" b="1">
                <a:solidFill>
                  <a:srgbClr val="7030A0"/>
                </a:solidFill>
                <a:latin typeface="Tahoma" pitchFamily="32" charset="0"/>
                <a:cs typeface="Tahoma" pitchFamily="32" charset="0"/>
              </a:rPr>
              <a:t>Θ</a:t>
            </a:r>
            <a:r>
              <a:rPr lang="nl-NL" sz="1200" b="1" baseline="-25000">
                <a:solidFill>
                  <a:srgbClr val="7030A0"/>
                </a:solidFill>
                <a:latin typeface="Tahoma" pitchFamily="32" charset="0"/>
                <a:cs typeface="Tahoma" pitchFamily="32" charset="0"/>
              </a:rPr>
              <a:t>1</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y</a:t>
            </a:r>
            <a:r>
              <a:rPr lang="nl-NL" sz="1200" baseline="-25000">
                <a:latin typeface="Tahoma" pitchFamily="32" charset="0"/>
                <a:cs typeface="Tahoma" pitchFamily="32" charset="0"/>
              </a:rPr>
              <a:t>2i</a:t>
            </a:r>
            <a:r>
              <a:rPr lang="nl-NL" sz="1200">
                <a:latin typeface="Tahoma" pitchFamily="32" charset="0"/>
                <a:cs typeface="Tahoma" pitchFamily="32" charset="0"/>
              </a:rPr>
              <a:t>|</a:t>
            </a:r>
            <a:r>
              <a:rPr lang="el-GR" sz="1200">
                <a:latin typeface="Tahoma" pitchFamily="32" charset="0"/>
                <a:cs typeface="Tahoma" pitchFamily="32" charset="0"/>
              </a:rPr>
              <a:t> η</a:t>
            </a:r>
            <a:r>
              <a:rPr lang="nl-NL" sz="1200" baseline="30000">
                <a:latin typeface="Tahoma" pitchFamily="32" charset="0"/>
                <a:cs typeface="Tahoma" pitchFamily="32" charset="0"/>
              </a:rPr>
              <a:t>*</a:t>
            </a:r>
            <a:r>
              <a:rPr lang="nl-NL" sz="1200">
                <a:latin typeface="Tahoma" pitchFamily="32" charset="0"/>
                <a:cs typeface="Tahoma" pitchFamily="32" charset="0"/>
              </a:rPr>
              <a:t> ~ N (</a:t>
            </a:r>
            <a:r>
              <a:rPr lang="el-GR" sz="1200">
                <a:latin typeface="Tahoma" pitchFamily="32" charset="0"/>
                <a:cs typeface="Tahoma" pitchFamily="32" charset="0"/>
              </a:rPr>
              <a:t>Τ</a:t>
            </a:r>
            <a:r>
              <a:rPr lang="nl-NL" sz="1200" baseline="-25000">
                <a:latin typeface="Tahoma" pitchFamily="32" charset="0"/>
                <a:cs typeface="Tahoma" pitchFamily="32" charset="0"/>
              </a:rPr>
              <a:t>2</a:t>
            </a:r>
            <a:r>
              <a:rPr lang="nl-NL" sz="1200">
                <a:latin typeface="Tahoma" pitchFamily="32" charset="0"/>
                <a:cs typeface="Tahoma" pitchFamily="32" charset="0"/>
              </a:rPr>
              <a:t> + Λ</a:t>
            </a:r>
            <a:r>
              <a:rPr lang="nl-NL" sz="1200" baseline="-25000">
                <a:latin typeface="Tahoma" pitchFamily="32" charset="0"/>
                <a:cs typeface="Tahoma" pitchFamily="32" charset="0"/>
              </a:rPr>
              <a:t>2 </a:t>
            </a:r>
            <a:r>
              <a:rPr lang="el-GR" sz="1200">
                <a:latin typeface="Tahoma" pitchFamily="32" charset="0"/>
                <a:cs typeface="Tahoma" pitchFamily="32" charset="0"/>
              </a:rPr>
              <a:t>η</a:t>
            </a:r>
            <a:r>
              <a:rPr lang="nl-NL" sz="1200" baseline="30000">
                <a:latin typeface="Tahoma" pitchFamily="32" charset="0"/>
                <a:cs typeface="Tahoma" pitchFamily="32" charset="0"/>
              </a:rPr>
              <a:t>*</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2</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MI requires these distributions to be equal.</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endParaRPr lang="nl-NL" sz="1200">
              <a:latin typeface="Tahoma" pitchFamily="32" charset="0"/>
              <a:cs typeface="Tahoma" pitchFamily="32" charset="0"/>
            </a:endParaRPr>
          </a:p>
        </p:txBody>
      </p:sp>
      <p:cxnSp>
        <p:nvCxnSpPr>
          <p:cNvPr id="47120" name="AutoShape 16"/>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7121" name="AutoShape 17"/>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7122" name="AutoShape 18"/>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7123" name="AutoShape 19"/>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7124" name="Text Box 20"/>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a:t>
            </a:r>
          </a:p>
        </p:txBody>
      </p:sp>
      <p:sp>
        <p:nvSpPr>
          <p:cNvPr id="47125" name="Text Box 21"/>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a:t>
            </a:r>
          </a:p>
        </p:txBody>
      </p:sp>
      <p:sp>
        <p:nvSpPr>
          <p:cNvPr id="47126" name="Text Box 22"/>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3</a:t>
            </a:r>
          </a:p>
        </p:txBody>
      </p:sp>
      <p:sp>
        <p:nvSpPr>
          <p:cNvPr id="47127" name="Text Box 23"/>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4</a:t>
            </a:r>
          </a:p>
        </p:txBody>
      </p:sp>
      <p:sp>
        <p:nvSpPr>
          <p:cNvPr id="47128" name="Text Box 24"/>
          <p:cNvSpPr txBox="1">
            <a:spLocks noChangeArrowheads="1"/>
          </p:cNvSpPr>
          <p:nvPr/>
        </p:nvSpPr>
        <p:spPr bwMode="auto">
          <a:xfrm>
            <a:off x="762000" y="1400175"/>
            <a:ext cx="152400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Σ = </a:t>
            </a:r>
            <a:r>
              <a:rPr lang="el-GR" sz="1200" b="1">
                <a:solidFill>
                  <a:srgbClr val="800080"/>
                </a:solidFill>
                <a:latin typeface="Tahoma" pitchFamily="32" charset="0"/>
                <a:cs typeface="Tahoma" pitchFamily="32" charset="0"/>
              </a:rPr>
              <a:t>Λ</a:t>
            </a:r>
            <a:r>
              <a:rPr lang="nl-NL" sz="1200" b="1">
                <a:solidFill>
                  <a:srgbClr val="800080"/>
                </a:solidFill>
                <a:latin typeface="Tahoma" pitchFamily="32" charset="0"/>
                <a:cs typeface="Tahoma" pitchFamily="32" charset="0"/>
              </a:rPr>
              <a:t> </a:t>
            </a:r>
            <a:r>
              <a:rPr lang="nl-NL" sz="1200" b="1">
                <a:solidFill>
                  <a:srgbClr val="FF0000"/>
                </a:solidFill>
                <a:latin typeface="Tahoma" pitchFamily="32" charset="0"/>
                <a:cs typeface="Tahoma" pitchFamily="32" charset="0"/>
              </a:rPr>
              <a:t>0</a:t>
            </a:r>
            <a:r>
              <a:rPr lang="el-GR" sz="1200" b="1">
                <a:solidFill>
                  <a:srgbClr val="800080"/>
                </a:solidFill>
                <a:latin typeface="Tahoma" pitchFamily="32" charset="0"/>
                <a:cs typeface="Tahoma" pitchFamily="32" charset="0"/>
              </a:rPr>
              <a:t> Λ</a:t>
            </a:r>
            <a:r>
              <a:rPr lang="nl-NL" sz="1200" b="1" baseline="30000">
                <a:solidFill>
                  <a:srgbClr val="800080"/>
                </a:solidFill>
                <a:latin typeface="Tahoma" pitchFamily="32" charset="0"/>
                <a:cs typeface="Tahoma" pitchFamily="32" charset="0"/>
              </a:rPr>
              <a:t>t</a:t>
            </a: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a:p>
            <a:pPr>
              <a:buClrTx/>
              <a:buFontTx/>
              <a:buNone/>
            </a:pP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p:txBody>
      </p:sp>
      <p:sp>
        <p:nvSpPr>
          <p:cNvPr id="47129" name="Text Box 25"/>
          <p:cNvSpPr txBox="1">
            <a:spLocks noChangeArrowheads="1"/>
          </p:cNvSpPr>
          <p:nvPr/>
        </p:nvSpPr>
        <p:spPr bwMode="auto">
          <a:xfrm>
            <a:off x="2590800" y="1400175"/>
            <a:ext cx="2057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E [y|</a:t>
            </a:r>
            <a:r>
              <a:rPr lang="el-GR" sz="1200" b="1">
                <a:solidFill>
                  <a:srgbClr val="800080"/>
                </a:solidFill>
                <a:latin typeface="Tahoma" pitchFamily="32" charset="0"/>
                <a:cs typeface="Tahoma" pitchFamily="32" charset="0"/>
              </a:rPr>
              <a:t>η </a:t>
            </a: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Τ</a:t>
            </a:r>
            <a:r>
              <a:rPr lang="nl-NL" sz="1200" b="1">
                <a:solidFill>
                  <a:srgbClr val="800080"/>
                </a:solidFill>
                <a:latin typeface="Tahoma" pitchFamily="32" charset="0"/>
                <a:cs typeface="Tahoma" pitchFamily="32" charset="0"/>
              </a:rPr>
              <a:t> + Λ </a:t>
            </a:r>
            <a:r>
              <a:rPr lang="el-GR" sz="1200" b="1">
                <a:solidFill>
                  <a:srgbClr val="800080"/>
                </a:solidFill>
                <a:latin typeface="Tahoma" pitchFamily="32" charset="0"/>
                <a:cs typeface="Tahoma" pitchFamily="32" charset="0"/>
              </a:rPr>
              <a:t>η</a:t>
            </a:r>
            <a:r>
              <a:rPr lang="nl-NL" sz="1200" b="1" baseline="30000">
                <a:solidFill>
                  <a:srgbClr val="800080"/>
                </a:solidFill>
                <a:latin typeface="Tahoma" pitchFamily="32" charset="0"/>
                <a:cs typeface="Tahoma" pitchFamily="32" charset="0"/>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48130" name="Rectangle 2"/>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pci</a:t>
            </a:r>
          </a:p>
        </p:txBody>
      </p:sp>
      <p:sp>
        <p:nvSpPr>
          <p:cNvPr id="48131" name="Oval 3"/>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a:t>
            </a:r>
          </a:p>
        </p:txBody>
      </p:sp>
      <p:cxnSp>
        <p:nvCxnSpPr>
          <p:cNvPr id="48132" name="AutoShape 4"/>
          <p:cNvCxnSpPr>
            <a:cxnSpLocks noChangeShapeType="1"/>
            <a:stCxn id="48131" idx="4"/>
            <a:endCxn id="48130"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8133" name="Rectangle 5"/>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wmi</a:t>
            </a:r>
          </a:p>
        </p:txBody>
      </p:sp>
      <p:cxnSp>
        <p:nvCxnSpPr>
          <p:cNvPr id="48134" name="AutoShape 6"/>
          <p:cNvCxnSpPr>
            <a:cxnSpLocks noChangeShapeType="1"/>
            <a:stCxn id="48131" idx="4"/>
            <a:endCxn id="48133"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8135" name="Rectangle 7"/>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psi</a:t>
            </a:r>
          </a:p>
        </p:txBody>
      </p:sp>
      <p:cxnSp>
        <p:nvCxnSpPr>
          <p:cNvPr id="48136" name="AutoShape 8"/>
          <p:cNvCxnSpPr>
            <a:cxnSpLocks noChangeShapeType="1"/>
            <a:stCxn id="48131" idx="4"/>
            <a:endCxn id="48135"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8137" name="Rectangle 9"/>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vci</a:t>
            </a:r>
          </a:p>
        </p:txBody>
      </p:sp>
      <p:cxnSp>
        <p:nvCxnSpPr>
          <p:cNvPr id="48138" name="AutoShape 10"/>
          <p:cNvCxnSpPr>
            <a:cxnSpLocks noChangeShapeType="1"/>
            <a:stCxn id="48131" idx="4"/>
            <a:endCxn id="48137"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8139" name="Text Box 11"/>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48140" name="Text Box 12"/>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48141" name="Text Box 13"/>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48142" name="Text Box 14"/>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sp>
        <p:nvSpPr>
          <p:cNvPr id="48143" name="Text Box 15"/>
          <p:cNvSpPr txBox="1">
            <a:spLocks noChangeArrowheads="1"/>
          </p:cNvSpPr>
          <p:nvPr/>
        </p:nvSpPr>
        <p:spPr bwMode="auto">
          <a:xfrm>
            <a:off x="4876800" y="990600"/>
            <a:ext cx="3962400" cy="2333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Conditional distributions in 2 groups (conditional on a given value of  </a:t>
            </a:r>
            <a:r>
              <a:rPr lang="el-GR" sz="1200">
                <a:latin typeface="Tahoma" pitchFamily="32" charset="0"/>
                <a:cs typeface="Tahoma" pitchFamily="32" charset="0"/>
              </a:rPr>
              <a:t>η</a:t>
            </a:r>
            <a:r>
              <a:rPr lang="nl-NL" sz="1200">
                <a:latin typeface="Tahoma" pitchFamily="32" charset="0"/>
                <a:cs typeface="Tahoma" pitchFamily="32" charset="0"/>
              </a:rPr>
              <a:t> (</a:t>
            </a:r>
            <a:r>
              <a:rPr lang="el-GR" sz="1200">
                <a:latin typeface="Tahoma" pitchFamily="32" charset="0"/>
                <a:cs typeface="Tahoma" pitchFamily="32" charset="0"/>
              </a:rPr>
              <a:t>η</a:t>
            </a:r>
            <a:r>
              <a:rPr lang="nl-NL" sz="1200">
                <a:latin typeface="Tahoma" pitchFamily="32" charset="0"/>
                <a:cs typeface="Tahoma" pitchFamily="32" charset="0"/>
              </a:rPr>
              <a:t>*)):</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b="1">
                <a:solidFill>
                  <a:srgbClr val="FF0000"/>
                </a:solidFill>
                <a:latin typeface="Tahoma" pitchFamily="32" charset="0"/>
                <a:cs typeface="Tahoma" pitchFamily="32" charset="0"/>
              </a:rPr>
              <a:t>y</a:t>
            </a:r>
            <a:r>
              <a:rPr lang="nl-NL" sz="1200" b="1" baseline="-25000">
                <a:solidFill>
                  <a:srgbClr val="FF0000"/>
                </a:solidFill>
                <a:latin typeface="Tahoma" pitchFamily="32" charset="0"/>
                <a:cs typeface="Tahoma" pitchFamily="32" charset="0"/>
              </a:rPr>
              <a:t>1i</a:t>
            </a:r>
            <a:r>
              <a:rPr lang="nl-NL" sz="1200" b="1">
                <a:solidFill>
                  <a:srgbClr val="FF0000"/>
                </a:solidFill>
                <a:latin typeface="Tahoma" pitchFamily="32" charset="0"/>
                <a:cs typeface="Tahoma" pitchFamily="32" charset="0"/>
              </a:rPr>
              <a:t>|</a:t>
            </a:r>
            <a:r>
              <a:rPr lang="el-GR" sz="1200" b="1">
                <a:solidFill>
                  <a:srgbClr val="FF0000"/>
                </a:solidFill>
                <a:latin typeface="Tahoma" pitchFamily="32" charset="0"/>
                <a:cs typeface="Tahoma" pitchFamily="32" charset="0"/>
              </a:rPr>
              <a:t> η</a:t>
            </a:r>
            <a:r>
              <a:rPr lang="nl-NL" sz="1200" b="1" baseline="30000">
                <a:solidFill>
                  <a:srgbClr val="FF0000"/>
                </a:solidFill>
                <a:latin typeface="Tahoma" pitchFamily="32" charset="0"/>
                <a:cs typeface="Tahoma" pitchFamily="32" charset="0"/>
              </a:rPr>
              <a:t>*</a:t>
            </a:r>
            <a:r>
              <a:rPr lang="nl-NL" sz="1200">
                <a:latin typeface="Tahoma" pitchFamily="32" charset="0"/>
                <a:cs typeface="Tahoma" pitchFamily="32" charset="0"/>
              </a:rPr>
              <a:t> </a:t>
            </a:r>
            <a:r>
              <a:rPr lang="nl-NL" sz="1200" b="1">
                <a:solidFill>
                  <a:srgbClr val="00664D"/>
                </a:solidFill>
                <a:latin typeface="Tahoma" pitchFamily="32" charset="0"/>
                <a:cs typeface="Tahoma" pitchFamily="32" charset="0"/>
              </a:rPr>
              <a:t>~ N </a:t>
            </a:r>
            <a:r>
              <a:rPr lang="nl-NL" sz="1200">
                <a:latin typeface="Tahoma" pitchFamily="32" charset="0"/>
                <a:cs typeface="Tahoma" pitchFamily="32" charset="0"/>
              </a:rPr>
              <a:t>(</a:t>
            </a:r>
            <a:r>
              <a:rPr lang="el-GR" sz="1200" b="1">
                <a:solidFill>
                  <a:srgbClr val="262699"/>
                </a:solidFill>
                <a:latin typeface="Tahoma" pitchFamily="32" charset="0"/>
                <a:cs typeface="Tahoma" pitchFamily="32" charset="0"/>
              </a:rPr>
              <a:t>Τ</a:t>
            </a:r>
            <a:r>
              <a:rPr lang="nl-NL" sz="1200" b="1" baseline="-25000">
                <a:solidFill>
                  <a:srgbClr val="262699"/>
                </a:solidFill>
                <a:latin typeface="Tahoma" pitchFamily="32" charset="0"/>
                <a:cs typeface="Tahoma" pitchFamily="32" charset="0"/>
              </a:rPr>
              <a:t>1</a:t>
            </a:r>
            <a:r>
              <a:rPr lang="nl-NL" sz="1200" b="1">
                <a:solidFill>
                  <a:srgbClr val="262699"/>
                </a:solidFill>
                <a:latin typeface="Tahoma" pitchFamily="32" charset="0"/>
                <a:cs typeface="Tahoma" pitchFamily="32" charset="0"/>
              </a:rPr>
              <a:t> + Λ</a:t>
            </a:r>
            <a:r>
              <a:rPr lang="nl-NL" sz="1200" b="1" baseline="-25000">
                <a:solidFill>
                  <a:srgbClr val="262699"/>
                </a:solidFill>
                <a:latin typeface="Tahoma" pitchFamily="32" charset="0"/>
                <a:cs typeface="Tahoma" pitchFamily="32" charset="0"/>
              </a:rPr>
              <a:t>1 </a:t>
            </a:r>
            <a:r>
              <a:rPr lang="el-GR" sz="1200" b="1">
                <a:solidFill>
                  <a:srgbClr val="262699"/>
                </a:solidFill>
                <a:latin typeface="Tahoma" pitchFamily="32" charset="0"/>
                <a:cs typeface="Tahoma" pitchFamily="32" charset="0"/>
              </a:rPr>
              <a:t>η</a:t>
            </a:r>
            <a:r>
              <a:rPr lang="nl-NL" sz="1200" b="1" baseline="30000">
                <a:solidFill>
                  <a:srgbClr val="262699"/>
                </a:solidFill>
                <a:latin typeface="Tahoma" pitchFamily="32" charset="0"/>
                <a:cs typeface="Tahoma" pitchFamily="32" charset="0"/>
              </a:rPr>
              <a:t>*</a:t>
            </a:r>
            <a:r>
              <a:rPr lang="nl-NL" sz="1200">
                <a:latin typeface="Tahoma" pitchFamily="32" charset="0"/>
                <a:cs typeface="Tahoma" pitchFamily="32" charset="0"/>
              </a:rPr>
              <a:t>, </a:t>
            </a:r>
            <a:r>
              <a:rPr lang="el-GR" sz="1200" b="1">
                <a:solidFill>
                  <a:srgbClr val="7030A0"/>
                </a:solidFill>
                <a:latin typeface="Tahoma" pitchFamily="32" charset="0"/>
                <a:cs typeface="Tahoma" pitchFamily="32" charset="0"/>
              </a:rPr>
              <a:t>Θ</a:t>
            </a:r>
            <a:r>
              <a:rPr lang="nl-NL" sz="1200" b="1" baseline="-25000">
                <a:solidFill>
                  <a:srgbClr val="7030A0"/>
                </a:solidFill>
                <a:latin typeface="Tahoma" pitchFamily="32" charset="0"/>
                <a:cs typeface="Tahoma" pitchFamily="32" charset="0"/>
              </a:rPr>
              <a:t>1</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y</a:t>
            </a:r>
            <a:r>
              <a:rPr lang="nl-NL" sz="1200" baseline="-25000">
                <a:latin typeface="Tahoma" pitchFamily="32" charset="0"/>
                <a:cs typeface="Tahoma" pitchFamily="32" charset="0"/>
              </a:rPr>
              <a:t>2i</a:t>
            </a:r>
            <a:r>
              <a:rPr lang="nl-NL" sz="1200">
                <a:latin typeface="Tahoma" pitchFamily="32" charset="0"/>
                <a:cs typeface="Tahoma" pitchFamily="32" charset="0"/>
              </a:rPr>
              <a:t>|</a:t>
            </a:r>
            <a:r>
              <a:rPr lang="el-GR" sz="1200">
                <a:latin typeface="Tahoma" pitchFamily="32" charset="0"/>
                <a:cs typeface="Tahoma" pitchFamily="32" charset="0"/>
              </a:rPr>
              <a:t> η</a:t>
            </a:r>
            <a:r>
              <a:rPr lang="nl-NL" sz="1200" baseline="30000">
                <a:latin typeface="Tahoma" pitchFamily="32" charset="0"/>
                <a:cs typeface="Tahoma" pitchFamily="32" charset="0"/>
              </a:rPr>
              <a:t>*</a:t>
            </a:r>
            <a:r>
              <a:rPr lang="nl-NL" sz="1200">
                <a:latin typeface="Tahoma" pitchFamily="32" charset="0"/>
                <a:cs typeface="Tahoma" pitchFamily="32" charset="0"/>
              </a:rPr>
              <a:t> ~ N (</a:t>
            </a:r>
            <a:r>
              <a:rPr lang="el-GR" sz="1200">
                <a:latin typeface="Tahoma" pitchFamily="32" charset="0"/>
                <a:cs typeface="Tahoma" pitchFamily="32" charset="0"/>
              </a:rPr>
              <a:t>Τ</a:t>
            </a:r>
            <a:r>
              <a:rPr lang="nl-NL" sz="1200" baseline="-25000">
                <a:latin typeface="Tahoma" pitchFamily="32" charset="0"/>
                <a:cs typeface="Tahoma" pitchFamily="32" charset="0"/>
              </a:rPr>
              <a:t>2</a:t>
            </a:r>
            <a:r>
              <a:rPr lang="nl-NL" sz="1200">
                <a:latin typeface="Tahoma" pitchFamily="32" charset="0"/>
                <a:cs typeface="Tahoma" pitchFamily="32" charset="0"/>
              </a:rPr>
              <a:t> + Λ</a:t>
            </a:r>
            <a:r>
              <a:rPr lang="nl-NL" sz="1200" baseline="-25000">
                <a:latin typeface="Tahoma" pitchFamily="32" charset="0"/>
                <a:cs typeface="Tahoma" pitchFamily="32" charset="0"/>
              </a:rPr>
              <a:t>2 </a:t>
            </a:r>
            <a:r>
              <a:rPr lang="el-GR" sz="1200">
                <a:latin typeface="Tahoma" pitchFamily="32" charset="0"/>
                <a:cs typeface="Tahoma" pitchFamily="32" charset="0"/>
              </a:rPr>
              <a:t>η</a:t>
            </a:r>
            <a:r>
              <a:rPr lang="nl-NL" sz="1200" baseline="30000">
                <a:latin typeface="Tahoma" pitchFamily="32" charset="0"/>
                <a:cs typeface="Tahoma" pitchFamily="32" charset="0"/>
              </a:rPr>
              <a:t>*</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2</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MI requires these distributions to be equal.</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endParaRPr lang="nl-NL" sz="1200">
              <a:latin typeface="Tahoma" pitchFamily="32" charset="0"/>
              <a:cs typeface="Tahoma" pitchFamily="32" charset="0"/>
            </a:endParaRPr>
          </a:p>
        </p:txBody>
      </p:sp>
      <p:sp>
        <p:nvSpPr>
          <p:cNvPr id="48144" name="Text Box 16"/>
          <p:cNvSpPr txBox="1">
            <a:spLocks noChangeArrowheads="1"/>
          </p:cNvSpPr>
          <p:nvPr/>
        </p:nvSpPr>
        <p:spPr bwMode="auto">
          <a:xfrm>
            <a:off x="762000" y="1400175"/>
            <a:ext cx="152400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Σ = </a:t>
            </a:r>
            <a:r>
              <a:rPr lang="el-GR" sz="1200" b="1">
                <a:solidFill>
                  <a:srgbClr val="800080"/>
                </a:solidFill>
                <a:latin typeface="Tahoma" pitchFamily="32" charset="0"/>
                <a:cs typeface="Tahoma" pitchFamily="32" charset="0"/>
              </a:rPr>
              <a:t>Λ</a:t>
            </a:r>
            <a:r>
              <a:rPr lang="nl-NL" sz="1200" b="1">
                <a:solidFill>
                  <a:srgbClr val="800080"/>
                </a:solidFill>
                <a:latin typeface="Tahoma" pitchFamily="32" charset="0"/>
                <a:cs typeface="Tahoma" pitchFamily="32" charset="0"/>
              </a:rPr>
              <a:t> </a:t>
            </a:r>
            <a:r>
              <a:rPr lang="nl-NL" sz="1200" b="1">
                <a:solidFill>
                  <a:srgbClr val="FF0000"/>
                </a:solidFill>
                <a:latin typeface="Tahoma" pitchFamily="32" charset="0"/>
                <a:cs typeface="Tahoma" pitchFamily="32" charset="0"/>
              </a:rPr>
              <a:t>0</a:t>
            </a:r>
            <a:r>
              <a:rPr lang="el-GR" sz="1200" b="1">
                <a:solidFill>
                  <a:srgbClr val="800080"/>
                </a:solidFill>
                <a:latin typeface="Tahoma" pitchFamily="32" charset="0"/>
                <a:cs typeface="Tahoma" pitchFamily="32" charset="0"/>
              </a:rPr>
              <a:t> Λ</a:t>
            </a:r>
            <a:r>
              <a:rPr lang="nl-NL" sz="1200" b="1" baseline="30000">
                <a:solidFill>
                  <a:srgbClr val="800080"/>
                </a:solidFill>
                <a:latin typeface="Tahoma" pitchFamily="32" charset="0"/>
                <a:cs typeface="Tahoma" pitchFamily="32" charset="0"/>
              </a:rPr>
              <a:t>t</a:t>
            </a: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a:p>
            <a:pPr>
              <a:buClrTx/>
              <a:buFontTx/>
              <a:buNone/>
            </a:pP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p:txBody>
      </p:sp>
      <p:sp>
        <p:nvSpPr>
          <p:cNvPr id="48145" name="Text Box 17"/>
          <p:cNvSpPr txBox="1">
            <a:spLocks noChangeArrowheads="1"/>
          </p:cNvSpPr>
          <p:nvPr/>
        </p:nvSpPr>
        <p:spPr bwMode="auto">
          <a:xfrm>
            <a:off x="2590800" y="1400175"/>
            <a:ext cx="2057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E [y|</a:t>
            </a:r>
            <a:r>
              <a:rPr lang="el-GR" sz="1200" b="1">
                <a:solidFill>
                  <a:srgbClr val="800080"/>
                </a:solidFill>
                <a:latin typeface="Tahoma" pitchFamily="32" charset="0"/>
                <a:cs typeface="Tahoma" pitchFamily="32" charset="0"/>
              </a:rPr>
              <a:t>η </a:t>
            </a: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Τ</a:t>
            </a:r>
            <a:r>
              <a:rPr lang="nl-NL" sz="1200" b="1">
                <a:solidFill>
                  <a:srgbClr val="800080"/>
                </a:solidFill>
                <a:latin typeface="Tahoma" pitchFamily="32" charset="0"/>
                <a:cs typeface="Tahoma" pitchFamily="32" charset="0"/>
              </a:rPr>
              <a:t> + Λ </a:t>
            </a:r>
            <a:r>
              <a:rPr lang="el-GR" sz="1200" b="1">
                <a:solidFill>
                  <a:srgbClr val="800080"/>
                </a:solidFill>
                <a:latin typeface="Tahoma" pitchFamily="32" charset="0"/>
                <a:cs typeface="Tahoma" pitchFamily="32" charset="0"/>
              </a:rPr>
              <a:t>η</a:t>
            </a:r>
            <a:r>
              <a:rPr lang="nl-NL" sz="1200" b="1" baseline="30000">
                <a:solidFill>
                  <a:srgbClr val="800080"/>
                </a:solidFill>
                <a:latin typeface="Tahoma" pitchFamily="32" charset="0"/>
                <a:cs typeface="Tahoma" pitchFamily="32" charset="0"/>
              </a:rPr>
              <a:t>*</a:t>
            </a:r>
          </a:p>
        </p:txBody>
      </p:sp>
      <p:cxnSp>
        <p:nvCxnSpPr>
          <p:cNvPr id="48146" name="AutoShape 18"/>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8147" name="AutoShape 19"/>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8148" name="AutoShape 20"/>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8149" name="AutoShape 21"/>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8150" name="Text Box 22"/>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11</a:t>
            </a:r>
          </a:p>
        </p:txBody>
      </p:sp>
      <p:sp>
        <p:nvSpPr>
          <p:cNvPr id="48151" name="Text Box 23"/>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12</a:t>
            </a:r>
          </a:p>
        </p:txBody>
      </p:sp>
      <p:sp>
        <p:nvSpPr>
          <p:cNvPr id="48152" name="Text Box 24"/>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13</a:t>
            </a:r>
          </a:p>
        </p:txBody>
      </p:sp>
      <p:sp>
        <p:nvSpPr>
          <p:cNvPr id="48153" name="Text Box 25"/>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14</a:t>
            </a:r>
          </a:p>
        </p:txBody>
      </p:sp>
      <p:cxnSp>
        <p:nvCxnSpPr>
          <p:cNvPr id="48154" name="AutoShape 26"/>
          <p:cNvCxnSpPr>
            <a:cxnSpLocks noChangeShapeType="1"/>
            <a:stCxn id="48155" idx="0"/>
          </p:cNvCxnSpPr>
          <p:nvPr/>
        </p:nvCxnSpPr>
        <p:spPr bwMode="auto">
          <a:xfrm flipH="1" flipV="1">
            <a:off x="1843088" y="4800600"/>
            <a:ext cx="9382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8155" name="AutoShape 27"/>
          <p:cNvSpPr>
            <a:spLocks noChangeArrowheads="1"/>
          </p:cNvSpPr>
          <p:nvPr/>
        </p:nvSpPr>
        <p:spPr bwMode="auto">
          <a:xfrm>
            <a:off x="2514600" y="6096000"/>
            <a:ext cx="533400" cy="457200"/>
          </a:xfrm>
          <a:prstGeom prst="triangle">
            <a:avLst>
              <a:gd name="adj" fmla="val 50000"/>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1</a:t>
            </a:r>
          </a:p>
        </p:txBody>
      </p:sp>
      <p:cxnSp>
        <p:nvCxnSpPr>
          <p:cNvPr id="48156" name="AutoShape 28"/>
          <p:cNvCxnSpPr>
            <a:cxnSpLocks noChangeShapeType="1"/>
            <a:stCxn id="48155" idx="0"/>
          </p:cNvCxnSpPr>
          <p:nvPr/>
        </p:nvCxnSpPr>
        <p:spPr bwMode="auto">
          <a:xfrm flipV="1">
            <a:off x="2781300" y="4800600"/>
            <a:ext cx="8905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8157" name="Text Box 29"/>
          <p:cNvSpPr txBox="1">
            <a:spLocks noChangeArrowheads="1"/>
          </p:cNvSpPr>
          <p:nvPr/>
        </p:nvSpPr>
        <p:spPr bwMode="auto">
          <a:xfrm>
            <a:off x="21336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11</a:t>
            </a:r>
          </a:p>
        </p:txBody>
      </p:sp>
      <p:sp>
        <p:nvSpPr>
          <p:cNvPr id="48158" name="Text Box 30"/>
          <p:cNvSpPr txBox="1">
            <a:spLocks noChangeArrowheads="1"/>
          </p:cNvSpPr>
          <p:nvPr/>
        </p:nvSpPr>
        <p:spPr bwMode="auto">
          <a:xfrm>
            <a:off x="24384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12</a:t>
            </a:r>
          </a:p>
        </p:txBody>
      </p:sp>
      <p:sp>
        <p:nvSpPr>
          <p:cNvPr id="48159" name="Text Box 31"/>
          <p:cNvSpPr txBox="1">
            <a:spLocks noChangeArrowheads="1"/>
          </p:cNvSpPr>
          <p:nvPr/>
        </p:nvSpPr>
        <p:spPr bwMode="auto">
          <a:xfrm>
            <a:off x="26670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13</a:t>
            </a:r>
          </a:p>
        </p:txBody>
      </p:sp>
      <p:sp>
        <p:nvSpPr>
          <p:cNvPr id="48160" name="Text Box 32"/>
          <p:cNvSpPr txBox="1">
            <a:spLocks noChangeArrowheads="1"/>
          </p:cNvSpPr>
          <p:nvPr/>
        </p:nvSpPr>
        <p:spPr bwMode="auto">
          <a:xfrm>
            <a:off x="28956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14</a:t>
            </a:r>
          </a:p>
        </p:txBody>
      </p:sp>
      <p:cxnSp>
        <p:nvCxnSpPr>
          <p:cNvPr id="48161" name="AutoShape 33"/>
          <p:cNvCxnSpPr>
            <a:cxnSpLocks noChangeShapeType="1"/>
            <a:stCxn id="48155" idx="0"/>
          </p:cNvCxnSpPr>
          <p:nvPr/>
        </p:nvCxnSpPr>
        <p:spPr bwMode="auto">
          <a:xfrm flipV="1">
            <a:off x="2781300" y="4800600"/>
            <a:ext cx="2809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8162" name="AutoShape 34"/>
          <p:cNvCxnSpPr>
            <a:cxnSpLocks noChangeShapeType="1"/>
            <a:stCxn id="48155" idx="0"/>
          </p:cNvCxnSpPr>
          <p:nvPr/>
        </p:nvCxnSpPr>
        <p:spPr bwMode="auto">
          <a:xfrm flipH="1" flipV="1">
            <a:off x="2452688" y="4800600"/>
            <a:ext cx="3286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49154" name="Rectangle 2"/>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pci</a:t>
            </a:r>
          </a:p>
        </p:txBody>
      </p:sp>
      <p:sp>
        <p:nvSpPr>
          <p:cNvPr id="49155" name="Oval 3"/>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a:t>
            </a:r>
          </a:p>
        </p:txBody>
      </p:sp>
      <p:cxnSp>
        <p:nvCxnSpPr>
          <p:cNvPr id="49156" name="AutoShape 4"/>
          <p:cNvCxnSpPr>
            <a:cxnSpLocks noChangeShapeType="1"/>
            <a:stCxn id="49155" idx="4"/>
            <a:endCxn id="49154"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9157" name="Rectangle 5"/>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wmi</a:t>
            </a:r>
          </a:p>
        </p:txBody>
      </p:sp>
      <p:cxnSp>
        <p:nvCxnSpPr>
          <p:cNvPr id="49158" name="AutoShape 6"/>
          <p:cNvCxnSpPr>
            <a:cxnSpLocks noChangeShapeType="1"/>
            <a:stCxn id="49155" idx="4"/>
            <a:endCxn id="49157"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9159" name="Rectangle 7"/>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psi</a:t>
            </a:r>
          </a:p>
        </p:txBody>
      </p:sp>
      <p:cxnSp>
        <p:nvCxnSpPr>
          <p:cNvPr id="49160" name="AutoShape 8"/>
          <p:cNvCxnSpPr>
            <a:cxnSpLocks noChangeShapeType="1"/>
            <a:stCxn id="49155" idx="4"/>
            <a:endCxn id="49159"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9161" name="Rectangle 9"/>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vci</a:t>
            </a:r>
          </a:p>
        </p:txBody>
      </p:sp>
      <p:cxnSp>
        <p:nvCxnSpPr>
          <p:cNvPr id="49162" name="AutoShape 10"/>
          <p:cNvCxnSpPr>
            <a:cxnSpLocks noChangeShapeType="1"/>
            <a:stCxn id="49155" idx="4"/>
            <a:endCxn id="49161"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9163" name="Text Box 11"/>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49164" name="Text Box 12"/>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49165" name="Text Box 13"/>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49166" name="Text Box 14"/>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sp>
        <p:nvSpPr>
          <p:cNvPr id="49167" name="Text Box 15"/>
          <p:cNvSpPr txBox="1">
            <a:spLocks noChangeArrowheads="1"/>
          </p:cNvSpPr>
          <p:nvPr/>
        </p:nvSpPr>
        <p:spPr bwMode="auto">
          <a:xfrm>
            <a:off x="4876800" y="990600"/>
            <a:ext cx="3962400" cy="2333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Conditional distributions in 2 groups (conditional on a given value of  </a:t>
            </a:r>
            <a:r>
              <a:rPr lang="el-GR" sz="1200">
                <a:latin typeface="Tahoma" pitchFamily="32" charset="0"/>
                <a:cs typeface="Tahoma" pitchFamily="32" charset="0"/>
              </a:rPr>
              <a:t>η</a:t>
            </a:r>
            <a:r>
              <a:rPr lang="nl-NL" sz="1200">
                <a:latin typeface="Tahoma" pitchFamily="32" charset="0"/>
                <a:cs typeface="Tahoma" pitchFamily="32" charset="0"/>
              </a:rPr>
              <a:t> (</a:t>
            </a:r>
            <a:r>
              <a:rPr lang="el-GR" sz="1200">
                <a:latin typeface="Tahoma" pitchFamily="32" charset="0"/>
                <a:cs typeface="Tahoma" pitchFamily="32" charset="0"/>
              </a:rPr>
              <a:t>η</a:t>
            </a:r>
            <a:r>
              <a:rPr lang="nl-NL" sz="1200">
                <a:latin typeface="Tahoma" pitchFamily="32" charset="0"/>
                <a:cs typeface="Tahoma" pitchFamily="32" charset="0"/>
              </a:rPr>
              <a:t>*)):</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b="1">
                <a:solidFill>
                  <a:srgbClr val="FF0000"/>
                </a:solidFill>
                <a:latin typeface="Tahoma" pitchFamily="32" charset="0"/>
                <a:cs typeface="Tahoma" pitchFamily="32" charset="0"/>
              </a:rPr>
              <a:t>y</a:t>
            </a:r>
            <a:r>
              <a:rPr lang="nl-NL" sz="1200" b="1" baseline="-25000">
                <a:solidFill>
                  <a:srgbClr val="FF0000"/>
                </a:solidFill>
                <a:latin typeface="Tahoma" pitchFamily="32" charset="0"/>
                <a:cs typeface="Tahoma" pitchFamily="32" charset="0"/>
              </a:rPr>
              <a:t>1i</a:t>
            </a:r>
            <a:r>
              <a:rPr lang="nl-NL" sz="1200" b="1">
                <a:solidFill>
                  <a:srgbClr val="FF0000"/>
                </a:solidFill>
                <a:latin typeface="Tahoma" pitchFamily="32" charset="0"/>
                <a:cs typeface="Tahoma" pitchFamily="32" charset="0"/>
              </a:rPr>
              <a:t>|</a:t>
            </a:r>
            <a:r>
              <a:rPr lang="el-GR" sz="1200" b="1">
                <a:solidFill>
                  <a:srgbClr val="FF0000"/>
                </a:solidFill>
                <a:latin typeface="Tahoma" pitchFamily="32" charset="0"/>
                <a:cs typeface="Tahoma" pitchFamily="32" charset="0"/>
              </a:rPr>
              <a:t> η</a:t>
            </a:r>
            <a:r>
              <a:rPr lang="nl-NL" sz="1200" b="1" baseline="30000">
                <a:solidFill>
                  <a:srgbClr val="FF0000"/>
                </a:solidFill>
                <a:latin typeface="Tahoma" pitchFamily="32" charset="0"/>
                <a:cs typeface="Tahoma" pitchFamily="32" charset="0"/>
              </a:rPr>
              <a:t>*</a:t>
            </a:r>
            <a:r>
              <a:rPr lang="nl-NL" sz="1200">
                <a:latin typeface="Tahoma" pitchFamily="32" charset="0"/>
                <a:cs typeface="Tahoma" pitchFamily="32" charset="0"/>
              </a:rPr>
              <a:t> </a:t>
            </a:r>
            <a:r>
              <a:rPr lang="nl-NL" sz="1200" b="1">
                <a:solidFill>
                  <a:srgbClr val="00664D"/>
                </a:solidFill>
                <a:latin typeface="Tahoma" pitchFamily="32" charset="0"/>
                <a:cs typeface="Tahoma" pitchFamily="32" charset="0"/>
              </a:rPr>
              <a:t>~ N </a:t>
            </a:r>
            <a:r>
              <a:rPr lang="nl-NL" sz="1200">
                <a:latin typeface="Tahoma" pitchFamily="32" charset="0"/>
                <a:cs typeface="Tahoma" pitchFamily="32" charset="0"/>
              </a:rPr>
              <a:t>(</a:t>
            </a:r>
            <a:r>
              <a:rPr lang="el-GR" sz="1200" b="1">
                <a:solidFill>
                  <a:srgbClr val="262699"/>
                </a:solidFill>
                <a:latin typeface="Tahoma" pitchFamily="32" charset="0"/>
                <a:cs typeface="Tahoma" pitchFamily="32" charset="0"/>
              </a:rPr>
              <a:t>Τ</a:t>
            </a:r>
            <a:r>
              <a:rPr lang="nl-NL" sz="1200" b="1" baseline="-25000">
                <a:solidFill>
                  <a:srgbClr val="262699"/>
                </a:solidFill>
                <a:latin typeface="Tahoma" pitchFamily="32" charset="0"/>
                <a:cs typeface="Tahoma" pitchFamily="32" charset="0"/>
              </a:rPr>
              <a:t>1</a:t>
            </a:r>
            <a:r>
              <a:rPr lang="nl-NL" sz="1200" b="1">
                <a:solidFill>
                  <a:srgbClr val="262699"/>
                </a:solidFill>
                <a:latin typeface="Tahoma" pitchFamily="32" charset="0"/>
                <a:cs typeface="Tahoma" pitchFamily="32" charset="0"/>
              </a:rPr>
              <a:t> + Λ</a:t>
            </a:r>
            <a:r>
              <a:rPr lang="nl-NL" sz="1200" b="1" baseline="-25000">
                <a:solidFill>
                  <a:srgbClr val="262699"/>
                </a:solidFill>
                <a:latin typeface="Tahoma" pitchFamily="32" charset="0"/>
                <a:cs typeface="Tahoma" pitchFamily="32" charset="0"/>
              </a:rPr>
              <a:t>1 </a:t>
            </a:r>
            <a:r>
              <a:rPr lang="el-GR" sz="1200" b="1">
                <a:solidFill>
                  <a:srgbClr val="262699"/>
                </a:solidFill>
                <a:latin typeface="Tahoma" pitchFamily="32" charset="0"/>
                <a:cs typeface="Tahoma" pitchFamily="32" charset="0"/>
              </a:rPr>
              <a:t>η</a:t>
            </a:r>
            <a:r>
              <a:rPr lang="nl-NL" sz="1200" b="1" baseline="30000">
                <a:solidFill>
                  <a:srgbClr val="262699"/>
                </a:solidFill>
                <a:latin typeface="Tahoma" pitchFamily="32" charset="0"/>
                <a:cs typeface="Tahoma" pitchFamily="32" charset="0"/>
              </a:rPr>
              <a:t>*</a:t>
            </a:r>
            <a:r>
              <a:rPr lang="nl-NL" sz="1200">
                <a:latin typeface="Tahoma" pitchFamily="32" charset="0"/>
                <a:cs typeface="Tahoma" pitchFamily="32" charset="0"/>
              </a:rPr>
              <a:t>, </a:t>
            </a:r>
            <a:r>
              <a:rPr lang="el-GR" sz="1200" b="1">
                <a:solidFill>
                  <a:srgbClr val="7030A0"/>
                </a:solidFill>
                <a:latin typeface="Tahoma" pitchFamily="32" charset="0"/>
                <a:cs typeface="Tahoma" pitchFamily="32" charset="0"/>
              </a:rPr>
              <a:t>Θ</a:t>
            </a:r>
            <a:r>
              <a:rPr lang="nl-NL" sz="1200" b="1" baseline="-25000">
                <a:solidFill>
                  <a:srgbClr val="7030A0"/>
                </a:solidFill>
                <a:latin typeface="Tahoma" pitchFamily="32" charset="0"/>
                <a:cs typeface="Tahoma" pitchFamily="32" charset="0"/>
              </a:rPr>
              <a:t>1</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y</a:t>
            </a:r>
            <a:r>
              <a:rPr lang="nl-NL" sz="1200" baseline="-25000">
                <a:latin typeface="Tahoma" pitchFamily="32" charset="0"/>
                <a:cs typeface="Tahoma" pitchFamily="32" charset="0"/>
              </a:rPr>
              <a:t>2i</a:t>
            </a:r>
            <a:r>
              <a:rPr lang="nl-NL" sz="1200">
                <a:latin typeface="Tahoma" pitchFamily="32" charset="0"/>
                <a:cs typeface="Tahoma" pitchFamily="32" charset="0"/>
              </a:rPr>
              <a:t>|</a:t>
            </a:r>
            <a:r>
              <a:rPr lang="el-GR" sz="1200">
                <a:latin typeface="Tahoma" pitchFamily="32" charset="0"/>
                <a:cs typeface="Tahoma" pitchFamily="32" charset="0"/>
              </a:rPr>
              <a:t> η</a:t>
            </a:r>
            <a:r>
              <a:rPr lang="nl-NL" sz="1200" baseline="30000">
                <a:latin typeface="Tahoma" pitchFamily="32" charset="0"/>
                <a:cs typeface="Tahoma" pitchFamily="32" charset="0"/>
              </a:rPr>
              <a:t>*</a:t>
            </a:r>
            <a:r>
              <a:rPr lang="nl-NL" sz="1200">
                <a:latin typeface="Tahoma" pitchFamily="32" charset="0"/>
                <a:cs typeface="Tahoma" pitchFamily="32" charset="0"/>
              </a:rPr>
              <a:t> ~ N (</a:t>
            </a:r>
            <a:r>
              <a:rPr lang="el-GR" sz="1200">
                <a:latin typeface="Tahoma" pitchFamily="32" charset="0"/>
                <a:cs typeface="Tahoma" pitchFamily="32" charset="0"/>
              </a:rPr>
              <a:t>Τ</a:t>
            </a:r>
            <a:r>
              <a:rPr lang="nl-NL" sz="1200" baseline="-25000">
                <a:latin typeface="Tahoma" pitchFamily="32" charset="0"/>
                <a:cs typeface="Tahoma" pitchFamily="32" charset="0"/>
              </a:rPr>
              <a:t>2</a:t>
            </a:r>
            <a:r>
              <a:rPr lang="nl-NL" sz="1200">
                <a:latin typeface="Tahoma" pitchFamily="32" charset="0"/>
                <a:cs typeface="Tahoma" pitchFamily="32" charset="0"/>
              </a:rPr>
              <a:t> + Λ</a:t>
            </a:r>
            <a:r>
              <a:rPr lang="nl-NL" sz="1200" baseline="-25000">
                <a:latin typeface="Tahoma" pitchFamily="32" charset="0"/>
                <a:cs typeface="Tahoma" pitchFamily="32" charset="0"/>
              </a:rPr>
              <a:t>2 </a:t>
            </a:r>
            <a:r>
              <a:rPr lang="el-GR" sz="1200">
                <a:latin typeface="Tahoma" pitchFamily="32" charset="0"/>
                <a:cs typeface="Tahoma" pitchFamily="32" charset="0"/>
              </a:rPr>
              <a:t>η</a:t>
            </a:r>
            <a:r>
              <a:rPr lang="nl-NL" sz="1200" baseline="30000">
                <a:latin typeface="Tahoma" pitchFamily="32" charset="0"/>
                <a:cs typeface="Tahoma" pitchFamily="32" charset="0"/>
              </a:rPr>
              <a:t>*</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2</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MI requires these distributions to be equal.</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endParaRPr lang="nl-NL" sz="1200">
              <a:latin typeface="Tahoma" pitchFamily="32" charset="0"/>
              <a:cs typeface="Tahoma" pitchFamily="32" charset="0"/>
            </a:endParaRPr>
          </a:p>
        </p:txBody>
      </p:sp>
      <p:sp>
        <p:nvSpPr>
          <p:cNvPr id="49168" name="Text Box 16"/>
          <p:cNvSpPr txBox="1">
            <a:spLocks noChangeArrowheads="1"/>
          </p:cNvSpPr>
          <p:nvPr/>
        </p:nvSpPr>
        <p:spPr bwMode="auto">
          <a:xfrm>
            <a:off x="762000" y="1400175"/>
            <a:ext cx="152400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Σ = </a:t>
            </a:r>
            <a:r>
              <a:rPr lang="el-GR" sz="1200" b="1">
                <a:solidFill>
                  <a:srgbClr val="800080"/>
                </a:solidFill>
                <a:latin typeface="Tahoma" pitchFamily="32" charset="0"/>
                <a:cs typeface="Tahoma" pitchFamily="32" charset="0"/>
              </a:rPr>
              <a:t>Λ</a:t>
            </a:r>
            <a:r>
              <a:rPr lang="nl-NL" sz="1200" b="1">
                <a:solidFill>
                  <a:srgbClr val="800080"/>
                </a:solidFill>
                <a:latin typeface="Tahoma" pitchFamily="32" charset="0"/>
                <a:cs typeface="Tahoma" pitchFamily="32" charset="0"/>
              </a:rPr>
              <a:t> </a:t>
            </a:r>
            <a:r>
              <a:rPr lang="nl-NL" sz="1200" b="1">
                <a:solidFill>
                  <a:srgbClr val="FF0000"/>
                </a:solidFill>
                <a:latin typeface="Tahoma" pitchFamily="32" charset="0"/>
                <a:cs typeface="Tahoma" pitchFamily="32" charset="0"/>
              </a:rPr>
              <a:t>0</a:t>
            </a:r>
            <a:r>
              <a:rPr lang="el-GR" sz="1200" b="1">
                <a:solidFill>
                  <a:srgbClr val="800080"/>
                </a:solidFill>
                <a:latin typeface="Tahoma" pitchFamily="32" charset="0"/>
                <a:cs typeface="Tahoma" pitchFamily="32" charset="0"/>
              </a:rPr>
              <a:t> Λ</a:t>
            </a:r>
            <a:r>
              <a:rPr lang="nl-NL" sz="1200" b="1" baseline="30000">
                <a:solidFill>
                  <a:srgbClr val="800080"/>
                </a:solidFill>
                <a:latin typeface="Tahoma" pitchFamily="32" charset="0"/>
                <a:cs typeface="Tahoma" pitchFamily="32" charset="0"/>
              </a:rPr>
              <a:t>t</a:t>
            </a: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a:p>
            <a:pPr>
              <a:buClrTx/>
              <a:buFontTx/>
              <a:buNone/>
            </a:pP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p:txBody>
      </p:sp>
      <p:sp>
        <p:nvSpPr>
          <p:cNvPr id="49169" name="Text Box 17"/>
          <p:cNvSpPr txBox="1">
            <a:spLocks noChangeArrowheads="1"/>
          </p:cNvSpPr>
          <p:nvPr/>
        </p:nvSpPr>
        <p:spPr bwMode="auto">
          <a:xfrm>
            <a:off x="2590800" y="1400175"/>
            <a:ext cx="2057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E [y|</a:t>
            </a:r>
            <a:r>
              <a:rPr lang="el-GR" sz="1200" b="1">
                <a:solidFill>
                  <a:srgbClr val="800080"/>
                </a:solidFill>
                <a:latin typeface="Tahoma" pitchFamily="32" charset="0"/>
                <a:cs typeface="Tahoma" pitchFamily="32" charset="0"/>
              </a:rPr>
              <a:t>η </a:t>
            </a: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Τ</a:t>
            </a:r>
            <a:r>
              <a:rPr lang="nl-NL" sz="1200" b="1">
                <a:solidFill>
                  <a:srgbClr val="800080"/>
                </a:solidFill>
                <a:latin typeface="Tahoma" pitchFamily="32" charset="0"/>
                <a:cs typeface="Tahoma" pitchFamily="32" charset="0"/>
              </a:rPr>
              <a:t> + Λ </a:t>
            </a:r>
            <a:r>
              <a:rPr lang="el-GR" sz="1200" b="1">
                <a:solidFill>
                  <a:srgbClr val="800080"/>
                </a:solidFill>
                <a:latin typeface="Tahoma" pitchFamily="32" charset="0"/>
                <a:cs typeface="Tahoma" pitchFamily="32" charset="0"/>
              </a:rPr>
              <a:t>η</a:t>
            </a:r>
            <a:r>
              <a:rPr lang="nl-NL" sz="1200" b="1" baseline="30000">
                <a:solidFill>
                  <a:srgbClr val="800080"/>
                </a:solidFill>
                <a:latin typeface="Tahoma" pitchFamily="32" charset="0"/>
                <a:cs typeface="Tahoma" pitchFamily="32" charset="0"/>
              </a:rPr>
              <a:t>*</a:t>
            </a:r>
          </a:p>
        </p:txBody>
      </p:sp>
      <p:cxnSp>
        <p:nvCxnSpPr>
          <p:cNvPr id="49170" name="AutoShape 18"/>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9171" name="AutoShape 19"/>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9172" name="AutoShape 20"/>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9173" name="AutoShape 21"/>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9174" name="Text Box 22"/>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11</a:t>
            </a:r>
          </a:p>
        </p:txBody>
      </p:sp>
      <p:sp>
        <p:nvSpPr>
          <p:cNvPr id="49175" name="Text Box 23"/>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12</a:t>
            </a:r>
          </a:p>
        </p:txBody>
      </p:sp>
      <p:sp>
        <p:nvSpPr>
          <p:cNvPr id="49176" name="Text Box 24"/>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13</a:t>
            </a:r>
          </a:p>
        </p:txBody>
      </p:sp>
      <p:sp>
        <p:nvSpPr>
          <p:cNvPr id="49177" name="Text Box 25"/>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14</a:t>
            </a:r>
          </a:p>
        </p:txBody>
      </p:sp>
      <p:cxnSp>
        <p:nvCxnSpPr>
          <p:cNvPr id="49178" name="AutoShape 26"/>
          <p:cNvCxnSpPr>
            <a:cxnSpLocks noChangeShapeType="1"/>
            <a:stCxn id="49179" idx="0"/>
          </p:cNvCxnSpPr>
          <p:nvPr/>
        </p:nvCxnSpPr>
        <p:spPr bwMode="auto">
          <a:xfrm flipH="1" flipV="1">
            <a:off x="1843088" y="4800600"/>
            <a:ext cx="9382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9179" name="AutoShape 27"/>
          <p:cNvSpPr>
            <a:spLocks noChangeArrowheads="1"/>
          </p:cNvSpPr>
          <p:nvPr/>
        </p:nvSpPr>
        <p:spPr bwMode="auto">
          <a:xfrm>
            <a:off x="2514600" y="6096000"/>
            <a:ext cx="533400" cy="457200"/>
          </a:xfrm>
          <a:prstGeom prst="triangle">
            <a:avLst>
              <a:gd name="adj" fmla="val 50000"/>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1</a:t>
            </a:r>
          </a:p>
        </p:txBody>
      </p:sp>
      <p:cxnSp>
        <p:nvCxnSpPr>
          <p:cNvPr id="49180" name="AutoShape 28"/>
          <p:cNvCxnSpPr>
            <a:cxnSpLocks noChangeShapeType="1"/>
            <a:stCxn id="49179" idx="0"/>
          </p:cNvCxnSpPr>
          <p:nvPr/>
        </p:nvCxnSpPr>
        <p:spPr bwMode="auto">
          <a:xfrm flipV="1">
            <a:off x="2781300" y="4800600"/>
            <a:ext cx="8905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9181" name="Text Box 29"/>
          <p:cNvSpPr txBox="1">
            <a:spLocks noChangeArrowheads="1"/>
          </p:cNvSpPr>
          <p:nvPr/>
        </p:nvSpPr>
        <p:spPr bwMode="auto">
          <a:xfrm>
            <a:off x="21336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11</a:t>
            </a:r>
          </a:p>
        </p:txBody>
      </p:sp>
      <p:sp>
        <p:nvSpPr>
          <p:cNvPr id="49182" name="Text Box 30"/>
          <p:cNvSpPr txBox="1">
            <a:spLocks noChangeArrowheads="1"/>
          </p:cNvSpPr>
          <p:nvPr/>
        </p:nvSpPr>
        <p:spPr bwMode="auto">
          <a:xfrm>
            <a:off x="24384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12</a:t>
            </a:r>
          </a:p>
        </p:txBody>
      </p:sp>
      <p:sp>
        <p:nvSpPr>
          <p:cNvPr id="49183" name="Text Box 31"/>
          <p:cNvSpPr txBox="1">
            <a:spLocks noChangeArrowheads="1"/>
          </p:cNvSpPr>
          <p:nvPr/>
        </p:nvSpPr>
        <p:spPr bwMode="auto">
          <a:xfrm>
            <a:off x="26670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13</a:t>
            </a:r>
          </a:p>
        </p:txBody>
      </p:sp>
      <p:sp>
        <p:nvSpPr>
          <p:cNvPr id="49184" name="Text Box 32"/>
          <p:cNvSpPr txBox="1">
            <a:spLocks noChangeArrowheads="1"/>
          </p:cNvSpPr>
          <p:nvPr/>
        </p:nvSpPr>
        <p:spPr bwMode="auto">
          <a:xfrm>
            <a:off x="28956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14</a:t>
            </a:r>
          </a:p>
        </p:txBody>
      </p:sp>
      <p:cxnSp>
        <p:nvCxnSpPr>
          <p:cNvPr id="49185" name="AutoShape 33"/>
          <p:cNvCxnSpPr>
            <a:cxnSpLocks noChangeShapeType="1"/>
            <a:stCxn id="49179" idx="0"/>
          </p:cNvCxnSpPr>
          <p:nvPr/>
        </p:nvCxnSpPr>
        <p:spPr bwMode="auto">
          <a:xfrm flipV="1">
            <a:off x="2781300" y="4800600"/>
            <a:ext cx="2809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9186" name="AutoShape 34"/>
          <p:cNvCxnSpPr>
            <a:cxnSpLocks noChangeShapeType="1"/>
            <a:stCxn id="49179" idx="0"/>
          </p:cNvCxnSpPr>
          <p:nvPr/>
        </p:nvCxnSpPr>
        <p:spPr bwMode="auto">
          <a:xfrm flipH="1" flipV="1">
            <a:off x="2452688" y="4800600"/>
            <a:ext cx="3286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9187" name="AutoShape 35"/>
          <p:cNvCxnSpPr>
            <a:cxnSpLocks noChangeShapeType="1"/>
          </p:cNvCxnSpPr>
          <p:nvPr/>
        </p:nvCxnSpPr>
        <p:spPr bwMode="auto">
          <a:xfrm flipH="1">
            <a:off x="7543800" y="1676400"/>
            <a:ext cx="914400" cy="1588"/>
          </a:xfrm>
          <a:prstGeom prst="straightConnector1">
            <a:avLst/>
          </a:prstGeom>
          <a:noFill/>
          <a:ln w="2556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50178" name="Rectangle 2"/>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pci</a:t>
            </a:r>
          </a:p>
        </p:txBody>
      </p:sp>
      <p:sp>
        <p:nvSpPr>
          <p:cNvPr id="50179" name="Oval 3"/>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a:t>
            </a:r>
          </a:p>
        </p:txBody>
      </p:sp>
      <p:cxnSp>
        <p:nvCxnSpPr>
          <p:cNvPr id="50180" name="AutoShape 4"/>
          <p:cNvCxnSpPr>
            <a:cxnSpLocks noChangeShapeType="1"/>
            <a:stCxn id="50179" idx="4"/>
            <a:endCxn id="50178"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0181" name="Rectangle 5"/>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wmi</a:t>
            </a:r>
          </a:p>
        </p:txBody>
      </p:sp>
      <p:cxnSp>
        <p:nvCxnSpPr>
          <p:cNvPr id="50182" name="AutoShape 6"/>
          <p:cNvCxnSpPr>
            <a:cxnSpLocks noChangeShapeType="1"/>
            <a:stCxn id="50179" idx="4"/>
            <a:endCxn id="50181"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0183" name="Rectangle 7"/>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psi</a:t>
            </a:r>
          </a:p>
        </p:txBody>
      </p:sp>
      <p:cxnSp>
        <p:nvCxnSpPr>
          <p:cNvPr id="50184" name="AutoShape 8"/>
          <p:cNvCxnSpPr>
            <a:cxnSpLocks noChangeShapeType="1"/>
            <a:stCxn id="50179" idx="4"/>
            <a:endCxn id="50183"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0185" name="Rectangle 9"/>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vci</a:t>
            </a:r>
          </a:p>
        </p:txBody>
      </p:sp>
      <p:cxnSp>
        <p:nvCxnSpPr>
          <p:cNvPr id="50186" name="AutoShape 10"/>
          <p:cNvCxnSpPr>
            <a:cxnSpLocks noChangeShapeType="1"/>
            <a:stCxn id="50179" idx="4"/>
            <a:endCxn id="50185"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0187" name="Text Box 11"/>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50188" name="Text Box 12"/>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50189" name="Text Box 13"/>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50190" name="Text Box 14"/>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sp>
        <p:nvSpPr>
          <p:cNvPr id="50191" name="Text Box 15"/>
          <p:cNvSpPr txBox="1">
            <a:spLocks noChangeArrowheads="1"/>
          </p:cNvSpPr>
          <p:nvPr/>
        </p:nvSpPr>
        <p:spPr bwMode="auto">
          <a:xfrm>
            <a:off x="4876800" y="990600"/>
            <a:ext cx="3962400" cy="2333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Conditional distributions in 2 groups (conditional on a given value of  </a:t>
            </a:r>
            <a:r>
              <a:rPr lang="el-GR" sz="1200">
                <a:latin typeface="Tahoma" pitchFamily="32" charset="0"/>
                <a:cs typeface="Tahoma" pitchFamily="32" charset="0"/>
              </a:rPr>
              <a:t>η</a:t>
            </a:r>
            <a:r>
              <a:rPr lang="nl-NL" sz="1200">
                <a:latin typeface="Tahoma" pitchFamily="32" charset="0"/>
                <a:cs typeface="Tahoma" pitchFamily="32" charset="0"/>
              </a:rPr>
              <a:t> (</a:t>
            </a:r>
            <a:r>
              <a:rPr lang="el-GR" sz="1200">
                <a:latin typeface="Tahoma" pitchFamily="32" charset="0"/>
                <a:cs typeface="Tahoma" pitchFamily="32" charset="0"/>
              </a:rPr>
              <a:t>η</a:t>
            </a:r>
            <a:r>
              <a:rPr lang="nl-NL" sz="1200">
                <a:latin typeface="Tahoma" pitchFamily="32" charset="0"/>
                <a:cs typeface="Tahoma" pitchFamily="32" charset="0"/>
              </a:rPr>
              <a:t>*)):</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b="1">
                <a:solidFill>
                  <a:srgbClr val="FF0000"/>
                </a:solidFill>
                <a:latin typeface="Tahoma" pitchFamily="32" charset="0"/>
                <a:cs typeface="Tahoma" pitchFamily="32" charset="0"/>
              </a:rPr>
              <a:t>y</a:t>
            </a:r>
            <a:r>
              <a:rPr lang="nl-NL" sz="1200" b="1" baseline="-25000">
                <a:solidFill>
                  <a:srgbClr val="FF0000"/>
                </a:solidFill>
                <a:latin typeface="Tahoma" pitchFamily="32" charset="0"/>
                <a:cs typeface="Tahoma" pitchFamily="32" charset="0"/>
              </a:rPr>
              <a:t>1i</a:t>
            </a:r>
            <a:r>
              <a:rPr lang="nl-NL" sz="1200" b="1">
                <a:solidFill>
                  <a:srgbClr val="FF0000"/>
                </a:solidFill>
                <a:latin typeface="Tahoma" pitchFamily="32" charset="0"/>
                <a:cs typeface="Tahoma" pitchFamily="32" charset="0"/>
              </a:rPr>
              <a:t>|</a:t>
            </a:r>
            <a:r>
              <a:rPr lang="el-GR" sz="1200" b="1">
                <a:solidFill>
                  <a:srgbClr val="FF0000"/>
                </a:solidFill>
                <a:latin typeface="Tahoma" pitchFamily="32" charset="0"/>
                <a:cs typeface="Tahoma" pitchFamily="32" charset="0"/>
              </a:rPr>
              <a:t> η</a:t>
            </a:r>
            <a:r>
              <a:rPr lang="nl-NL" sz="1200" b="1" baseline="30000">
                <a:solidFill>
                  <a:srgbClr val="FF0000"/>
                </a:solidFill>
                <a:latin typeface="Tahoma" pitchFamily="32" charset="0"/>
                <a:cs typeface="Tahoma" pitchFamily="32" charset="0"/>
              </a:rPr>
              <a:t>*</a:t>
            </a:r>
            <a:r>
              <a:rPr lang="nl-NL" sz="1200">
                <a:latin typeface="Tahoma" pitchFamily="32" charset="0"/>
                <a:cs typeface="Tahoma" pitchFamily="32" charset="0"/>
              </a:rPr>
              <a:t> </a:t>
            </a:r>
            <a:r>
              <a:rPr lang="nl-NL" sz="1200" b="1">
                <a:solidFill>
                  <a:srgbClr val="00664D"/>
                </a:solidFill>
                <a:latin typeface="Tahoma" pitchFamily="32" charset="0"/>
                <a:cs typeface="Tahoma" pitchFamily="32" charset="0"/>
              </a:rPr>
              <a:t>~ N </a:t>
            </a:r>
            <a:r>
              <a:rPr lang="nl-NL" sz="1200">
                <a:latin typeface="Tahoma" pitchFamily="32" charset="0"/>
                <a:cs typeface="Tahoma" pitchFamily="32" charset="0"/>
              </a:rPr>
              <a:t>(</a:t>
            </a:r>
            <a:r>
              <a:rPr lang="el-GR" sz="1200" b="1">
                <a:solidFill>
                  <a:srgbClr val="262699"/>
                </a:solidFill>
                <a:latin typeface="Tahoma" pitchFamily="32" charset="0"/>
                <a:cs typeface="Tahoma" pitchFamily="32" charset="0"/>
              </a:rPr>
              <a:t>Τ</a:t>
            </a:r>
            <a:r>
              <a:rPr lang="nl-NL" sz="1200" b="1" baseline="-25000">
                <a:solidFill>
                  <a:srgbClr val="262699"/>
                </a:solidFill>
                <a:latin typeface="Tahoma" pitchFamily="32" charset="0"/>
                <a:cs typeface="Tahoma" pitchFamily="32" charset="0"/>
              </a:rPr>
              <a:t>1</a:t>
            </a:r>
            <a:r>
              <a:rPr lang="nl-NL" sz="1200" b="1">
                <a:solidFill>
                  <a:srgbClr val="262699"/>
                </a:solidFill>
                <a:latin typeface="Tahoma" pitchFamily="32" charset="0"/>
                <a:cs typeface="Tahoma" pitchFamily="32" charset="0"/>
              </a:rPr>
              <a:t> + Λ</a:t>
            </a:r>
            <a:r>
              <a:rPr lang="nl-NL" sz="1200" b="1" baseline="-25000">
                <a:solidFill>
                  <a:srgbClr val="262699"/>
                </a:solidFill>
                <a:latin typeface="Tahoma" pitchFamily="32" charset="0"/>
                <a:cs typeface="Tahoma" pitchFamily="32" charset="0"/>
              </a:rPr>
              <a:t>1 </a:t>
            </a:r>
            <a:r>
              <a:rPr lang="el-GR" sz="1200" b="1">
                <a:solidFill>
                  <a:srgbClr val="262699"/>
                </a:solidFill>
                <a:latin typeface="Tahoma" pitchFamily="32" charset="0"/>
                <a:cs typeface="Tahoma" pitchFamily="32" charset="0"/>
              </a:rPr>
              <a:t>η</a:t>
            </a:r>
            <a:r>
              <a:rPr lang="nl-NL" sz="1200" b="1" baseline="30000">
                <a:solidFill>
                  <a:srgbClr val="262699"/>
                </a:solidFill>
                <a:latin typeface="Tahoma" pitchFamily="32" charset="0"/>
                <a:cs typeface="Tahoma" pitchFamily="32" charset="0"/>
              </a:rPr>
              <a:t>*</a:t>
            </a:r>
            <a:r>
              <a:rPr lang="nl-NL" sz="1200">
                <a:latin typeface="Tahoma" pitchFamily="32" charset="0"/>
                <a:cs typeface="Tahoma" pitchFamily="32" charset="0"/>
              </a:rPr>
              <a:t>, </a:t>
            </a:r>
            <a:r>
              <a:rPr lang="el-GR" sz="1200" b="1">
                <a:solidFill>
                  <a:srgbClr val="7030A0"/>
                </a:solidFill>
                <a:latin typeface="Tahoma" pitchFamily="32" charset="0"/>
                <a:cs typeface="Tahoma" pitchFamily="32" charset="0"/>
              </a:rPr>
              <a:t>Θ</a:t>
            </a:r>
            <a:r>
              <a:rPr lang="nl-NL" sz="1200" b="1" baseline="-25000">
                <a:solidFill>
                  <a:srgbClr val="7030A0"/>
                </a:solidFill>
                <a:latin typeface="Tahoma" pitchFamily="32" charset="0"/>
                <a:cs typeface="Tahoma" pitchFamily="32" charset="0"/>
              </a:rPr>
              <a:t>1</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y</a:t>
            </a:r>
            <a:r>
              <a:rPr lang="nl-NL" sz="1200" baseline="-25000">
                <a:latin typeface="Tahoma" pitchFamily="32" charset="0"/>
                <a:cs typeface="Tahoma" pitchFamily="32" charset="0"/>
              </a:rPr>
              <a:t>2i</a:t>
            </a:r>
            <a:r>
              <a:rPr lang="nl-NL" sz="1200">
                <a:latin typeface="Tahoma" pitchFamily="32" charset="0"/>
                <a:cs typeface="Tahoma" pitchFamily="32" charset="0"/>
              </a:rPr>
              <a:t>|</a:t>
            </a:r>
            <a:r>
              <a:rPr lang="el-GR" sz="1200">
                <a:latin typeface="Tahoma" pitchFamily="32" charset="0"/>
                <a:cs typeface="Tahoma" pitchFamily="32" charset="0"/>
              </a:rPr>
              <a:t> η</a:t>
            </a:r>
            <a:r>
              <a:rPr lang="nl-NL" sz="1200" baseline="30000">
                <a:latin typeface="Tahoma" pitchFamily="32" charset="0"/>
                <a:cs typeface="Tahoma" pitchFamily="32" charset="0"/>
              </a:rPr>
              <a:t>*</a:t>
            </a:r>
            <a:r>
              <a:rPr lang="nl-NL" sz="1200">
                <a:latin typeface="Tahoma" pitchFamily="32" charset="0"/>
                <a:cs typeface="Tahoma" pitchFamily="32" charset="0"/>
              </a:rPr>
              <a:t> ~ N (</a:t>
            </a:r>
            <a:r>
              <a:rPr lang="el-GR" sz="1200">
                <a:latin typeface="Tahoma" pitchFamily="32" charset="0"/>
                <a:cs typeface="Tahoma" pitchFamily="32" charset="0"/>
              </a:rPr>
              <a:t>Τ</a:t>
            </a:r>
            <a:r>
              <a:rPr lang="nl-NL" sz="1200" baseline="-25000">
                <a:latin typeface="Tahoma" pitchFamily="32" charset="0"/>
                <a:cs typeface="Tahoma" pitchFamily="32" charset="0"/>
              </a:rPr>
              <a:t>2</a:t>
            </a:r>
            <a:r>
              <a:rPr lang="nl-NL" sz="1200">
                <a:latin typeface="Tahoma" pitchFamily="32" charset="0"/>
                <a:cs typeface="Tahoma" pitchFamily="32" charset="0"/>
              </a:rPr>
              <a:t> + Λ</a:t>
            </a:r>
            <a:r>
              <a:rPr lang="nl-NL" sz="1200" baseline="-25000">
                <a:latin typeface="Tahoma" pitchFamily="32" charset="0"/>
                <a:cs typeface="Tahoma" pitchFamily="32" charset="0"/>
              </a:rPr>
              <a:t>2 </a:t>
            </a:r>
            <a:r>
              <a:rPr lang="el-GR" sz="1200">
                <a:latin typeface="Tahoma" pitchFamily="32" charset="0"/>
                <a:cs typeface="Tahoma" pitchFamily="32" charset="0"/>
              </a:rPr>
              <a:t>η</a:t>
            </a:r>
            <a:r>
              <a:rPr lang="nl-NL" sz="1200" baseline="30000">
                <a:latin typeface="Tahoma" pitchFamily="32" charset="0"/>
                <a:cs typeface="Tahoma" pitchFamily="32" charset="0"/>
              </a:rPr>
              <a:t>*</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2</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MI requires these distributions to be equal.</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endParaRPr lang="nl-NL" sz="1200">
              <a:latin typeface="Tahoma" pitchFamily="32" charset="0"/>
              <a:cs typeface="Tahoma" pitchFamily="32" charset="0"/>
            </a:endParaRPr>
          </a:p>
        </p:txBody>
      </p:sp>
      <p:sp>
        <p:nvSpPr>
          <p:cNvPr id="50192" name="Text Box 16"/>
          <p:cNvSpPr txBox="1">
            <a:spLocks noChangeArrowheads="1"/>
          </p:cNvSpPr>
          <p:nvPr/>
        </p:nvSpPr>
        <p:spPr bwMode="auto">
          <a:xfrm>
            <a:off x="762000" y="1400175"/>
            <a:ext cx="152400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Σ = </a:t>
            </a:r>
            <a:r>
              <a:rPr lang="el-GR" sz="1200" b="1">
                <a:solidFill>
                  <a:srgbClr val="800080"/>
                </a:solidFill>
                <a:latin typeface="Tahoma" pitchFamily="32" charset="0"/>
                <a:cs typeface="Tahoma" pitchFamily="32" charset="0"/>
              </a:rPr>
              <a:t>Λ</a:t>
            </a:r>
            <a:r>
              <a:rPr lang="nl-NL" sz="1200" b="1">
                <a:solidFill>
                  <a:srgbClr val="800080"/>
                </a:solidFill>
                <a:latin typeface="Tahoma" pitchFamily="32" charset="0"/>
                <a:cs typeface="Tahoma" pitchFamily="32" charset="0"/>
              </a:rPr>
              <a:t> </a:t>
            </a:r>
            <a:r>
              <a:rPr lang="nl-NL" sz="1200" b="1">
                <a:solidFill>
                  <a:srgbClr val="FF0000"/>
                </a:solidFill>
                <a:latin typeface="Tahoma" pitchFamily="32" charset="0"/>
                <a:cs typeface="Tahoma" pitchFamily="32" charset="0"/>
              </a:rPr>
              <a:t>0</a:t>
            </a:r>
            <a:r>
              <a:rPr lang="el-GR" sz="1200" b="1">
                <a:solidFill>
                  <a:srgbClr val="800080"/>
                </a:solidFill>
                <a:latin typeface="Tahoma" pitchFamily="32" charset="0"/>
                <a:cs typeface="Tahoma" pitchFamily="32" charset="0"/>
              </a:rPr>
              <a:t> Λ</a:t>
            </a:r>
            <a:r>
              <a:rPr lang="nl-NL" sz="1200" b="1" baseline="30000">
                <a:solidFill>
                  <a:srgbClr val="800080"/>
                </a:solidFill>
                <a:latin typeface="Tahoma" pitchFamily="32" charset="0"/>
                <a:cs typeface="Tahoma" pitchFamily="32" charset="0"/>
              </a:rPr>
              <a:t>t</a:t>
            </a: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a:p>
            <a:pPr>
              <a:buClrTx/>
              <a:buFontTx/>
              <a:buNone/>
            </a:pP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p:txBody>
      </p:sp>
      <p:sp>
        <p:nvSpPr>
          <p:cNvPr id="50193" name="Text Box 17"/>
          <p:cNvSpPr txBox="1">
            <a:spLocks noChangeArrowheads="1"/>
          </p:cNvSpPr>
          <p:nvPr/>
        </p:nvSpPr>
        <p:spPr bwMode="auto">
          <a:xfrm>
            <a:off x="2590800" y="1400175"/>
            <a:ext cx="2057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E [y|</a:t>
            </a:r>
            <a:r>
              <a:rPr lang="el-GR" sz="1200" b="1">
                <a:solidFill>
                  <a:srgbClr val="800080"/>
                </a:solidFill>
                <a:latin typeface="Tahoma" pitchFamily="32" charset="0"/>
                <a:cs typeface="Tahoma" pitchFamily="32" charset="0"/>
              </a:rPr>
              <a:t>η </a:t>
            </a: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Τ</a:t>
            </a:r>
            <a:r>
              <a:rPr lang="nl-NL" sz="1200" b="1">
                <a:solidFill>
                  <a:srgbClr val="800080"/>
                </a:solidFill>
                <a:latin typeface="Tahoma" pitchFamily="32" charset="0"/>
                <a:cs typeface="Tahoma" pitchFamily="32" charset="0"/>
              </a:rPr>
              <a:t> + Λ </a:t>
            </a:r>
            <a:r>
              <a:rPr lang="el-GR" sz="1200" b="1">
                <a:solidFill>
                  <a:srgbClr val="800080"/>
                </a:solidFill>
                <a:latin typeface="Tahoma" pitchFamily="32" charset="0"/>
                <a:cs typeface="Tahoma" pitchFamily="32" charset="0"/>
              </a:rPr>
              <a:t>η</a:t>
            </a:r>
            <a:r>
              <a:rPr lang="nl-NL" sz="1200" b="1" baseline="30000">
                <a:solidFill>
                  <a:srgbClr val="800080"/>
                </a:solidFill>
                <a:latin typeface="Tahoma" pitchFamily="32" charset="0"/>
                <a:cs typeface="Tahoma" pitchFamily="32" charset="0"/>
              </a:rPr>
              <a:t>*</a:t>
            </a:r>
          </a:p>
        </p:txBody>
      </p:sp>
      <p:cxnSp>
        <p:nvCxnSpPr>
          <p:cNvPr id="50194" name="AutoShape 18"/>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0195" name="AutoShape 19"/>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0196" name="AutoShape 20"/>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0197" name="AutoShape 21"/>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0198" name="Text Box 22"/>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11</a:t>
            </a:r>
          </a:p>
        </p:txBody>
      </p:sp>
      <p:sp>
        <p:nvSpPr>
          <p:cNvPr id="50199" name="Text Box 23"/>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12</a:t>
            </a:r>
          </a:p>
        </p:txBody>
      </p:sp>
      <p:sp>
        <p:nvSpPr>
          <p:cNvPr id="50200" name="Text Box 24"/>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13</a:t>
            </a:r>
          </a:p>
        </p:txBody>
      </p:sp>
      <p:sp>
        <p:nvSpPr>
          <p:cNvPr id="50201" name="Text Box 25"/>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14</a:t>
            </a:r>
          </a:p>
        </p:txBody>
      </p:sp>
      <p:cxnSp>
        <p:nvCxnSpPr>
          <p:cNvPr id="50202" name="AutoShape 26"/>
          <p:cNvCxnSpPr>
            <a:cxnSpLocks noChangeShapeType="1"/>
            <a:stCxn id="50203" idx="0"/>
          </p:cNvCxnSpPr>
          <p:nvPr/>
        </p:nvCxnSpPr>
        <p:spPr bwMode="auto">
          <a:xfrm flipH="1" flipV="1">
            <a:off x="1843088" y="4800600"/>
            <a:ext cx="9382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0203" name="AutoShape 27"/>
          <p:cNvSpPr>
            <a:spLocks noChangeArrowheads="1"/>
          </p:cNvSpPr>
          <p:nvPr/>
        </p:nvSpPr>
        <p:spPr bwMode="auto">
          <a:xfrm>
            <a:off x="2514600" y="6096000"/>
            <a:ext cx="533400" cy="457200"/>
          </a:xfrm>
          <a:prstGeom prst="triangle">
            <a:avLst>
              <a:gd name="adj" fmla="val 50000"/>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1</a:t>
            </a:r>
          </a:p>
        </p:txBody>
      </p:sp>
      <p:cxnSp>
        <p:nvCxnSpPr>
          <p:cNvPr id="50204" name="AutoShape 28"/>
          <p:cNvCxnSpPr>
            <a:cxnSpLocks noChangeShapeType="1"/>
            <a:stCxn id="50203" idx="0"/>
          </p:cNvCxnSpPr>
          <p:nvPr/>
        </p:nvCxnSpPr>
        <p:spPr bwMode="auto">
          <a:xfrm flipV="1">
            <a:off x="2781300" y="4800600"/>
            <a:ext cx="8905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0205" name="Text Box 29"/>
          <p:cNvSpPr txBox="1">
            <a:spLocks noChangeArrowheads="1"/>
          </p:cNvSpPr>
          <p:nvPr/>
        </p:nvSpPr>
        <p:spPr bwMode="auto">
          <a:xfrm>
            <a:off x="21336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11</a:t>
            </a:r>
          </a:p>
        </p:txBody>
      </p:sp>
      <p:sp>
        <p:nvSpPr>
          <p:cNvPr id="50206" name="Text Box 30"/>
          <p:cNvSpPr txBox="1">
            <a:spLocks noChangeArrowheads="1"/>
          </p:cNvSpPr>
          <p:nvPr/>
        </p:nvSpPr>
        <p:spPr bwMode="auto">
          <a:xfrm>
            <a:off x="24384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12</a:t>
            </a:r>
          </a:p>
        </p:txBody>
      </p:sp>
      <p:sp>
        <p:nvSpPr>
          <p:cNvPr id="50207" name="Text Box 31"/>
          <p:cNvSpPr txBox="1">
            <a:spLocks noChangeArrowheads="1"/>
          </p:cNvSpPr>
          <p:nvPr/>
        </p:nvSpPr>
        <p:spPr bwMode="auto">
          <a:xfrm>
            <a:off x="26670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13</a:t>
            </a:r>
          </a:p>
        </p:txBody>
      </p:sp>
      <p:sp>
        <p:nvSpPr>
          <p:cNvPr id="50208" name="Text Box 32"/>
          <p:cNvSpPr txBox="1">
            <a:spLocks noChangeArrowheads="1"/>
          </p:cNvSpPr>
          <p:nvPr/>
        </p:nvSpPr>
        <p:spPr bwMode="auto">
          <a:xfrm>
            <a:off x="28956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14</a:t>
            </a:r>
          </a:p>
        </p:txBody>
      </p:sp>
      <p:cxnSp>
        <p:nvCxnSpPr>
          <p:cNvPr id="50209" name="AutoShape 33"/>
          <p:cNvCxnSpPr>
            <a:cxnSpLocks noChangeShapeType="1"/>
            <a:stCxn id="50203" idx="0"/>
          </p:cNvCxnSpPr>
          <p:nvPr/>
        </p:nvCxnSpPr>
        <p:spPr bwMode="auto">
          <a:xfrm flipV="1">
            <a:off x="2781300" y="4800600"/>
            <a:ext cx="2809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0210" name="AutoShape 34"/>
          <p:cNvCxnSpPr>
            <a:cxnSpLocks noChangeShapeType="1"/>
            <a:stCxn id="50203" idx="0"/>
          </p:cNvCxnSpPr>
          <p:nvPr/>
        </p:nvCxnSpPr>
        <p:spPr bwMode="auto">
          <a:xfrm flipH="1" flipV="1">
            <a:off x="2452688" y="4800600"/>
            <a:ext cx="3286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0211" name="AutoShape 35"/>
          <p:cNvCxnSpPr>
            <a:cxnSpLocks noChangeShapeType="1"/>
          </p:cNvCxnSpPr>
          <p:nvPr/>
        </p:nvCxnSpPr>
        <p:spPr bwMode="auto">
          <a:xfrm flipH="1">
            <a:off x="7543800" y="1676400"/>
            <a:ext cx="914400" cy="1588"/>
          </a:xfrm>
          <a:prstGeom prst="straightConnector1">
            <a:avLst/>
          </a:prstGeom>
          <a:noFill/>
          <a:ln w="2556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0212" name="AutoShape 36"/>
          <p:cNvCxnSpPr>
            <a:cxnSpLocks noChangeShapeType="1"/>
          </p:cNvCxnSpPr>
          <p:nvPr/>
        </p:nvCxnSpPr>
        <p:spPr bwMode="auto">
          <a:xfrm flipH="1">
            <a:off x="7543800" y="1981200"/>
            <a:ext cx="914400" cy="1588"/>
          </a:xfrm>
          <a:prstGeom prst="straightConnector1">
            <a:avLst/>
          </a:prstGeom>
          <a:noFill/>
          <a:ln w="2556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51202" name="Rectangle 2"/>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pci</a:t>
            </a:r>
          </a:p>
        </p:txBody>
      </p:sp>
      <p:sp>
        <p:nvSpPr>
          <p:cNvPr id="51203" name="Oval 3"/>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a:t>
            </a:r>
          </a:p>
        </p:txBody>
      </p:sp>
      <p:cxnSp>
        <p:nvCxnSpPr>
          <p:cNvPr id="51204" name="AutoShape 4"/>
          <p:cNvCxnSpPr>
            <a:cxnSpLocks noChangeShapeType="1"/>
            <a:stCxn id="51203" idx="4"/>
            <a:endCxn id="51202"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1205" name="Rectangle 5"/>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wmi</a:t>
            </a:r>
          </a:p>
        </p:txBody>
      </p:sp>
      <p:cxnSp>
        <p:nvCxnSpPr>
          <p:cNvPr id="51206" name="AutoShape 6"/>
          <p:cNvCxnSpPr>
            <a:cxnSpLocks noChangeShapeType="1"/>
            <a:stCxn id="51203" idx="4"/>
            <a:endCxn id="51205"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1207" name="Rectangle 7"/>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psi</a:t>
            </a:r>
          </a:p>
        </p:txBody>
      </p:sp>
      <p:cxnSp>
        <p:nvCxnSpPr>
          <p:cNvPr id="51208" name="AutoShape 8"/>
          <p:cNvCxnSpPr>
            <a:cxnSpLocks noChangeShapeType="1"/>
            <a:stCxn id="51203" idx="4"/>
            <a:endCxn id="51207"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1209" name="Rectangle 9"/>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vci</a:t>
            </a:r>
          </a:p>
        </p:txBody>
      </p:sp>
      <p:cxnSp>
        <p:nvCxnSpPr>
          <p:cNvPr id="51210" name="AutoShape 10"/>
          <p:cNvCxnSpPr>
            <a:cxnSpLocks noChangeShapeType="1"/>
            <a:stCxn id="51203" idx="4"/>
            <a:endCxn id="51209"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1211" name="Text Box 11"/>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51212" name="Text Box 12"/>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51213" name="Text Box 13"/>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51214" name="Text Box 14"/>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sp>
        <p:nvSpPr>
          <p:cNvPr id="51215" name="Text Box 15"/>
          <p:cNvSpPr txBox="1">
            <a:spLocks noChangeArrowheads="1"/>
          </p:cNvSpPr>
          <p:nvPr/>
        </p:nvSpPr>
        <p:spPr bwMode="auto">
          <a:xfrm>
            <a:off x="4876800" y="990600"/>
            <a:ext cx="3962400" cy="3346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Conditional distributions in 2 groups (conditional on a given value of  </a:t>
            </a:r>
            <a:r>
              <a:rPr lang="el-GR" sz="1200">
                <a:latin typeface="Tahoma" pitchFamily="32" charset="0"/>
                <a:cs typeface="Tahoma" pitchFamily="32" charset="0"/>
              </a:rPr>
              <a:t>η</a:t>
            </a:r>
            <a:r>
              <a:rPr lang="nl-NL" sz="1200">
                <a:latin typeface="Tahoma" pitchFamily="32" charset="0"/>
                <a:cs typeface="Tahoma" pitchFamily="32" charset="0"/>
              </a:rPr>
              <a:t> (</a:t>
            </a:r>
            <a:r>
              <a:rPr lang="el-GR" sz="1200">
                <a:latin typeface="Tahoma" pitchFamily="32" charset="0"/>
                <a:cs typeface="Tahoma" pitchFamily="32" charset="0"/>
              </a:rPr>
              <a:t>η</a:t>
            </a:r>
            <a:r>
              <a:rPr lang="nl-NL" sz="1200">
                <a:latin typeface="Tahoma" pitchFamily="32" charset="0"/>
                <a:cs typeface="Tahoma" pitchFamily="32" charset="0"/>
              </a:rPr>
              <a:t>*)):</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b="1">
                <a:solidFill>
                  <a:srgbClr val="FF0000"/>
                </a:solidFill>
                <a:latin typeface="Tahoma" pitchFamily="32" charset="0"/>
                <a:cs typeface="Tahoma" pitchFamily="32" charset="0"/>
              </a:rPr>
              <a:t>y</a:t>
            </a:r>
            <a:r>
              <a:rPr lang="nl-NL" sz="1200" b="1" baseline="-25000">
                <a:solidFill>
                  <a:srgbClr val="FF0000"/>
                </a:solidFill>
                <a:latin typeface="Tahoma" pitchFamily="32" charset="0"/>
                <a:cs typeface="Tahoma" pitchFamily="32" charset="0"/>
              </a:rPr>
              <a:t>1i</a:t>
            </a:r>
            <a:r>
              <a:rPr lang="nl-NL" sz="1200" b="1">
                <a:solidFill>
                  <a:srgbClr val="FF0000"/>
                </a:solidFill>
                <a:latin typeface="Tahoma" pitchFamily="32" charset="0"/>
                <a:cs typeface="Tahoma" pitchFamily="32" charset="0"/>
              </a:rPr>
              <a:t>|</a:t>
            </a:r>
            <a:r>
              <a:rPr lang="el-GR" sz="1200" b="1">
                <a:solidFill>
                  <a:srgbClr val="FF0000"/>
                </a:solidFill>
                <a:latin typeface="Tahoma" pitchFamily="32" charset="0"/>
                <a:cs typeface="Tahoma" pitchFamily="32" charset="0"/>
              </a:rPr>
              <a:t> η</a:t>
            </a:r>
            <a:r>
              <a:rPr lang="nl-NL" sz="1200" b="1" baseline="30000">
                <a:solidFill>
                  <a:srgbClr val="FF0000"/>
                </a:solidFill>
                <a:latin typeface="Tahoma" pitchFamily="32" charset="0"/>
                <a:cs typeface="Tahoma" pitchFamily="32" charset="0"/>
              </a:rPr>
              <a:t>*</a:t>
            </a:r>
            <a:r>
              <a:rPr lang="nl-NL" sz="1200">
                <a:latin typeface="Tahoma" pitchFamily="32" charset="0"/>
                <a:cs typeface="Tahoma" pitchFamily="32" charset="0"/>
              </a:rPr>
              <a:t> </a:t>
            </a:r>
            <a:r>
              <a:rPr lang="nl-NL" sz="1200" b="1">
                <a:solidFill>
                  <a:srgbClr val="00664D"/>
                </a:solidFill>
                <a:latin typeface="Tahoma" pitchFamily="32" charset="0"/>
                <a:cs typeface="Tahoma" pitchFamily="32" charset="0"/>
              </a:rPr>
              <a:t>~ N </a:t>
            </a:r>
            <a:r>
              <a:rPr lang="nl-NL" sz="1200">
                <a:latin typeface="Tahoma" pitchFamily="32" charset="0"/>
                <a:cs typeface="Tahoma" pitchFamily="32" charset="0"/>
              </a:rPr>
              <a:t>(</a:t>
            </a:r>
            <a:r>
              <a:rPr lang="el-GR" sz="1200" b="1">
                <a:solidFill>
                  <a:srgbClr val="262699"/>
                </a:solidFill>
                <a:latin typeface="Tahoma" pitchFamily="32" charset="0"/>
                <a:cs typeface="Tahoma" pitchFamily="32" charset="0"/>
              </a:rPr>
              <a:t>Τ</a:t>
            </a:r>
            <a:r>
              <a:rPr lang="nl-NL" sz="1200" b="1" baseline="-25000">
                <a:solidFill>
                  <a:srgbClr val="262699"/>
                </a:solidFill>
                <a:latin typeface="Tahoma" pitchFamily="32" charset="0"/>
                <a:cs typeface="Tahoma" pitchFamily="32" charset="0"/>
              </a:rPr>
              <a:t>1</a:t>
            </a:r>
            <a:r>
              <a:rPr lang="nl-NL" sz="1200" b="1">
                <a:solidFill>
                  <a:srgbClr val="262699"/>
                </a:solidFill>
                <a:latin typeface="Tahoma" pitchFamily="32" charset="0"/>
                <a:cs typeface="Tahoma" pitchFamily="32" charset="0"/>
              </a:rPr>
              <a:t> + Λ</a:t>
            </a:r>
            <a:r>
              <a:rPr lang="nl-NL" sz="1200" b="1" baseline="-25000">
                <a:solidFill>
                  <a:srgbClr val="262699"/>
                </a:solidFill>
                <a:latin typeface="Tahoma" pitchFamily="32" charset="0"/>
                <a:cs typeface="Tahoma" pitchFamily="32" charset="0"/>
              </a:rPr>
              <a:t>1 </a:t>
            </a:r>
            <a:r>
              <a:rPr lang="el-GR" sz="1200" b="1">
                <a:solidFill>
                  <a:srgbClr val="262699"/>
                </a:solidFill>
                <a:latin typeface="Tahoma" pitchFamily="32" charset="0"/>
                <a:cs typeface="Tahoma" pitchFamily="32" charset="0"/>
              </a:rPr>
              <a:t>η</a:t>
            </a:r>
            <a:r>
              <a:rPr lang="nl-NL" sz="1200" b="1" baseline="30000">
                <a:solidFill>
                  <a:srgbClr val="262699"/>
                </a:solidFill>
                <a:latin typeface="Tahoma" pitchFamily="32" charset="0"/>
                <a:cs typeface="Tahoma" pitchFamily="32" charset="0"/>
              </a:rPr>
              <a:t>*</a:t>
            </a:r>
            <a:r>
              <a:rPr lang="nl-NL" sz="1200">
                <a:latin typeface="Tahoma" pitchFamily="32" charset="0"/>
                <a:cs typeface="Tahoma" pitchFamily="32" charset="0"/>
              </a:rPr>
              <a:t>, </a:t>
            </a:r>
            <a:r>
              <a:rPr lang="el-GR" sz="1200" b="1">
                <a:solidFill>
                  <a:srgbClr val="7030A0"/>
                </a:solidFill>
                <a:latin typeface="Tahoma" pitchFamily="32" charset="0"/>
                <a:cs typeface="Tahoma" pitchFamily="32" charset="0"/>
              </a:rPr>
              <a:t>Θ</a:t>
            </a:r>
            <a:r>
              <a:rPr lang="nl-NL" sz="1200" b="1" baseline="-25000">
                <a:solidFill>
                  <a:srgbClr val="7030A0"/>
                </a:solidFill>
                <a:latin typeface="Tahoma" pitchFamily="32" charset="0"/>
                <a:cs typeface="Tahoma" pitchFamily="32" charset="0"/>
              </a:rPr>
              <a:t>1</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y</a:t>
            </a:r>
            <a:r>
              <a:rPr lang="nl-NL" sz="1200" baseline="-25000">
                <a:latin typeface="Tahoma" pitchFamily="32" charset="0"/>
                <a:cs typeface="Tahoma" pitchFamily="32" charset="0"/>
              </a:rPr>
              <a:t>2i</a:t>
            </a:r>
            <a:r>
              <a:rPr lang="nl-NL" sz="1200">
                <a:latin typeface="Tahoma" pitchFamily="32" charset="0"/>
                <a:cs typeface="Tahoma" pitchFamily="32" charset="0"/>
              </a:rPr>
              <a:t>|</a:t>
            </a:r>
            <a:r>
              <a:rPr lang="el-GR" sz="1200">
                <a:latin typeface="Tahoma" pitchFamily="32" charset="0"/>
                <a:cs typeface="Tahoma" pitchFamily="32" charset="0"/>
              </a:rPr>
              <a:t> η</a:t>
            </a:r>
            <a:r>
              <a:rPr lang="nl-NL" sz="1200" baseline="30000">
                <a:latin typeface="Tahoma" pitchFamily="32" charset="0"/>
                <a:cs typeface="Tahoma" pitchFamily="32" charset="0"/>
              </a:rPr>
              <a:t>*</a:t>
            </a:r>
            <a:r>
              <a:rPr lang="nl-NL" sz="1200">
                <a:latin typeface="Tahoma" pitchFamily="32" charset="0"/>
                <a:cs typeface="Tahoma" pitchFamily="32" charset="0"/>
              </a:rPr>
              <a:t> ~ N (</a:t>
            </a:r>
            <a:r>
              <a:rPr lang="el-GR" sz="1200">
                <a:latin typeface="Tahoma" pitchFamily="32" charset="0"/>
                <a:cs typeface="Tahoma" pitchFamily="32" charset="0"/>
              </a:rPr>
              <a:t>Τ</a:t>
            </a:r>
            <a:r>
              <a:rPr lang="nl-NL" sz="1200" baseline="-25000">
                <a:latin typeface="Tahoma" pitchFamily="32" charset="0"/>
                <a:cs typeface="Tahoma" pitchFamily="32" charset="0"/>
              </a:rPr>
              <a:t>2</a:t>
            </a:r>
            <a:r>
              <a:rPr lang="nl-NL" sz="1200">
                <a:latin typeface="Tahoma" pitchFamily="32" charset="0"/>
                <a:cs typeface="Tahoma" pitchFamily="32" charset="0"/>
              </a:rPr>
              <a:t> + Λ</a:t>
            </a:r>
            <a:r>
              <a:rPr lang="nl-NL" sz="1200" baseline="-25000">
                <a:latin typeface="Tahoma" pitchFamily="32" charset="0"/>
                <a:cs typeface="Tahoma" pitchFamily="32" charset="0"/>
              </a:rPr>
              <a:t>2 </a:t>
            </a:r>
            <a:r>
              <a:rPr lang="el-GR" sz="1200">
                <a:latin typeface="Tahoma" pitchFamily="32" charset="0"/>
                <a:cs typeface="Tahoma" pitchFamily="32" charset="0"/>
              </a:rPr>
              <a:t>η</a:t>
            </a:r>
            <a:r>
              <a:rPr lang="nl-NL" sz="1200" baseline="30000">
                <a:latin typeface="Tahoma" pitchFamily="32" charset="0"/>
                <a:cs typeface="Tahoma" pitchFamily="32" charset="0"/>
              </a:rPr>
              <a:t>*</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2</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MI requires these distributions to be equal.</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a:latin typeface="Tahoma" pitchFamily="32" charset="0"/>
                <a:cs typeface="Tahoma" pitchFamily="32" charset="0"/>
              </a:rPr>
              <a:t>This is the case if and only if:</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el-GR" sz="1200">
                <a:latin typeface="Tahoma" pitchFamily="32" charset="0"/>
                <a:cs typeface="Tahoma" pitchFamily="32" charset="0"/>
              </a:rPr>
              <a:t>Τ</a:t>
            </a:r>
            <a:r>
              <a:rPr lang="nl-NL" sz="1200" baseline="-25000">
                <a:latin typeface="Tahoma" pitchFamily="32" charset="0"/>
                <a:cs typeface="Tahoma" pitchFamily="32" charset="0"/>
              </a:rPr>
              <a:t>1</a:t>
            </a:r>
            <a:r>
              <a:rPr lang="nl-NL" sz="1200">
                <a:latin typeface="Tahoma" pitchFamily="32" charset="0"/>
                <a:cs typeface="Tahoma" pitchFamily="32" charset="0"/>
              </a:rPr>
              <a:t> = </a:t>
            </a:r>
            <a:r>
              <a:rPr lang="el-GR" sz="1200">
                <a:latin typeface="Tahoma" pitchFamily="32" charset="0"/>
                <a:cs typeface="Tahoma" pitchFamily="32" charset="0"/>
              </a:rPr>
              <a:t>Τ</a:t>
            </a:r>
            <a:r>
              <a:rPr lang="nl-NL" sz="1200" baseline="-25000">
                <a:latin typeface="Tahoma" pitchFamily="32" charset="0"/>
                <a:cs typeface="Tahoma" pitchFamily="32" charset="0"/>
              </a:rPr>
              <a:t>2</a:t>
            </a:r>
            <a:r>
              <a:rPr lang="nl-NL" sz="1200">
                <a:latin typeface="Tahoma" pitchFamily="32" charset="0"/>
                <a:cs typeface="Tahoma" pitchFamily="32" charset="0"/>
              </a:rPr>
              <a:t>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 </a:t>
            </a:r>
            <a:r>
              <a:rPr lang="nl-NL" sz="1200">
                <a:latin typeface="Tahoma" pitchFamily="32" charset="0"/>
                <a:cs typeface="Tahoma" pitchFamily="32" charset="0"/>
              </a:rPr>
              <a:t>= Λ</a:t>
            </a:r>
            <a:r>
              <a:rPr lang="nl-NL" sz="1200" baseline="-25000">
                <a:latin typeface="Tahoma" pitchFamily="32" charset="0"/>
                <a:cs typeface="Tahoma" pitchFamily="32" charset="0"/>
              </a:rPr>
              <a:t>2</a:t>
            </a:r>
          </a:p>
          <a:p>
            <a:pPr>
              <a:buClrTx/>
              <a:buFontTx/>
              <a:buNone/>
            </a:pPr>
            <a:endParaRPr lang="nl-NL" sz="1200">
              <a:latin typeface="Tahoma" pitchFamily="32" charset="0"/>
              <a:cs typeface="Tahoma" pitchFamily="32" charset="0"/>
            </a:endParaRPr>
          </a:p>
          <a:p>
            <a:pPr>
              <a:buClrTx/>
              <a:buFontTx/>
              <a:buNone/>
            </a:pPr>
            <a:r>
              <a:rPr lang="el-GR" sz="1200">
                <a:latin typeface="Tahoma" pitchFamily="32" charset="0"/>
                <a:cs typeface="Tahoma" pitchFamily="32" charset="0"/>
              </a:rPr>
              <a:t>Θ</a:t>
            </a:r>
            <a:r>
              <a:rPr lang="nl-NL" sz="1200" baseline="-25000">
                <a:latin typeface="Tahoma" pitchFamily="32" charset="0"/>
                <a:cs typeface="Tahoma" pitchFamily="32" charset="0"/>
              </a:rPr>
              <a:t>1 </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2</a:t>
            </a:r>
          </a:p>
          <a:p>
            <a:pPr>
              <a:buClrTx/>
              <a:buFontTx/>
              <a:buNone/>
            </a:pPr>
            <a:endParaRPr lang="nl-NL" sz="1200" baseline="-25000">
              <a:latin typeface="Tahoma" pitchFamily="32" charset="0"/>
              <a:cs typeface="Tahoma" pitchFamily="32" charset="0"/>
            </a:endParaRPr>
          </a:p>
        </p:txBody>
      </p:sp>
      <p:sp>
        <p:nvSpPr>
          <p:cNvPr id="51216" name="Text Box 16"/>
          <p:cNvSpPr txBox="1">
            <a:spLocks noChangeArrowheads="1"/>
          </p:cNvSpPr>
          <p:nvPr/>
        </p:nvSpPr>
        <p:spPr bwMode="auto">
          <a:xfrm>
            <a:off x="762000" y="1400175"/>
            <a:ext cx="152400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Σ = </a:t>
            </a:r>
            <a:r>
              <a:rPr lang="el-GR" sz="1200" b="1">
                <a:solidFill>
                  <a:srgbClr val="800080"/>
                </a:solidFill>
                <a:latin typeface="Tahoma" pitchFamily="32" charset="0"/>
                <a:cs typeface="Tahoma" pitchFamily="32" charset="0"/>
              </a:rPr>
              <a:t>Λ</a:t>
            </a:r>
            <a:r>
              <a:rPr lang="nl-NL" sz="1200" b="1">
                <a:solidFill>
                  <a:srgbClr val="800080"/>
                </a:solidFill>
                <a:latin typeface="Tahoma" pitchFamily="32" charset="0"/>
                <a:cs typeface="Tahoma" pitchFamily="32" charset="0"/>
              </a:rPr>
              <a:t> </a:t>
            </a:r>
            <a:r>
              <a:rPr lang="nl-NL" sz="1200" b="1">
                <a:solidFill>
                  <a:srgbClr val="FF0000"/>
                </a:solidFill>
                <a:latin typeface="Tahoma" pitchFamily="32" charset="0"/>
                <a:cs typeface="Tahoma" pitchFamily="32" charset="0"/>
              </a:rPr>
              <a:t>0</a:t>
            </a:r>
            <a:r>
              <a:rPr lang="el-GR" sz="1200" b="1">
                <a:solidFill>
                  <a:srgbClr val="800080"/>
                </a:solidFill>
                <a:latin typeface="Tahoma" pitchFamily="32" charset="0"/>
                <a:cs typeface="Tahoma" pitchFamily="32" charset="0"/>
              </a:rPr>
              <a:t> Λ</a:t>
            </a:r>
            <a:r>
              <a:rPr lang="nl-NL" sz="1200" b="1" baseline="30000">
                <a:solidFill>
                  <a:srgbClr val="800080"/>
                </a:solidFill>
                <a:latin typeface="Tahoma" pitchFamily="32" charset="0"/>
                <a:cs typeface="Tahoma" pitchFamily="32" charset="0"/>
              </a:rPr>
              <a:t>t</a:t>
            </a: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a:p>
            <a:pPr>
              <a:buClrTx/>
              <a:buFontTx/>
              <a:buNone/>
            </a:pP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p:txBody>
      </p:sp>
      <p:sp>
        <p:nvSpPr>
          <p:cNvPr id="51217" name="Text Box 17"/>
          <p:cNvSpPr txBox="1">
            <a:spLocks noChangeArrowheads="1"/>
          </p:cNvSpPr>
          <p:nvPr/>
        </p:nvSpPr>
        <p:spPr bwMode="auto">
          <a:xfrm>
            <a:off x="2590800" y="1400175"/>
            <a:ext cx="2057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E [y|</a:t>
            </a:r>
            <a:r>
              <a:rPr lang="el-GR" sz="1200" b="1">
                <a:solidFill>
                  <a:srgbClr val="800080"/>
                </a:solidFill>
                <a:latin typeface="Tahoma" pitchFamily="32" charset="0"/>
                <a:cs typeface="Tahoma" pitchFamily="32" charset="0"/>
              </a:rPr>
              <a:t>η </a:t>
            </a: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Τ</a:t>
            </a:r>
            <a:r>
              <a:rPr lang="nl-NL" sz="1200" b="1">
                <a:solidFill>
                  <a:srgbClr val="800080"/>
                </a:solidFill>
                <a:latin typeface="Tahoma" pitchFamily="32" charset="0"/>
                <a:cs typeface="Tahoma" pitchFamily="32" charset="0"/>
              </a:rPr>
              <a:t> + Λ </a:t>
            </a:r>
            <a:r>
              <a:rPr lang="el-GR" sz="1200" b="1">
                <a:solidFill>
                  <a:srgbClr val="800080"/>
                </a:solidFill>
                <a:latin typeface="Tahoma" pitchFamily="32" charset="0"/>
                <a:cs typeface="Tahoma" pitchFamily="32" charset="0"/>
              </a:rPr>
              <a:t>η</a:t>
            </a:r>
            <a:r>
              <a:rPr lang="nl-NL" sz="1200" b="1" baseline="30000">
                <a:solidFill>
                  <a:srgbClr val="800080"/>
                </a:solidFill>
                <a:latin typeface="Tahoma" pitchFamily="32" charset="0"/>
                <a:cs typeface="Tahoma" pitchFamily="32" charset="0"/>
              </a:rPr>
              <a:t>*</a:t>
            </a:r>
          </a:p>
        </p:txBody>
      </p:sp>
      <p:cxnSp>
        <p:nvCxnSpPr>
          <p:cNvPr id="51218" name="AutoShape 18"/>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1219" name="AutoShape 19"/>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1220" name="AutoShape 20"/>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1221" name="AutoShape 21"/>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1222" name="Text Box 22"/>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11</a:t>
            </a:r>
          </a:p>
        </p:txBody>
      </p:sp>
      <p:sp>
        <p:nvSpPr>
          <p:cNvPr id="51223" name="Text Box 23"/>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12</a:t>
            </a:r>
          </a:p>
        </p:txBody>
      </p:sp>
      <p:sp>
        <p:nvSpPr>
          <p:cNvPr id="51224" name="Text Box 24"/>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13</a:t>
            </a:r>
          </a:p>
        </p:txBody>
      </p:sp>
      <p:sp>
        <p:nvSpPr>
          <p:cNvPr id="51225" name="Text Box 25"/>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14</a:t>
            </a:r>
          </a:p>
        </p:txBody>
      </p:sp>
      <p:cxnSp>
        <p:nvCxnSpPr>
          <p:cNvPr id="51226" name="AutoShape 26"/>
          <p:cNvCxnSpPr>
            <a:cxnSpLocks noChangeShapeType="1"/>
            <a:stCxn id="51227" idx="0"/>
          </p:cNvCxnSpPr>
          <p:nvPr/>
        </p:nvCxnSpPr>
        <p:spPr bwMode="auto">
          <a:xfrm flipH="1" flipV="1">
            <a:off x="1843088" y="4800600"/>
            <a:ext cx="9382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1227" name="AutoShape 27"/>
          <p:cNvSpPr>
            <a:spLocks noChangeArrowheads="1"/>
          </p:cNvSpPr>
          <p:nvPr/>
        </p:nvSpPr>
        <p:spPr bwMode="auto">
          <a:xfrm>
            <a:off x="2514600" y="6096000"/>
            <a:ext cx="533400" cy="457200"/>
          </a:xfrm>
          <a:prstGeom prst="triangle">
            <a:avLst>
              <a:gd name="adj" fmla="val 50000"/>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1</a:t>
            </a:r>
          </a:p>
        </p:txBody>
      </p:sp>
      <p:cxnSp>
        <p:nvCxnSpPr>
          <p:cNvPr id="51228" name="AutoShape 28"/>
          <p:cNvCxnSpPr>
            <a:cxnSpLocks noChangeShapeType="1"/>
            <a:stCxn id="51227" idx="0"/>
          </p:cNvCxnSpPr>
          <p:nvPr/>
        </p:nvCxnSpPr>
        <p:spPr bwMode="auto">
          <a:xfrm flipV="1">
            <a:off x="2781300" y="4800600"/>
            <a:ext cx="8905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1229" name="Text Box 29"/>
          <p:cNvSpPr txBox="1">
            <a:spLocks noChangeArrowheads="1"/>
          </p:cNvSpPr>
          <p:nvPr/>
        </p:nvSpPr>
        <p:spPr bwMode="auto">
          <a:xfrm>
            <a:off x="21336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11</a:t>
            </a:r>
          </a:p>
        </p:txBody>
      </p:sp>
      <p:sp>
        <p:nvSpPr>
          <p:cNvPr id="51230" name="Text Box 30"/>
          <p:cNvSpPr txBox="1">
            <a:spLocks noChangeArrowheads="1"/>
          </p:cNvSpPr>
          <p:nvPr/>
        </p:nvSpPr>
        <p:spPr bwMode="auto">
          <a:xfrm>
            <a:off x="24384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12</a:t>
            </a:r>
          </a:p>
        </p:txBody>
      </p:sp>
      <p:sp>
        <p:nvSpPr>
          <p:cNvPr id="51231" name="Text Box 31"/>
          <p:cNvSpPr txBox="1">
            <a:spLocks noChangeArrowheads="1"/>
          </p:cNvSpPr>
          <p:nvPr/>
        </p:nvSpPr>
        <p:spPr bwMode="auto">
          <a:xfrm>
            <a:off x="26670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13</a:t>
            </a:r>
          </a:p>
        </p:txBody>
      </p:sp>
      <p:sp>
        <p:nvSpPr>
          <p:cNvPr id="51232" name="Text Box 32"/>
          <p:cNvSpPr txBox="1">
            <a:spLocks noChangeArrowheads="1"/>
          </p:cNvSpPr>
          <p:nvPr/>
        </p:nvSpPr>
        <p:spPr bwMode="auto">
          <a:xfrm>
            <a:off x="28956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14</a:t>
            </a:r>
          </a:p>
        </p:txBody>
      </p:sp>
      <p:cxnSp>
        <p:nvCxnSpPr>
          <p:cNvPr id="51233" name="AutoShape 33"/>
          <p:cNvCxnSpPr>
            <a:cxnSpLocks noChangeShapeType="1"/>
            <a:stCxn id="51227" idx="0"/>
          </p:cNvCxnSpPr>
          <p:nvPr/>
        </p:nvCxnSpPr>
        <p:spPr bwMode="auto">
          <a:xfrm flipV="1">
            <a:off x="2781300" y="4800600"/>
            <a:ext cx="2809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1234" name="AutoShape 34"/>
          <p:cNvCxnSpPr>
            <a:cxnSpLocks noChangeShapeType="1"/>
            <a:stCxn id="51227" idx="0"/>
          </p:cNvCxnSpPr>
          <p:nvPr/>
        </p:nvCxnSpPr>
        <p:spPr bwMode="auto">
          <a:xfrm flipH="1" flipV="1">
            <a:off x="2452688" y="4800600"/>
            <a:ext cx="3286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52226" name="Rectangle 2"/>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pci</a:t>
            </a:r>
          </a:p>
        </p:txBody>
      </p:sp>
      <p:sp>
        <p:nvSpPr>
          <p:cNvPr id="52227" name="Oval 3"/>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a:t>
            </a:r>
          </a:p>
        </p:txBody>
      </p:sp>
      <p:cxnSp>
        <p:nvCxnSpPr>
          <p:cNvPr id="52228" name="AutoShape 4"/>
          <p:cNvCxnSpPr>
            <a:cxnSpLocks noChangeShapeType="1"/>
            <a:stCxn id="52227" idx="4"/>
            <a:endCxn id="52226"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2229" name="Rectangle 5"/>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wmi</a:t>
            </a:r>
          </a:p>
        </p:txBody>
      </p:sp>
      <p:cxnSp>
        <p:nvCxnSpPr>
          <p:cNvPr id="52230" name="AutoShape 6"/>
          <p:cNvCxnSpPr>
            <a:cxnSpLocks noChangeShapeType="1"/>
            <a:stCxn id="52227" idx="4"/>
            <a:endCxn id="52229"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2231" name="Rectangle 7"/>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psi</a:t>
            </a:r>
          </a:p>
        </p:txBody>
      </p:sp>
      <p:cxnSp>
        <p:nvCxnSpPr>
          <p:cNvPr id="52232" name="AutoShape 8"/>
          <p:cNvCxnSpPr>
            <a:cxnSpLocks noChangeShapeType="1"/>
            <a:stCxn id="52227" idx="4"/>
            <a:endCxn id="52231"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2233" name="Rectangle 9"/>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vci</a:t>
            </a:r>
          </a:p>
        </p:txBody>
      </p:sp>
      <p:cxnSp>
        <p:nvCxnSpPr>
          <p:cNvPr id="52234" name="AutoShape 10"/>
          <p:cNvCxnSpPr>
            <a:cxnSpLocks noChangeShapeType="1"/>
            <a:stCxn id="52227" idx="4"/>
            <a:endCxn id="52233"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2235" name="Text Box 11"/>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52236" name="Text Box 12"/>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52237" name="Text Box 13"/>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52238" name="Text Box 14"/>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sp>
        <p:nvSpPr>
          <p:cNvPr id="52239" name="Text Box 15"/>
          <p:cNvSpPr txBox="1">
            <a:spLocks noChangeArrowheads="1"/>
          </p:cNvSpPr>
          <p:nvPr/>
        </p:nvSpPr>
        <p:spPr bwMode="auto">
          <a:xfrm>
            <a:off x="4876800" y="990600"/>
            <a:ext cx="3962400" cy="5329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Conditional distributions in 2 groups (conditional on a given value of  </a:t>
            </a:r>
            <a:r>
              <a:rPr lang="el-GR" sz="1200">
                <a:latin typeface="Tahoma" pitchFamily="32" charset="0"/>
                <a:cs typeface="Tahoma" pitchFamily="32" charset="0"/>
              </a:rPr>
              <a:t>η</a:t>
            </a:r>
            <a:r>
              <a:rPr lang="nl-NL" sz="1200">
                <a:latin typeface="Tahoma" pitchFamily="32" charset="0"/>
                <a:cs typeface="Tahoma" pitchFamily="32" charset="0"/>
              </a:rPr>
              <a:t> (</a:t>
            </a:r>
            <a:r>
              <a:rPr lang="el-GR" sz="1200">
                <a:latin typeface="Tahoma" pitchFamily="32" charset="0"/>
                <a:cs typeface="Tahoma" pitchFamily="32" charset="0"/>
              </a:rPr>
              <a:t>η</a:t>
            </a:r>
            <a:r>
              <a:rPr lang="nl-NL" sz="1200">
                <a:latin typeface="Tahoma" pitchFamily="32" charset="0"/>
                <a:cs typeface="Tahoma" pitchFamily="32" charset="0"/>
              </a:rPr>
              <a:t>*)):</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b="1">
                <a:solidFill>
                  <a:srgbClr val="FF0000"/>
                </a:solidFill>
                <a:latin typeface="Tahoma" pitchFamily="32" charset="0"/>
                <a:cs typeface="Tahoma" pitchFamily="32" charset="0"/>
              </a:rPr>
              <a:t>y</a:t>
            </a:r>
            <a:r>
              <a:rPr lang="nl-NL" sz="1200" b="1" baseline="-25000">
                <a:solidFill>
                  <a:srgbClr val="FF0000"/>
                </a:solidFill>
                <a:latin typeface="Tahoma" pitchFamily="32" charset="0"/>
                <a:cs typeface="Tahoma" pitchFamily="32" charset="0"/>
              </a:rPr>
              <a:t>1i</a:t>
            </a:r>
            <a:r>
              <a:rPr lang="nl-NL" sz="1200" b="1">
                <a:solidFill>
                  <a:srgbClr val="FF0000"/>
                </a:solidFill>
                <a:latin typeface="Tahoma" pitchFamily="32" charset="0"/>
                <a:cs typeface="Tahoma" pitchFamily="32" charset="0"/>
              </a:rPr>
              <a:t>|</a:t>
            </a:r>
            <a:r>
              <a:rPr lang="el-GR" sz="1200" b="1">
                <a:solidFill>
                  <a:srgbClr val="FF0000"/>
                </a:solidFill>
                <a:latin typeface="Tahoma" pitchFamily="32" charset="0"/>
                <a:cs typeface="Tahoma" pitchFamily="32" charset="0"/>
              </a:rPr>
              <a:t> η</a:t>
            </a:r>
            <a:r>
              <a:rPr lang="nl-NL" sz="1200" b="1" baseline="30000">
                <a:solidFill>
                  <a:srgbClr val="FF0000"/>
                </a:solidFill>
                <a:latin typeface="Tahoma" pitchFamily="32" charset="0"/>
                <a:cs typeface="Tahoma" pitchFamily="32" charset="0"/>
              </a:rPr>
              <a:t>*</a:t>
            </a:r>
            <a:r>
              <a:rPr lang="nl-NL" sz="1200">
                <a:latin typeface="Tahoma" pitchFamily="32" charset="0"/>
                <a:cs typeface="Tahoma" pitchFamily="32" charset="0"/>
              </a:rPr>
              <a:t> </a:t>
            </a:r>
            <a:r>
              <a:rPr lang="nl-NL" sz="1200" b="1">
                <a:solidFill>
                  <a:srgbClr val="00664D"/>
                </a:solidFill>
                <a:latin typeface="Tahoma" pitchFamily="32" charset="0"/>
                <a:cs typeface="Tahoma" pitchFamily="32" charset="0"/>
              </a:rPr>
              <a:t>~ N </a:t>
            </a:r>
            <a:r>
              <a:rPr lang="nl-NL" sz="1200">
                <a:latin typeface="Tahoma" pitchFamily="32" charset="0"/>
                <a:cs typeface="Tahoma" pitchFamily="32" charset="0"/>
              </a:rPr>
              <a:t>(</a:t>
            </a:r>
            <a:r>
              <a:rPr lang="el-GR" sz="1200" b="1">
                <a:solidFill>
                  <a:srgbClr val="262699"/>
                </a:solidFill>
                <a:latin typeface="Tahoma" pitchFamily="32" charset="0"/>
                <a:cs typeface="Tahoma" pitchFamily="32" charset="0"/>
              </a:rPr>
              <a:t>Τ</a:t>
            </a:r>
            <a:r>
              <a:rPr lang="nl-NL" sz="1200" b="1" baseline="-25000">
                <a:solidFill>
                  <a:srgbClr val="262699"/>
                </a:solidFill>
                <a:latin typeface="Tahoma" pitchFamily="32" charset="0"/>
                <a:cs typeface="Tahoma" pitchFamily="32" charset="0"/>
              </a:rPr>
              <a:t>1</a:t>
            </a:r>
            <a:r>
              <a:rPr lang="nl-NL" sz="1200" b="1">
                <a:solidFill>
                  <a:srgbClr val="262699"/>
                </a:solidFill>
                <a:latin typeface="Tahoma" pitchFamily="32" charset="0"/>
                <a:cs typeface="Tahoma" pitchFamily="32" charset="0"/>
              </a:rPr>
              <a:t> + Λ</a:t>
            </a:r>
            <a:r>
              <a:rPr lang="nl-NL" sz="1200" b="1" baseline="-25000">
                <a:solidFill>
                  <a:srgbClr val="262699"/>
                </a:solidFill>
                <a:latin typeface="Tahoma" pitchFamily="32" charset="0"/>
                <a:cs typeface="Tahoma" pitchFamily="32" charset="0"/>
              </a:rPr>
              <a:t>1 </a:t>
            </a:r>
            <a:r>
              <a:rPr lang="el-GR" sz="1200" b="1">
                <a:solidFill>
                  <a:srgbClr val="262699"/>
                </a:solidFill>
                <a:latin typeface="Tahoma" pitchFamily="32" charset="0"/>
                <a:cs typeface="Tahoma" pitchFamily="32" charset="0"/>
              </a:rPr>
              <a:t>η</a:t>
            </a:r>
            <a:r>
              <a:rPr lang="nl-NL" sz="1200" b="1" baseline="30000">
                <a:solidFill>
                  <a:srgbClr val="262699"/>
                </a:solidFill>
                <a:latin typeface="Tahoma" pitchFamily="32" charset="0"/>
                <a:cs typeface="Tahoma" pitchFamily="32" charset="0"/>
              </a:rPr>
              <a:t>*</a:t>
            </a:r>
            <a:r>
              <a:rPr lang="nl-NL" sz="1200">
                <a:latin typeface="Tahoma" pitchFamily="32" charset="0"/>
                <a:cs typeface="Tahoma" pitchFamily="32" charset="0"/>
              </a:rPr>
              <a:t>, </a:t>
            </a:r>
            <a:r>
              <a:rPr lang="el-GR" sz="1200" b="1">
                <a:solidFill>
                  <a:srgbClr val="7030A0"/>
                </a:solidFill>
                <a:latin typeface="Tahoma" pitchFamily="32" charset="0"/>
                <a:cs typeface="Tahoma" pitchFamily="32" charset="0"/>
              </a:rPr>
              <a:t>Θ</a:t>
            </a:r>
            <a:r>
              <a:rPr lang="nl-NL" sz="1200" b="1" baseline="-25000">
                <a:solidFill>
                  <a:srgbClr val="7030A0"/>
                </a:solidFill>
                <a:latin typeface="Tahoma" pitchFamily="32" charset="0"/>
                <a:cs typeface="Tahoma" pitchFamily="32" charset="0"/>
              </a:rPr>
              <a:t>1</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y</a:t>
            </a:r>
            <a:r>
              <a:rPr lang="nl-NL" sz="1200" baseline="-25000">
                <a:latin typeface="Tahoma" pitchFamily="32" charset="0"/>
                <a:cs typeface="Tahoma" pitchFamily="32" charset="0"/>
              </a:rPr>
              <a:t>2i</a:t>
            </a:r>
            <a:r>
              <a:rPr lang="nl-NL" sz="1200">
                <a:latin typeface="Tahoma" pitchFamily="32" charset="0"/>
                <a:cs typeface="Tahoma" pitchFamily="32" charset="0"/>
              </a:rPr>
              <a:t>|</a:t>
            </a:r>
            <a:r>
              <a:rPr lang="el-GR" sz="1200">
                <a:latin typeface="Tahoma" pitchFamily="32" charset="0"/>
                <a:cs typeface="Tahoma" pitchFamily="32" charset="0"/>
              </a:rPr>
              <a:t> η</a:t>
            </a:r>
            <a:r>
              <a:rPr lang="nl-NL" sz="1200" baseline="30000">
                <a:latin typeface="Tahoma" pitchFamily="32" charset="0"/>
                <a:cs typeface="Tahoma" pitchFamily="32" charset="0"/>
              </a:rPr>
              <a:t>*</a:t>
            </a:r>
            <a:r>
              <a:rPr lang="nl-NL" sz="1200">
                <a:latin typeface="Tahoma" pitchFamily="32" charset="0"/>
                <a:cs typeface="Tahoma" pitchFamily="32" charset="0"/>
              </a:rPr>
              <a:t> ~ N (</a:t>
            </a:r>
            <a:r>
              <a:rPr lang="el-GR" sz="1200">
                <a:latin typeface="Tahoma" pitchFamily="32" charset="0"/>
                <a:cs typeface="Tahoma" pitchFamily="32" charset="0"/>
              </a:rPr>
              <a:t>Τ</a:t>
            </a:r>
            <a:r>
              <a:rPr lang="nl-NL" sz="1200" baseline="-25000">
                <a:latin typeface="Tahoma" pitchFamily="32" charset="0"/>
                <a:cs typeface="Tahoma" pitchFamily="32" charset="0"/>
              </a:rPr>
              <a:t>2</a:t>
            </a:r>
            <a:r>
              <a:rPr lang="nl-NL" sz="1200">
                <a:latin typeface="Tahoma" pitchFamily="32" charset="0"/>
                <a:cs typeface="Tahoma" pitchFamily="32" charset="0"/>
              </a:rPr>
              <a:t> + Λ</a:t>
            </a:r>
            <a:r>
              <a:rPr lang="nl-NL" sz="1200" baseline="-25000">
                <a:latin typeface="Tahoma" pitchFamily="32" charset="0"/>
                <a:cs typeface="Tahoma" pitchFamily="32" charset="0"/>
              </a:rPr>
              <a:t>2 </a:t>
            </a:r>
            <a:r>
              <a:rPr lang="el-GR" sz="1200">
                <a:latin typeface="Tahoma" pitchFamily="32" charset="0"/>
                <a:cs typeface="Tahoma" pitchFamily="32" charset="0"/>
              </a:rPr>
              <a:t>η</a:t>
            </a:r>
            <a:r>
              <a:rPr lang="nl-NL" sz="1200" baseline="30000">
                <a:latin typeface="Tahoma" pitchFamily="32" charset="0"/>
                <a:cs typeface="Tahoma" pitchFamily="32" charset="0"/>
              </a:rPr>
              <a:t>*</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2</a:t>
            </a: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MI requires these distributions to be equal.</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nl-NL" sz="1200">
                <a:latin typeface="Tahoma" pitchFamily="32" charset="0"/>
                <a:cs typeface="Tahoma" pitchFamily="32" charset="0"/>
              </a:rPr>
              <a:t>This is the case if and only if:</a:t>
            </a:r>
            <a:br>
              <a:rPr lang="nl-NL" sz="1200">
                <a:latin typeface="Tahoma" pitchFamily="32" charset="0"/>
                <a:cs typeface="Tahoma" pitchFamily="32" charset="0"/>
              </a:rPr>
            </a:br>
            <a:r>
              <a:rPr lang="nl-NL" sz="1200">
                <a:latin typeface="Tahoma" pitchFamily="32" charset="0"/>
                <a:cs typeface="Tahoma" pitchFamily="32" charset="0"/>
              </a:rPr>
              <a:t/>
            </a:r>
            <a:br>
              <a:rPr lang="nl-NL" sz="1200">
                <a:latin typeface="Tahoma" pitchFamily="32" charset="0"/>
                <a:cs typeface="Tahoma" pitchFamily="32" charset="0"/>
              </a:rPr>
            </a:br>
            <a:r>
              <a:rPr lang="el-GR" sz="1200">
                <a:latin typeface="Tahoma" pitchFamily="32" charset="0"/>
                <a:cs typeface="Tahoma" pitchFamily="32" charset="0"/>
              </a:rPr>
              <a:t>Τ</a:t>
            </a:r>
            <a:r>
              <a:rPr lang="nl-NL" sz="1200" baseline="-25000">
                <a:latin typeface="Tahoma" pitchFamily="32" charset="0"/>
                <a:cs typeface="Tahoma" pitchFamily="32" charset="0"/>
              </a:rPr>
              <a:t>1</a:t>
            </a:r>
            <a:r>
              <a:rPr lang="nl-NL" sz="1200">
                <a:latin typeface="Tahoma" pitchFamily="32" charset="0"/>
                <a:cs typeface="Tahoma" pitchFamily="32" charset="0"/>
              </a:rPr>
              <a:t> = </a:t>
            </a:r>
            <a:r>
              <a:rPr lang="el-GR" sz="1200">
                <a:latin typeface="Tahoma" pitchFamily="32" charset="0"/>
                <a:cs typeface="Tahoma" pitchFamily="32" charset="0"/>
              </a:rPr>
              <a:t>Τ</a:t>
            </a:r>
            <a:r>
              <a:rPr lang="nl-NL" sz="1200" baseline="-25000">
                <a:latin typeface="Tahoma" pitchFamily="32" charset="0"/>
                <a:cs typeface="Tahoma" pitchFamily="32" charset="0"/>
              </a:rPr>
              <a:t>2</a:t>
            </a:r>
            <a:r>
              <a:rPr lang="nl-NL" sz="1200">
                <a:latin typeface="Tahoma" pitchFamily="32" charset="0"/>
                <a:cs typeface="Tahoma" pitchFamily="32" charset="0"/>
              </a:rPr>
              <a:t>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 </a:t>
            </a:r>
            <a:r>
              <a:rPr lang="nl-NL" sz="1200">
                <a:latin typeface="Tahoma" pitchFamily="32" charset="0"/>
                <a:cs typeface="Tahoma" pitchFamily="32" charset="0"/>
              </a:rPr>
              <a:t>= Λ</a:t>
            </a:r>
            <a:r>
              <a:rPr lang="nl-NL" sz="1200" baseline="-25000">
                <a:latin typeface="Tahoma" pitchFamily="32" charset="0"/>
                <a:cs typeface="Tahoma" pitchFamily="32" charset="0"/>
              </a:rPr>
              <a:t>2</a:t>
            </a:r>
          </a:p>
          <a:p>
            <a:pPr>
              <a:buClrTx/>
              <a:buFontTx/>
              <a:buNone/>
            </a:pPr>
            <a:endParaRPr lang="nl-NL" sz="1200">
              <a:latin typeface="Tahoma" pitchFamily="32" charset="0"/>
              <a:cs typeface="Tahoma" pitchFamily="32" charset="0"/>
            </a:endParaRPr>
          </a:p>
          <a:p>
            <a:pPr>
              <a:buClrTx/>
              <a:buFontTx/>
              <a:buNone/>
            </a:pPr>
            <a:r>
              <a:rPr lang="el-GR" sz="1200">
                <a:latin typeface="Tahoma" pitchFamily="32" charset="0"/>
                <a:cs typeface="Tahoma" pitchFamily="32" charset="0"/>
              </a:rPr>
              <a:t>Θ</a:t>
            </a:r>
            <a:r>
              <a:rPr lang="nl-NL" sz="1200" baseline="-25000">
                <a:latin typeface="Tahoma" pitchFamily="32" charset="0"/>
                <a:cs typeface="Tahoma" pitchFamily="32" charset="0"/>
              </a:rPr>
              <a:t>1 </a:t>
            </a:r>
            <a:r>
              <a:rPr lang="nl-NL" sz="1200">
                <a:latin typeface="Tahoma" pitchFamily="32" charset="0"/>
                <a:cs typeface="Tahoma" pitchFamily="32" charset="0"/>
              </a:rPr>
              <a:t>= </a:t>
            </a:r>
            <a:r>
              <a:rPr lang="el-GR" sz="1200">
                <a:latin typeface="Tahoma" pitchFamily="32" charset="0"/>
                <a:cs typeface="Tahoma" pitchFamily="32" charset="0"/>
              </a:rPr>
              <a:t>Θ</a:t>
            </a:r>
            <a:r>
              <a:rPr lang="nl-NL" sz="1200" baseline="-25000">
                <a:latin typeface="Tahoma" pitchFamily="32" charset="0"/>
                <a:cs typeface="Tahoma" pitchFamily="32" charset="0"/>
              </a:rPr>
              <a:t>2</a:t>
            </a: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r>
              <a:rPr lang="nl-NL" sz="1200">
                <a:latin typeface="CourierNewPSMT" charset="0"/>
              </a:rPr>
              <a:t>The test is MI </a:t>
            </a:r>
            <a:r>
              <a:rPr lang="en-US" sz="1200">
                <a:latin typeface="CourierNewPSMT" charset="0"/>
              </a:rPr>
              <a:t>with respect to group if the observed group differences in summary statistics (means and covariance matrix) are attributable to differences in the means and variance of the latent trait or common factor (</a:t>
            </a:r>
            <a:r>
              <a:rPr lang="el-GR" sz="1200">
                <a:latin typeface="CourierNewPSMT" charset="0"/>
              </a:rPr>
              <a:t>Ψ</a:t>
            </a:r>
            <a:r>
              <a:rPr lang="en-US" sz="800">
                <a:latin typeface="CourierNewPSMT" charset="0"/>
              </a:rPr>
              <a:t>k </a:t>
            </a:r>
            <a:r>
              <a:rPr lang="en-US" sz="1200">
                <a:latin typeface="CourierNewPSMT" charset="0"/>
              </a:rPr>
              <a:t>and </a:t>
            </a:r>
            <a:r>
              <a:rPr lang="el-GR" sz="1200">
                <a:latin typeface="Tahoma" pitchFamily="32" charset="0"/>
                <a:cs typeface="Tahoma" pitchFamily="32" charset="0"/>
              </a:rPr>
              <a:t>α</a:t>
            </a:r>
            <a:r>
              <a:rPr lang="en-US" sz="800">
                <a:latin typeface="CourierNewPSMT" charset="0"/>
              </a:rPr>
              <a:t>k</a:t>
            </a:r>
            <a:r>
              <a:rPr lang="en-US" sz="1200">
                <a:latin typeface="CourierNewPSMT" charset="0"/>
              </a:rPr>
              <a:t>).</a:t>
            </a:r>
          </a:p>
          <a:p>
            <a:pPr>
              <a:buClrTx/>
              <a:buFontTx/>
              <a:buNone/>
            </a:pPr>
            <a:endParaRPr lang="en-US" sz="1200">
              <a:latin typeface="CourierNewPSMT" charset="0"/>
            </a:endParaRPr>
          </a:p>
          <a:p>
            <a:pPr>
              <a:buClrTx/>
              <a:buFontTx/>
              <a:buNone/>
            </a:pPr>
            <a:r>
              <a:rPr lang="nl-NL" sz="1200">
                <a:latin typeface="CourierNewPSMT" charset="0"/>
              </a:rPr>
              <a:t>-&gt;</a:t>
            </a:r>
            <a:r>
              <a:rPr lang="en-US" sz="1200">
                <a:latin typeface="CourierNewPSMT" charset="0"/>
              </a:rPr>
              <a:t> if the test measures the same latent variable in the two groups, then that latent variable should be the only source of differences between </a:t>
            </a:r>
            <a:r>
              <a:rPr lang="nl-NL" sz="1200">
                <a:latin typeface="CourierNewPSMT" charset="0"/>
              </a:rPr>
              <a:t>the groups.</a:t>
            </a:r>
          </a:p>
        </p:txBody>
      </p:sp>
      <p:sp>
        <p:nvSpPr>
          <p:cNvPr id="52240" name="Text Box 16"/>
          <p:cNvSpPr txBox="1">
            <a:spLocks noChangeArrowheads="1"/>
          </p:cNvSpPr>
          <p:nvPr/>
        </p:nvSpPr>
        <p:spPr bwMode="auto">
          <a:xfrm>
            <a:off x="762000" y="1400175"/>
            <a:ext cx="152400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Σ = </a:t>
            </a:r>
            <a:r>
              <a:rPr lang="el-GR" sz="1200" b="1">
                <a:solidFill>
                  <a:srgbClr val="800080"/>
                </a:solidFill>
                <a:latin typeface="Tahoma" pitchFamily="32" charset="0"/>
                <a:cs typeface="Tahoma" pitchFamily="32" charset="0"/>
              </a:rPr>
              <a:t>Λ</a:t>
            </a:r>
            <a:r>
              <a:rPr lang="nl-NL" sz="1200" b="1">
                <a:solidFill>
                  <a:srgbClr val="800080"/>
                </a:solidFill>
                <a:latin typeface="Tahoma" pitchFamily="32" charset="0"/>
                <a:cs typeface="Tahoma" pitchFamily="32" charset="0"/>
              </a:rPr>
              <a:t> </a:t>
            </a:r>
            <a:r>
              <a:rPr lang="nl-NL" sz="1200" b="1">
                <a:solidFill>
                  <a:srgbClr val="FF0000"/>
                </a:solidFill>
                <a:latin typeface="Tahoma" pitchFamily="32" charset="0"/>
                <a:cs typeface="Tahoma" pitchFamily="32" charset="0"/>
              </a:rPr>
              <a:t>0</a:t>
            </a:r>
            <a:r>
              <a:rPr lang="el-GR" sz="1200" b="1">
                <a:solidFill>
                  <a:srgbClr val="800080"/>
                </a:solidFill>
                <a:latin typeface="Tahoma" pitchFamily="32" charset="0"/>
                <a:cs typeface="Tahoma" pitchFamily="32" charset="0"/>
              </a:rPr>
              <a:t> Λ</a:t>
            </a:r>
            <a:r>
              <a:rPr lang="nl-NL" sz="1200" b="1" baseline="30000">
                <a:solidFill>
                  <a:srgbClr val="800080"/>
                </a:solidFill>
                <a:latin typeface="Tahoma" pitchFamily="32" charset="0"/>
                <a:cs typeface="Tahoma" pitchFamily="32" charset="0"/>
              </a:rPr>
              <a:t>t</a:t>
            </a: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a:p>
            <a:pPr>
              <a:buClrTx/>
              <a:buFontTx/>
              <a:buNone/>
            </a:pP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Θ</a:t>
            </a:r>
          </a:p>
        </p:txBody>
      </p:sp>
      <p:sp>
        <p:nvSpPr>
          <p:cNvPr id="52241" name="Text Box 17"/>
          <p:cNvSpPr txBox="1">
            <a:spLocks noChangeArrowheads="1"/>
          </p:cNvSpPr>
          <p:nvPr/>
        </p:nvSpPr>
        <p:spPr bwMode="auto">
          <a:xfrm>
            <a:off x="2590800" y="1400175"/>
            <a:ext cx="2057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E [y|</a:t>
            </a:r>
            <a:r>
              <a:rPr lang="el-GR" sz="1200" b="1">
                <a:solidFill>
                  <a:srgbClr val="800080"/>
                </a:solidFill>
                <a:latin typeface="Tahoma" pitchFamily="32" charset="0"/>
                <a:cs typeface="Tahoma" pitchFamily="32" charset="0"/>
              </a:rPr>
              <a:t>η </a:t>
            </a:r>
            <a:r>
              <a:rPr lang="nl-NL" sz="1200" b="1">
                <a:solidFill>
                  <a:srgbClr val="800080"/>
                </a:solidFill>
                <a:latin typeface="Tahoma" pitchFamily="32" charset="0"/>
                <a:cs typeface="Tahoma" pitchFamily="32" charset="0"/>
              </a:rPr>
              <a:t>*] = </a:t>
            </a:r>
            <a:r>
              <a:rPr lang="el-GR" sz="1200" b="1">
                <a:solidFill>
                  <a:srgbClr val="800080"/>
                </a:solidFill>
                <a:latin typeface="Tahoma" pitchFamily="32" charset="0"/>
                <a:cs typeface="Tahoma" pitchFamily="32" charset="0"/>
              </a:rPr>
              <a:t>Τ</a:t>
            </a:r>
            <a:r>
              <a:rPr lang="nl-NL" sz="1200" b="1">
                <a:solidFill>
                  <a:srgbClr val="800080"/>
                </a:solidFill>
                <a:latin typeface="Tahoma" pitchFamily="32" charset="0"/>
                <a:cs typeface="Tahoma" pitchFamily="32" charset="0"/>
              </a:rPr>
              <a:t> + Λ </a:t>
            </a:r>
            <a:r>
              <a:rPr lang="el-GR" sz="1200" b="1">
                <a:solidFill>
                  <a:srgbClr val="800080"/>
                </a:solidFill>
                <a:latin typeface="Tahoma" pitchFamily="32" charset="0"/>
                <a:cs typeface="Tahoma" pitchFamily="32" charset="0"/>
              </a:rPr>
              <a:t>η</a:t>
            </a:r>
            <a:r>
              <a:rPr lang="nl-NL" sz="1200" b="1" baseline="30000">
                <a:solidFill>
                  <a:srgbClr val="800080"/>
                </a:solidFill>
                <a:latin typeface="Tahoma" pitchFamily="32" charset="0"/>
                <a:cs typeface="Tahoma" pitchFamily="32" charset="0"/>
              </a:rPr>
              <a:t>*</a:t>
            </a:r>
          </a:p>
        </p:txBody>
      </p:sp>
      <p:cxnSp>
        <p:nvCxnSpPr>
          <p:cNvPr id="52242" name="AutoShape 18"/>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2243" name="AutoShape 19"/>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2244" name="AutoShape 20"/>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2245" name="AutoShape 21"/>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2246" name="Text Box 22"/>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11</a:t>
            </a:r>
          </a:p>
        </p:txBody>
      </p:sp>
      <p:sp>
        <p:nvSpPr>
          <p:cNvPr id="52247" name="Text Box 23"/>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12</a:t>
            </a:r>
          </a:p>
        </p:txBody>
      </p:sp>
      <p:sp>
        <p:nvSpPr>
          <p:cNvPr id="52248" name="Text Box 24"/>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13</a:t>
            </a:r>
          </a:p>
        </p:txBody>
      </p:sp>
      <p:sp>
        <p:nvSpPr>
          <p:cNvPr id="52249" name="Text Box 25"/>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14</a:t>
            </a:r>
          </a:p>
        </p:txBody>
      </p:sp>
      <p:cxnSp>
        <p:nvCxnSpPr>
          <p:cNvPr id="52250" name="AutoShape 26"/>
          <p:cNvCxnSpPr>
            <a:cxnSpLocks noChangeShapeType="1"/>
            <a:stCxn id="52251" idx="0"/>
          </p:cNvCxnSpPr>
          <p:nvPr/>
        </p:nvCxnSpPr>
        <p:spPr bwMode="auto">
          <a:xfrm flipH="1" flipV="1">
            <a:off x="1843088" y="4800600"/>
            <a:ext cx="9382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2251" name="AutoShape 27"/>
          <p:cNvSpPr>
            <a:spLocks noChangeArrowheads="1"/>
          </p:cNvSpPr>
          <p:nvPr/>
        </p:nvSpPr>
        <p:spPr bwMode="auto">
          <a:xfrm>
            <a:off x="2514600" y="6096000"/>
            <a:ext cx="533400" cy="457200"/>
          </a:xfrm>
          <a:prstGeom prst="triangle">
            <a:avLst>
              <a:gd name="adj" fmla="val 50000"/>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1</a:t>
            </a:r>
          </a:p>
        </p:txBody>
      </p:sp>
      <p:cxnSp>
        <p:nvCxnSpPr>
          <p:cNvPr id="52252" name="AutoShape 28"/>
          <p:cNvCxnSpPr>
            <a:cxnSpLocks noChangeShapeType="1"/>
            <a:stCxn id="52251" idx="0"/>
          </p:cNvCxnSpPr>
          <p:nvPr/>
        </p:nvCxnSpPr>
        <p:spPr bwMode="auto">
          <a:xfrm flipV="1">
            <a:off x="2781300" y="4800600"/>
            <a:ext cx="8905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2253" name="Text Box 29"/>
          <p:cNvSpPr txBox="1">
            <a:spLocks noChangeArrowheads="1"/>
          </p:cNvSpPr>
          <p:nvPr/>
        </p:nvSpPr>
        <p:spPr bwMode="auto">
          <a:xfrm>
            <a:off x="21336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11</a:t>
            </a:r>
          </a:p>
        </p:txBody>
      </p:sp>
      <p:sp>
        <p:nvSpPr>
          <p:cNvPr id="52254" name="Text Box 30"/>
          <p:cNvSpPr txBox="1">
            <a:spLocks noChangeArrowheads="1"/>
          </p:cNvSpPr>
          <p:nvPr/>
        </p:nvSpPr>
        <p:spPr bwMode="auto">
          <a:xfrm>
            <a:off x="24384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12</a:t>
            </a:r>
          </a:p>
        </p:txBody>
      </p:sp>
      <p:sp>
        <p:nvSpPr>
          <p:cNvPr id="52255" name="Text Box 31"/>
          <p:cNvSpPr txBox="1">
            <a:spLocks noChangeArrowheads="1"/>
          </p:cNvSpPr>
          <p:nvPr/>
        </p:nvSpPr>
        <p:spPr bwMode="auto">
          <a:xfrm>
            <a:off x="26670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13</a:t>
            </a:r>
          </a:p>
        </p:txBody>
      </p:sp>
      <p:sp>
        <p:nvSpPr>
          <p:cNvPr id="52256" name="Text Box 32"/>
          <p:cNvSpPr txBox="1">
            <a:spLocks noChangeArrowheads="1"/>
          </p:cNvSpPr>
          <p:nvPr/>
        </p:nvSpPr>
        <p:spPr bwMode="auto">
          <a:xfrm>
            <a:off x="2895600" y="5486400"/>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14</a:t>
            </a:r>
          </a:p>
        </p:txBody>
      </p:sp>
      <p:cxnSp>
        <p:nvCxnSpPr>
          <p:cNvPr id="52257" name="AutoShape 33"/>
          <p:cNvCxnSpPr>
            <a:cxnSpLocks noChangeShapeType="1"/>
            <a:stCxn id="52251" idx="0"/>
          </p:cNvCxnSpPr>
          <p:nvPr/>
        </p:nvCxnSpPr>
        <p:spPr bwMode="auto">
          <a:xfrm flipV="1">
            <a:off x="2781300" y="4800600"/>
            <a:ext cx="2809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2258" name="AutoShape 34"/>
          <p:cNvCxnSpPr>
            <a:cxnSpLocks noChangeShapeType="1"/>
            <a:stCxn id="52251" idx="0"/>
          </p:cNvCxnSpPr>
          <p:nvPr/>
        </p:nvCxnSpPr>
        <p:spPr bwMode="auto">
          <a:xfrm flipH="1" flipV="1">
            <a:off x="2452688" y="4800600"/>
            <a:ext cx="3286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685800" y="381000"/>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4400">
                <a:solidFill>
                  <a:srgbClr val="3333CC"/>
                </a:solidFill>
              </a:rPr>
              <a:t>Example: depression</a:t>
            </a:r>
          </a:p>
        </p:txBody>
      </p:sp>
      <p:sp>
        <p:nvSpPr>
          <p:cNvPr id="7170" name="Text Box 2"/>
          <p:cNvSpPr txBox="1">
            <a:spLocks noChangeArrowheads="1"/>
          </p:cNvSpPr>
          <p:nvPr/>
        </p:nvSpPr>
        <p:spPr bwMode="auto">
          <a:xfrm>
            <a:off x="228600" y="1676400"/>
            <a:ext cx="5638800" cy="4495800"/>
          </a:xfrm>
          <a:prstGeom prst="rect">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Times New Roman" pitchFamily="16" charset="0"/>
                <a:ea typeface="MS PGothic" pitchFamily="32" charset="-128"/>
              </a:defRPr>
            </a:lvl9pPr>
          </a:lstStyle>
          <a:p>
            <a:pPr>
              <a:lnSpc>
                <a:spcPct val="80000"/>
              </a:lnSpc>
              <a:spcBef>
                <a:spcPts val="450"/>
              </a:spcBef>
              <a:buFont typeface="Arial" charset="0"/>
              <a:buChar char="•"/>
            </a:pPr>
            <a:r>
              <a:rPr lang="en-US" sz="1800">
                <a:latin typeface="Arial" charset="0"/>
                <a:cs typeface="Arial" charset="0"/>
              </a:rPr>
              <a:t>I feel lonely</a:t>
            </a:r>
          </a:p>
          <a:p>
            <a:pPr>
              <a:lnSpc>
                <a:spcPct val="80000"/>
              </a:lnSpc>
              <a:spcBef>
                <a:spcPts val="450"/>
              </a:spcBef>
              <a:buFont typeface="Arial" charset="0"/>
              <a:buChar char="•"/>
            </a:pPr>
            <a:r>
              <a:rPr lang="en-US" sz="1800">
                <a:latin typeface="Arial" charset="0"/>
                <a:cs typeface="Arial" charset="0"/>
              </a:rPr>
              <a:t>I feel confused or in a fog</a:t>
            </a:r>
          </a:p>
          <a:p>
            <a:pPr>
              <a:lnSpc>
                <a:spcPct val="80000"/>
              </a:lnSpc>
              <a:spcBef>
                <a:spcPts val="450"/>
              </a:spcBef>
              <a:buFont typeface="Arial" charset="0"/>
              <a:buChar char="•"/>
            </a:pPr>
            <a:r>
              <a:rPr lang="en-US" sz="1800">
                <a:latin typeface="Arial" charset="0"/>
                <a:cs typeface="Arial" charset="0"/>
              </a:rPr>
              <a:t>I cry a lot</a:t>
            </a:r>
          </a:p>
          <a:p>
            <a:pPr>
              <a:lnSpc>
                <a:spcPct val="80000"/>
              </a:lnSpc>
              <a:spcBef>
                <a:spcPts val="450"/>
              </a:spcBef>
              <a:buFont typeface="Arial" charset="0"/>
              <a:buChar char="•"/>
            </a:pPr>
            <a:r>
              <a:rPr lang="en-US" sz="1800">
                <a:latin typeface="Arial" charset="0"/>
                <a:cs typeface="Arial" charset="0"/>
              </a:rPr>
              <a:t>I worry about my future.</a:t>
            </a:r>
          </a:p>
          <a:p>
            <a:pPr>
              <a:lnSpc>
                <a:spcPct val="80000"/>
              </a:lnSpc>
              <a:spcBef>
                <a:spcPts val="450"/>
              </a:spcBef>
              <a:buFont typeface="Arial" charset="0"/>
              <a:buChar char="•"/>
            </a:pPr>
            <a:r>
              <a:rPr lang="en-US" sz="1800">
                <a:latin typeface="Arial" charset="0"/>
                <a:cs typeface="Arial" charset="0"/>
              </a:rPr>
              <a:t>I am afraid I might think or do something bad</a:t>
            </a:r>
          </a:p>
          <a:p>
            <a:pPr>
              <a:lnSpc>
                <a:spcPct val="80000"/>
              </a:lnSpc>
              <a:spcBef>
                <a:spcPts val="450"/>
              </a:spcBef>
              <a:buFont typeface="Arial" charset="0"/>
              <a:buChar char="•"/>
            </a:pPr>
            <a:r>
              <a:rPr lang="en-US" sz="1800">
                <a:latin typeface="Arial" charset="0"/>
                <a:cs typeface="Arial" charset="0"/>
              </a:rPr>
              <a:t>I feel that I have to be perfect</a:t>
            </a:r>
          </a:p>
          <a:p>
            <a:pPr>
              <a:lnSpc>
                <a:spcPct val="80000"/>
              </a:lnSpc>
              <a:spcBef>
                <a:spcPts val="450"/>
              </a:spcBef>
              <a:buFont typeface="Arial" charset="0"/>
              <a:buChar char="•"/>
            </a:pPr>
            <a:r>
              <a:rPr lang="en-US" sz="1800">
                <a:latin typeface="Arial" charset="0"/>
                <a:cs typeface="Arial" charset="0"/>
              </a:rPr>
              <a:t>I feel that no one loves me</a:t>
            </a:r>
          </a:p>
          <a:p>
            <a:pPr>
              <a:lnSpc>
                <a:spcPct val="80000"/>
              </a:lnSpc>
              <a:spcBef>
                <a:spcPts val="450"/>
              </a:spcBef>
              <a:buFont typeface="Arial" charset="0"/>
              <a:buChar char="•"/>
            </a:pPr>
            <a:r>
              <a:rPr lang="en-US" sz="1800">
                <a:latin typeface="Arial" charset="0"/>
                <a:cs typeface="Arial" charset="0"/>
              </a:rPr>
              <a:t>I feel worthless or inferior</a:t>
            </a:r>
          </a:p>
          <a:p>
            <a:pPr>
              <a:lnSpc>
                <a:spcPct val="80000"/>
              </a:lnSpc>
              <a:spcBef>
                <a:spcPts val="450"/>
              </a:spcBef>
              <a:buFont typeface="Arial" charset="0"/>
              <a:buChar char="•"/>
            </a:pPr>
            <a:r>
              <a:rPr lang="en-US" sz="1800">
                <a:latin typeface="Arial" charset="0"/>
                <a:cs typeface="Arial" charset="0"/>
              </a:rPr>
              <a:t>I am nervous or tense</a:t>
            </a:r>
          </a:p>
          <a:p>
            <a:pPr>
              <a:lnSpc>
                <a:spcPct val="80000"/>
              </a:lnSpc>
              <a:spcBef>
                <a:spcPts val="450"/>
              </a:spcBef>
              <a:buFont typeface="Arial" charset="0"/>
              <a:buChar char="•"/>
            </a:pPr>
            <a:r>
              <a:rPr lang="en-US" sz="1800">
                <a:latin typeface="Arial" charset="0"/>
                <a:cs typeface="Arial" charset="0"/>
              </a:rPr>
              <a:t>I lack self confidence I am too fearful or anxious</a:t>
            </a:r>
          </a:p>
          <a:p>
            <a:pPr>
              <a:lnSpc>
                <a:spcPct val="80000"/>
              </a:lnSpc>
              <a:spcBef>
                <a:spcPts val="450"/>
              </a:spcBef>
              <a:buFont typeface="Arial" charset="0"/>
              <a:buChar char="•"/>
            </a:pPr>
            <a:r>
              <a:rPr lang="en-US" sz="1800">
                <a:latin typeface="Arial" charset="0"/>
                <a:cs typeface="Arial" charset="0"/>
              </a:rPr>
              <a:t>I feel too guilty</a:t>
            </a:r>
          </a:p>
          <a:p>
            <a:pPr>
              <a:lnSpc>
                <a:spcPct val="80000"/>
              </a:lnSpc>
              <a:spcBef>
                <a:spcPts val="450"/>
              </a:spcBef>
              <a:buFont typeface="Arial" charset="0"/>
              <a:buChar char="•"/>
            </a:pPr>
            <a:r>
              <a:rPr lang="en-US" sz="1800">
                <a:latin typeface="Arial" charset="0"/>
                <a:cs typeface="Arial" charset="0"/>
              </a:rPr>
              <a:t>I am self-conscious or easily embarrassed</a:t>
            </a:r>
          </a:p>
          <a:p>
            <a:pPr>
              <a:lnSpc>
                <a:spcPct val="80000"/>
              </a:lnSpc>
              <a:spcBef>
                <a:spcPts val="450"/>
              </a:spcBef>
              <a:buFont typeface="Arial" charset="0"/>
              <a:buChar char="•"/>
            </a:pPr>
            <a:r>
              <a:rPr lang="en-US" sz="1800">
                <a:latin typeface="Arial" charset="0"/>
                <a:cs typeface="Arial" charset="0"/>
              </a:rPr>
              <a:t>I am unhappy, sad or depressed</a:t>
            </a:r>
          </a:p>
          <a:p>
            <a:pPr>
              <a:lnSpc>
                <a:spcPct val="80000"/>
              </a:lnSpc>
              <a:spcBef>
                <a:spcPts val="450"/>
              </a:spcBef>
              <a:buFont typeface="Arial" charset="0"/>
              <a:buChar char="•"/>
            </a:pPr>
            <a:r>
              <a:rPr lang="en-US" sz="1800">
                <a:latin typeface="Arial" charset="0"/>
                <a:cs typeface="Arial" charset="0"/>
              </a:rPr>
              <a:t>I worry a lot</a:t>
            </a:r>
          </a:p>
          <a:p>
            <a:pPr>
              <a:lnSpc>
                <a:spcPct val="80000"/>
              </a:lnSpc>
              <a:spcBef>
                <a:spcPts val="450"/>
              </a:spcBef>
              <a:buFont typeface="Arial" charset="0"/>
              <a:buChar char="•"/>
            </a:pPr>
            <a:r>
              <a:rPr lang="en-US" sz="1800">
                <a:latin typeface="Arial" charset="0"/>
                <a:cs typeface="Arial" charset="0"/>
              </a:rPr>
              <a:t>I am too concerned about how I look </a:t>
            </a:r>
          </a:p>
          <a:p>
            <a:pPr>
              <a:lnSpc>
                <a:spcPct val="80000"/>
              </a:lnSpc>
              <a:spcBef>
                <a:spcPts val="450"/>
              </a:spcBef>
              <a:buFont typeface="Arial" charset="0"/>
              <a:buChar char="•"/>
            </a:pPr>
            <a:r>
              <a:rPr lang="en-US" sz="1800">
                <a:latin typeface="Arial" charset="0"/>
                <a:cs typeface="Arial" charset="0"/>
              </a:rPr>
              <a:t>I worry about my relations with the opposite sex</a:t>
            </a:r>
          </a:p>
        </p:txBody>
      </p:sp>
      <p:sp>
        <p:nvSpPr>
          <p:cNvPr id="7171" name="Text Box 3"/>
          <p:cNvSpPr txBox="1">
            <a:spLocks noChangeArrowheads="1"/>
          </p:cNvSpPr>
          <p:nvPr/>
        </p:nvSpPr>
        <p:spPr bwMode="auto">
          <a:xfrm>
            <a:off x="6080125" y="1676400"/>
            <a:ext cx="2759075" cy="3386138"/>
          </a:xfrm>
          <a:prstGeom prst="rect">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a:latin typeface="Arial" charset="0"/>
                <a:cs typeface="Arial" charset="0"/>
              </a:rPr>
              <a:t>Is there a latent construct that underlies the observed variables (items) and that accounts for the inter-correlations between variables?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53250" name="Rectangle 2"/>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2</a:t>
            </a:r>
          </a:p>
        </p:txBody>
      </p:sp>
      <p:sp>
        <p:nvSpPr>
          <p:cNvPr id="53251" name="Oval 3"/>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a:t>
            </a:r>
          </a:p>
        </p:txBody>
      </p:sp>
      <p:cxnSp>
        <p:nvCxnSpPr>
          <p:cNvPr id="53252" name="AutoShape 4"/>
          <p:cNvCxnSpPr>
            <a:cxnSpLocks noChangeShapeType="1"/>
            <a:stCxn id="53251" idx="4"/>
            <a:endCxn id="53250"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3253" name="Rectangle 5"/>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3</a:t>
            </a:r>
          </a:p>
        </p:txBody>
      </p:sp>
      <p:cxnSp>
        <p:nvCxnSpPr>
          <p:cNvPr id="53254" name="AutoShape 6"/>
          <p:cNvCxnSpPr>
            <a:cxnSpLocks noChangeShapeType="1"/>
            <a:stCxn id="53251" idx="4"/>
            <a:endCxn id="53253"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3255" name="Rectangle 7"/>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4</a:t>
            </a:r>
          </a:p>
        </p:txBody>
      </p:sp>
      <p:cxnSp>
        <p:nvCxnSpPr>
          <p:cNvPr id="53256" name="AutoShape 8"/>
          <p:cNvCxnSpPr>
            <a:cxnSpLocks noChangeShapeType="1"/>
            <a:stCxn id="53251" idx="4"/>
            <a:endCxn id="53255"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3257" name="Rectangle 9"/>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1</a:t>
            </a:r>
          </a:p>
        </p:txBody>
      </p:sp>
      <p:cxnSp>
        <p:nvCxnSpPr>
          <p:cNvPr id="53258" name="AutoShape 10"/>
          <p:cNvCxnSpPr>
            <a:cxnSpLocks noChangeShapeType="1"/>
            <a:stCxn id="53251" idx="4"/>
            <a:endCxn id="53257"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3259" name="Text Box 11"/>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53260" name="Text Box 12"/>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53261" name="Text Box 13"/>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53262" name="Text Box 14"/>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cxnSp>
        <p:nvCxnSpPr>
          <p:cNvPr id="53263" name="AutoShape 15"/>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3264" name="AutoShape 16"/>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3265" name="AutoShape 17"/>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3266" name="AutoShape 18"/>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3267" name="Text Box 19"/>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a:t>
            </a:r>
          </a:p>
        </p:txBody>
      </p:sp>
      <p:sp>
        <p:nvSpPr>
          <p:cNvPr id="53268" name="Text Box 20"/>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a:t>
            </a:r>
          </a:p>
        </p:txBody>
      </p:sp>
      <p:sp>
        <p:nvSpPr>
          <p:cNvPr id="53269" name="Text Box 21"/>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3</a:t>
            </a:r>
          </a:p>
        </p:txBody>
      </p:sp>
      <p:sp>
        <p:nvSpPr>
          <p:cNvPr id="53270" name="Text Box 22"/>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4</a:t>
            </a:r>
          </a:p>
        </p:txBody>
      </p:sp>
      <p:sp>
        <p:nvSpPr>
          <p:cNvPr id="53271" name="Rectangle 23"/>
          <p:cNvSpPr>
            <a:spLocks noChangeArrowheads="1"/>
          </p:cNvSpPr>
          <p:nvPr/>
        </p:nvSpPr>
        <p:spPr bwMode="auto">
          <a:xfrm>
            <a:off x="1447800" y="1219200"/>
            <a:ext cx="8382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gender</a:t>
            </a:r>
          </a:p>
        </p:txBody>
      </p:sp>
      <p:cxnSp>
        <p:nvCxnSpPr>
          <p:cNvPr id="53272" name="AutoShape 24"/>
          <p:cNvCxnSpPr>
            <a:cxnSpLocks noChangeShapeType="1"/>
            <a:stCxn id="53271" idx="2"/>
            <a:endCxn id="53251" idx="0"/>
          </p:cNvCxnSpPr>
          <p:nvPr/>
        </p:nvCxnSpPr>
        <p:spPr bwMode="auto">
          <a:xfrm>
            <a:off x="1866900" y="1676400"/>
            <a:ext cx="876300" cy="9906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3273" name="Text Box 25"/>
          <p:cNvSpPr txBox="1">
            <a:spLocks noChangeArrowheads="1"/>
          </p:cNvSpPr>
          <p:nvPr/>
        </p:nvSpPr>
        <p:spPr bwMode="auto">
          <a:xfrm>
            <a:off x="4648200" y="1730375"/>
            <a:ext cx="2133600" cy="703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2000">
                <a:latin typeface="Tahoma" pitchFamily="32" charset="0"/>
                <a:cs typeface="Tahoma" pitchFamily="32" charset="0"/>
              </a:rPr>
              <a:t>Measurement invariance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ext Box 1"/>
          <p:cNvSpPr txBox="1">
            <a:spLocks noChangeArrowheads="1"/>
          </p:cNvSpPr>
          <p:nvPr/>
        </p:nvSpPr>
        <p:spPr bwMode="auto">
          <a:xfrm>
            <a:off x="304800" y="304800"/>
            <a:ext cx="85344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Linear factor model</a:t>
            </a:r>
          </a:p>
        </p:txBody>
      </p:sp>
      <p:sp>
        <p:nvSpPr>
          <p:cNvPr id="54274" name="Rectangle 2"/>
          <p:cNvSpPr>
            <a:spLocks noChangeArrowheads="1"/>
          </p:cNvSpPr>
          <p:nvPr/>
        </p:nvSpPr>
        <p:spPr bwMode="auto">
          <a:xfrm>
            <a:off x="21859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2</a:t>
            </a:r>
          </a:p>
        </p:txBody>
      </p:sp>
      <p:sp>
        <p:nvSpPr>
          <p:cNvPr id="54275" name="Oval 3"/>
          <p:cNvSpPr>
            <a:spLocks noChangeArrowheads="1"/>
          </p:cNvSpPr>
          <p:nvPr/>
        </p:nvSpPr>
        <p:spPr bwMode="auto">
          <a:xfrm>
            <a:off x="2514600" y="2667000"/>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a:t>
            </a:r>
          </a:p>
        </p:txBody>
      </p:sp>
      <p:cxnSp>
        <p:nvCxnSpPr>
          <p:cNvPr id="54276" name="AutoShape 4"/>
          <p:cNvCxnSpPr>
            <a:cxnSpLocks noChangeShapeType="1"/>
            <a:stCxn id="54275" idx="4"/>
            <a:endCxn id="54274" idx="0"/>
          </p:cNvCxnSpPr>
          <p:nvPr/>
        </p:nvCxnSpPr>
        <p:spPr bwMode="auto">
          <a:xfrm flipH="1">
            <a:off x="2452688" y="3124200"/>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4277" name="Rectangle 5"/>
          <p:cNvSpPr>
            <a:spLocks noChangeArrowheads="1"/>
          </p:cNvSpPr>
          <p:nvPr/>
        </p:nvSpPr>
        <p:spPr bwMode="auto">
          <a:xfrm>
            <a:off x="27955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3</a:t>
            </a:r>
          </a:p>
        </p:txBody>
      </p:sp>
      <p:cxnSp>
        <p:nvCxnSpPr>
          <p:cNvPr id="54278" name="AutoShape 6"/>
          <p:cNvCxnSpPr>
            <a:cxnSpLocks noChangeShapeType="1"/>
            <a:stCxn id="54275" idx="4"/>
            <a:endCxn id="54277" idx="0"/>
          </p:cNvCxnSpPr>
          <p:nvPr/>
        </p:nvCxnSpPr>
        <p:spPr bwMode="auto">
          <a:xfrm>
            <a:off x="2743200" y="3124200"/>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4279" name="Rectangle 7"/>
          <p:cNvSpPr>
            <a:spLocks noChangeArrowheads="1"/>
          </p:cNvSpPr>
          <p:nvPr/>
        </p:nvSpPr>
        <p:spPr bwMode="auto">
          <a:xfrm>
            <a:off x="34051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4</a:t>
            </a:r>
          </a:p>
        </p:txBody>
      </p:sp>
      <p:cxnSp>
        <p:nvCxnSpPr>
          <p:cNvPr id="54280" name="AutoShape 8"/>
          <p:cNvCxnSpPr>
            <a:cxnSpLocks noChangeShapeType="1"/>
            <a:stCxn id="54275" idx="4"/>
            <a:endCxn id="54279" idx="0"/>
          </p:cNvCxnSpPr>
          <p:nvPr/>
        </p:nvCxnSpPr>
        <p:spPr bwMode="auto">
          <a:xfrm>
            <a:off x="2743200" y="3124200"/>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4281" name="Rectangle 9"/>
          <p:cNvSpPr>
            <a:spLocks noChangeArrowheads="1"/>
          </p:cNvSpPr>
          <p:nvPr/>
        </p:nvSpPr>
        <p:spPr bwMode="auto">
          <a:xfrm>
            <a:off x="1576388" y="4343400"/>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1</a:t>
            </a:r>
          </a:p>
        </p:txBody>
      </p:sp>
      <p:cxnSp>
        <p:nvCxnSpPr>
          <p:cNvPr id="54282" name="AutoShape 10"/>
          <p:cNvCxnSpPr>
            <a:cxnSpLocks noChangeShapeType="1"/>
            <a:stCxn id="54275" idx="4"/>
            <a:endCxn id="54281" idx="0"/>
          </p:cNvCxnSpPr>
          <p:nvPr/>
        </p:nvCxnSpPr>
        <p:spPr bwMode="auto">
          <a:xfrm flipH="1">
            <a:off x="1843088" y="3124200"/>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4283" name="Text Box 11"/>
          <p:cNvSpPr txBox="1">
            <a:spLocks noChangeArrowheads="1"/>
          </p:cNvSpPr>
          <p:nvPr/>
        </p:nvSpPr>
        <p:spPr bwMode="auto">
          <a:xfrm>
            <a:off x="20574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a:t>
            </a:r>
          </a:p>
        </p:txBody>
      </p:sp>
      <p:sp>
        <p:nvSpPr>
          <p:cNvPr id="54284" name="Text Box 12"/>
          <p:cNvSpPr txBox="1">
            <a:spLocks noChangeArrowheads="1"/>
          </p:cNvSpPr>
          <p:nvPr/>
        </p:nvSpPr>
        <p:spPr bwMode="auto">
          <a:xfrm>
            <a:off x="23622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a:t>
            </a:r>
          </a:p>
        </p:txBody>
      </p:sp>
      <p:sp>
        <p:nvSpPr>
          <p:cNvPr id="54285" name="Text Box 13"/>
          <p:cNvSpPr txBox="1">
            <a:spLocks noChangeArrowheads="1"/>
          </p:cNvSpPr>
          <p:nvPr/>
        </p:nvSpPr>
        <p:spPr bwMode="auto">
          <a:xfrm>
            <a:off x="26670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3</a:t>
            </a:r>
          </a:p>
        </p:txBody>
      </p:sp>
      <p:sp>
        <p:nvSpPr>
          <p:cNvPr id="54286" name="Text Box 14"/>
          <p:cNvSpPr txBox="1">
            <a:spLocks noChangeArrowheads="1"/>
          </p:cNvSpPr>
          <p:nvPr/>
        </p:nvSpPr>
        <p:spPr bwMode="auto">
          <a:xfrm>
            <a:off x="2895600" y="35052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4</a:t>
            </a:r>
          </a:p>
        </p:txBody>
      </p:sp>
      <p:cxnSp>
        <p:nvCxnSpPr>
          <p:cNvPr id="54287" name="AutoShape 15"/>
          <p:cNvCxnSpPr>
            <a:cxnSpLocks noChangeShapeType="1"/>
          </p:cNvCxnSpPr>
          <p:nvPr/>
        </p:nvCxnSpPr>
        <p:spPr bwMode="auto">
          <a:xfrm flipV="1">
            <a:off x="1830388" y="4800600"/>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4288" name="AutoShape 16"/>
          <p:cNvCxnSpPr>
            <a:cxnSpLocks noChangeShapeType="1"/>
          </p:cNvCxnSpPr>
          <p:nvPr/>
        </p:nvCxnSpPr>
        <p:spPr bwMode="auto">
          <a:xfrm flipV="1">
            <a:off x="2444750"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4289" name="AutoShape 17"/>
          <p:cNvCxnSpPr>
            <a:cxnSpLocks noChangeShapeType="1"/>
          </p:cNvCxnSpPr>
          <p:nvPr/>
        </p:nvCxnSpPr>
        <p:spPr bwMode="auto">
          <a:xfrm flipV="1">
            <a:off x="3030538" y="4800600"/>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4290" name="AutoShape 18"/>
          <p:cNvCxnSpPr>
            <a:cxnSpLocks noChangeShapeType="1"/>
          </p:cNvCxnSpPr>
          <p:nvPr/>
        </p:nvCxnSpPr>
        <p:spPr bwMode="auto">
          <a:xfrm flipV="1">
            <a:off x="3663950" y="4800600"/>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4291" name="Text Box 19"/>
          <p:cNvSpPr txBox="1">
            <a:spLocks noChangeArrowheads="1"/>
          </p:cNvSpPr>
          <p:nvPr/>
        </p:nvSpPr>
        <p:spPr bwMode="auto">
          <a:xfrm>
            <a:off x="16764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a:t>
            </a:r>
          </a:p>
        </p:txBody>
      </p:sp>
      <p:sp>
        <p:nvSpPr>
          <p:cNvPr id="54292" name="Text Box 20"/>
          <p:cNvSpPr txBox="1">
            <a:spLocks noChangeArrowheads="1"/>
          </p:cNvSpPr>
          <p:nvPr/>
        </p:nvSpPr>
        <p:spPr bwMode="auto">
          <a:xfrm>
            <a:off x="22860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a:t>
            </a:r>
          </a:p>
        </p:txBody>
      </p:sp>
      <p:sp>
        <p:nvSpPr>
          <p:cNvPr id="54293" name="Text Box 21"/>
          <p:cNvSpPr txBox="1">
            <a:spLocks noChangeArrowheads="1"/>
          </p:cNvSpPr>
          <p:nvPr/>
        </p:nvSpPr>
        <p:spPr bwMode="auto">
          <a:xfrm>
            <a:off x="28956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3</a:t>
            </a:r>
          </a:p>
        </p:txBody>
      </p:sp>
      <p:sp>
        <p:nvSpPr>
          <p:cNvPr id="54294" name="Text Box 22"/>
          <p:cNvSpPr txBox="1">
            <a:spLocks noChangeArrowheads="1"/>
          </p:cNvSpPr>
          <p:nvPr/>
        </p:nvSpPr>
        <p:spPr bwMode="auto">
          <a:xfrm>
            <a:off x="3505200" y="513397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4</a:t>
            </a:r>
          </a:p>
        </p:txBody>
      </p:sp>
      <p:sp>
        <p:nvSpPr>
          <p:cNvPr id="54295" name="Rectangle 23"/>
          <p:cNvSpPr>
            <a:spLocks noChangeArrowheads="1"/>
          </p:cNvSpPr>
          <p:nvPr/>
        </p:nvSpPr>
        <p:spPr bwMode="auto">
          <a:xfrm>
            <a:off x="1447800" y="1219200"/>
            <a:ext cx="8382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gender</a:t>
            </a:r>
          </a:p>
        </p:txBody>
      </p:sp>
      <p:cxnSp>
        <p:nvCxnSpPr>
          <p:cNvPr id="54296" name="AutoShape 24"/>
          <p:cNvCxnSpPr>
            <a:cxnSpLocks noChangeShapeType="1"/>
            <a:stCxn id="54295" idx="2"/>
            <a:endCxn id="54275" idx="0"/>
          </p:cNvCxnSpPr>
          <p:nvPr/>
        </p:nvCxnSpPr>
        <p:spPr bwMode="auto">
          <a:xfrm>
            <a:off x="1866900" y="1676400"/>
            <a:ext cx="876300" cy="9906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4297" name="AutoShape 25"/>
          <p:cNvCxnSpPr>
            <a:cxnSpLocks noChangeShapeType="1"/>
            <a:stCxn id="54295" idx="2"/>
            <a:endCxn id="54281" idx="0"/>
          </p:cNvCxnSpPr>
          <p:nvPr/>
        </p:nvCxnSpPr>
        <p:spPr bwMode="auto">
          <a:xfrm flipH="1">
            <a:off x="1843088" y="1676400"/>
            <a:ext cx="23812" cy="2667000"/>
          </a:xfrm>
          <a:prstGeom prst="straightConnector1">
            <a:avLst/>
          </a:prstGeom>
          <a:noFill/>
          <a:ln w="9360">
            <a:solidFill>
              <a:srgbClr val="000000"/>
            </a:solidFill>
            <a:prstDash val="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4298" name="AutoShape 26"/>
          <p:cNvCxnSpPr>
            <a:cxnSpLocks noChangeShapeType="1"/>
            <a:stCxn id="54295" idx="2"/>
            <a:endCxn id="54274" idx="0"/>
          </p:cNvCxnSpPr>
          <p:nvPr/>
        </p:nvCxnSpPr>
        <p:spPr bwMode="auto">
          <a:xfrm>
            <a:off x="1866900" y="1676400"/>
            <a:ext cx="585788" cy="2667000"/>
          </a:xfrm>
          <a:prstGeom prst="straightConnector1">
            <a:avLst/>
          </a:prstGeom>
          <a:noFill/>
          <a:ln w="9360">
            <a:solidFill>
              <a:srgbClr val="000000"/>
            </a:solidFill>
            <a:prstDash val="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4299" name="Text Box 27"/>
          <p:cNvSpPr txBox="1">
            <a:spLocks noChangeArrowheads="1"/>
          </p:cNvSpPr>
          <p:nvPr/>
        </p:nvSpPr>
        <p:spPr bwMode="auto">
          <a:xfrm>
            <a:off x="4648200" y="1422400"/>
            <a:ext cx="2133600" cy="1008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2000">
                <a:latin typeface="Tahoma" pitchFamily="32" charset="0"/>
                <a:cs typeface="Tahoma" pitchFamily="32" charset="0"/>
              </a:rPr>
              <a:t>Lack of measurement invariance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 Box 1"/>
          <p:cNvSpPr txBox="1">
            <a:spLocks noChangeArrowheads="1"/>
          </p:cNvSpPr>
          <p:nvPr/>
        </p:nvSpPr>
        <p:spPr bwMode="auto">
          <a:xfrm>
            <a:off x="304800" y="304800"/>
            <a:ext cx="8534400" cy="1006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Establishing MI: testing a number of increasingly restrictive models</a:t>
            </a:r>
            <a:br>
              <a:rPr lang="en-US" sz="1200">
                <a:latin typeface="Tahoma" pitchFamily="32" charset="0"/>
                <a:cs typeface="Tahoma" pitchFamily="32" charset="0"/>
              </a:rPr>
            </a:br>
            <a:r>
              <a:rPr lang="en-US" sz="1200">
                <a:latin typeface="Tahoma" pitchFamily="32" charset="0"/>
                <a:cs typeface="Tahoma" pitchFamily="32" charset="0"/>
              </a:rPr>
              <a:t/>
            </a:r>
            <a:br>
              <a:rPr lang="en-US" sz="1200">
                <a:latin typeface="Tahoma" pitchFamily="32" charset="0"/>
                <a:cs typeface="Tahoma" pitchFamily="32" charset="0"/>
              </a:rPr>
            </a:br>
            <a:endParaRPr lang="en-US" sz="1200">
              <a:latin typeface="Tahoma" pitchFamily="32" charset="0"/>
              <a:cs typeface="Tahoma" pitchFamily="32" charset="0"/>
            </a:endParaRPr>
          </a:p>
          <a:p>
            <a:pPr>
              <a:buClrTx/>
              <a:buFontTx/>
              <a:buNone/>
            </a:pPr>
            <a:r>
              <a:rPr lang="en-US" sz="1200">
                <a:latin typeface="Tahoma" pitchFamily="32" charset="0"/>
                <a:cs typeface="Tahoma" pitchFamily="32" charset="0"/>
              </a:rPr>
              <a:t>MODEL 1: Configural invariance -&gt; in the 2 groups the same indicators load on the same factors</a:t>
            </a:r>
          </a:p>
          <a:p>
            <a:pPr>
              <a:buClrTx/>
              <a:buFontTx/>
              <a:buNone/>
            </a:pPr>
            <a:r>
              <a:rPr lang="en-US" sz="1200">
                <a:latin typeface="Tahoma" pitchFamily="32" charset="0"/>
                <a:cs typeface="Tahoma" pitchFamily="32" charset="0"/>
              </a:rPr>
              <a:t>		             (i.e., the pattern or configuration of  </a:t>
            </a:r>
            <a:r>
              <a:rPr lang="el-GR" sz="1200">
                <a:latin typeface="Tahoma" pitchFamily="32" charset="0"/>
                <a:cs typeface="Tahoma" pitchFamily="32" charset="0"/>
              </a:rPr>
              <a:t>Λ</a:t>
            </a:r>
            <a:r>
              <a:rPr lang="nl-NL" sz="1200">
                <a:latin typeface="Tahoma" pitchFamily="32" charset="0"/>
                <a:cs typeface="Tahoma" pitchFamily="32" charset="0"/>
              </a:rPr>
              <a:t> and </a:t>
            </a:r>
            <a:r>
              <a:rPr lang="el-GR" sz="1200">
                <a:latin typeface="Tahoma" pitchFamily="32" charset="0"/>
                <a:cs typeface="Tahoma" pitchFamily="32" charset="0"/>
              </a:rPr>
              <a:t>Θ</a:t>
            </a:r>
            <a:r>
              <a:rPr lang="en-US" sz="1200">
                <a:latin typeface="Tahoma" pitchFamily="32" charset="0"/>
                <a:cs typeface="Tahoma" pitchFamily="32" charset="0"/>
              </a:rPr>
              <a:t> are the same over groups)</a:t>
            </a:r>
          </a:p>
        </p:txBody>
      </p:sp>
      <p:sp>
        <p:nvSpPr>
          <p:cNvPr id="55298" name="Rectangle 2"/>
          <p:cNvSpPr>
            <a:spLocks noChangeArrowheads="1"/>
          </p:cNvSpPr>
          <p:nvPr/>
        </p:nvSpPr>
        <p:spPr bwMode="auto">
          <a:xfrm>
            <a:off x="2185988"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12</a:t>
            </a:r>
          </a:p>
        </p:txBody>
      </p:sp>
      <p:sp>
        <p:nvSpPr>
          <p:cNvPr id="55299" name="Oval 3"/>
          <p:cNvSpPr>
            <a:spLocks noChangeArrowheads="1"/>
          </p:cNvSpPr>
          <p:nvPr/>
        </p:nvSpPr>
        <p:spPr bwMode="auto">
          <a:xfrm>
            <a:off x="2514600" y="2257425"/>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η</a:t>
            </a:r>
          </a:p>
        </p:txBody>
      </p:sp>
      <p:cxnSp>
        <p:nvCxnSpPr>
          <p:cNvPr id="55300" name="AutoShape 4"/>
          <p:cNvCxnSpPr>
            <a:cxnSpLocks noChangeShapeType="1"/>
            <a:stCxn id="55299" idx="4"/>
            <a:endCxn id="55298" idx="0"/>
          </p:cNvCxnSpPr>
          <p:nvPr/>
        </p:nvCxnSpPr>
        <p:spPr bwMode="auto">
          <a:xfrm flipH="1">
            <a:off x="2452688" y="2714625"/>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5301" name="Rectangle 5"/>
          <p:cNvSpPr>
            <a:spLocks noChangeArrowheads="1"/>
          </p:cNvSpPr>
          <p:nvPr/>
        </p:nvSpPr>
        <p:spPr bwMode="auto">
          <a:xfrm>
            <a:off x="2795588"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13</a:t>
            </a:r>
          </a:p>
        </p:txBody>
      </p:sp>
      <p:cxnSp>
        <p:nvCxnSpPr>
          <p:cNvPr id="55302" name="AutoShape 6"/>
          <p:cNvCxnSpPr>
            <a:cxnSpLocks noChangeShapeType="1"/>
            <a:stCxn id="55299" idx="4"/>
            <a:endCxn id="55301" idx="0"/>
          </p:cNvCxnSpPr>
          <p:nvPr/>
        </p:nvCxnSpPr>
        <p:spPr bwMode="auto">
          <a:xfrm>
            <a:off x="2743200" y="2714625"/>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5303" name="Rectangle 7"/>
          <p:cNvSpPr>
            <a:spLocks noChangeArrowheads="1"/>
          </p:cNvSpPr>
          <p:nvPr/>
        </p:nvSpPr>
        <p:spPr bwMode="auto">
          <a:xfrm>
            <a:off x="3405188"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14</a:t>
            </a:r>
          </a:p>
        </p:txBody>
      </p:sp>
      <p:cxnSp>
        <p:nvCxnSpPr>
          <p:cNvPr id="55304" name="AutoShape 8"/>
          <p:cNvCxnSpPr>
            <a:cxnSpLocks noChangeShapeType="1"/>
            <a:stCxn id="55299" idx="4"/>
            <a:endCxn id="55303" idx="0"/>
          </p:cNvCxnSpPr>
          <p:nvPr/>
        </p:nvCxnSpPr>
        <p:spPr bwMode="auto">
          <a:xfrm>
            <a:off x="2743200" y="2714625"/>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5305" name="Rectangle 9"/>
          <p:cNvSpPr>
            <a:spLocks noChangeArrowheads="1"/>
          </p:cNvSpPr>
          <p:nvPr/>
        </p:nvSpPr>
        <p:spPr bwMode="auto">
          <a:xfrm>
            <a:off x="1576388"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11</a:t>
            </a:r>
          </a:p>
        </p:txBody>
      </p:sp>
      <p:cxnSp>
        <p:nvCxnSpPr>
          <p:cNvPr id="55306" name="AutoShape 10"/>
          <p:cNvCxnSpPr>
            <a:cxnSpLocks noChangeShapeType="1"/>
            <a:stCxn id="55299" idx="4"/>
            <a:endCxn id="55305" idx="0"/>
          </p:cNvCxnSpPr>
          <p:nvPr/>
        </p:nvCxnSpPr>
        <p:spPr bwMode="auto">
          <a:xfrm flipH="1">
            <a:off x="1843088" y="2714625"/>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5307" name="Text Box 11"/>
          <p:cNvSpPr txBox="1">
            <a:spLocks noChangeArrowheads="1"/>
          </p:cNvSpPr>
          <p:nvPr/>
        </p:nvSpPr>
        <p:spPr bwMode="auto">
          <a:xfrm>
            <a:off x="2057400" y="3095625"/>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11</a:t>
            </a:r>
          </a:p>
        </p:txBody>
      </p:sp>
      <p:sp>
        <p:nvSpPr>
          <p:cNvPr id="55308" name="Text Box 12"/>
          <p:cNvSpPr txBox="1">
            <a:spLocks noChangeArrowheads="1"/>
          </p:cNvSpPr>
          <p:nvPr/>
        </p:nvSpPr>
        <p:spPr bwMode="auto">
          <a:xfrm>
            <a:off x="2362200" y="3095625"/>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12</a:t>
            </a:r>
          </a:p>
        </p:txBody>
      </p:sp>
      <p:sp>
        <p:nvSpPr>
          <p:cNvPr id="55309" name="Text Box 13"/>
          <p:cNvSpPr txBox="1">
            <a:spLocks noChangeArrowheads="1"/>
          </p:cNvSpPr>
          <p:nvPr/>
        </p:nvSpPr>
        <p:spPr bwMode="auto">
          <a:xfrm>
            <a:off x="2667000" y="3095625"/>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13</a:t>
            </a:r>
          </a:p>
        </p:txBody>
      </p:sp>
      <p:sp>
        <p:nvSpPr>
          <p:cNvPr id="55310" name="Text Box 14"/>
          <p:cNvSpPr txBox="1">
            <a:spLocks noChangeArrowheads="1"/>
          </p:cNvSpPr>
          <p:nvPr/>
        </p:nvSpPr>
        <p:spPr bwMode="auto">
          <a:xfrm>
            <a:off x="2895600" y="3095625"/>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14</a:t>
            </a:r>
          </a:p>
        </p:txBody>
      </p:sp>
      <p:cxnSp>
        <p:nvCxnSpPr>
          <p:cNvPr id="55311" name="AutoShape 15"/>
          <p:cNvCxnSpPr>
            <a:cxnSpLocks noChangeShapeType="1"/>
          </p:cNvCxnSpPr>
          <p:nvPr/>
        </p:nvCxnSpPr>
        <p:spPr bwMode="auto">
          <a:xfrm flipV="1">
            <a:off x="1830388" y="4391025"/>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12" name="AutoShape 16"/>
          <p:cNvCxnSpPr>
            <a:cxnSpLocks noChangeShapeType="1"/>
          </p:cNvCxnSpPr>
          <p:nvPr/>
        </p:nvCxnSpPr>
        <p:spPr bwMode="auto">
          <a:xfrm flipV="1">
            <a:off x="2444750" y="4392613"/>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13" name="AutoShape 17"/>
          <p:cNvCxnSpPr>
            <a:cxnSpLocks noChangeShapeType="1"/>
          </p:cNvCxnSpPr>
          <p:nvPr/>
        </p:nvCxnSpPr>
        <p:spPr bwMode="auto">
          <a:xfrm flipV="1">
            <a:off x="3030538" y="4392613"/>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14" name="AutoShape 18"/>
          <p:cNvCxnSpPr>
            <a:cxnSpLocks noChangeShapeType="1"/>
          </p:cNvCxnSpPr>
          <p:nvPr/>
        </p:nvCxnSpPr>
        <p:spPr bwMode="auto">
          <a:xfrm flipV="1">
            <a:off x="3663950" y="4392613"/>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5315" name="Text Box 19"/>
          <p:cNvSpPr txBox="1">
            <a:spLocks noChangeArrowheads="1"/>
          </p:cNvSpPr>
          <p:nvPr/>
        </p:nvSpPr>
        <p:spPr bwMode="auto">
          <a:xfrm>
            <a:off x="16764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11</a:t>
            </a:r>
          </a:p>
        </p:txBody>
      </p:sp>
      <p:sp>
        <p:nvSpPr>
          <p:cNvPr id="55316" name="Text Box 20"/>
          <p:cNvSpPr txBox="1">
            <a:spLocks noChangeArrowheads="1"/>
          </p:cNvSpPr>
          <p:nvPr/>
        </p:nvSpPr>
        <p:spPr bwMode="auto">
          <a:xfrm>
            <a:off x="22860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12</a:t>
            </a:r>
          </a:p>
        </p:txBody>
      </p:sp>
      <p:sp>
        <p:nvSpPr>
          <p:cNvPr id="55317" name="Text Box 21"/>
          <p:cNvSpPr txBox="1">
            <a:spLocks noChangeArrowheads="1"/>
          </p:cNvSpPr>
          <p:nvPr/>
        </p:nvSpPr>
        <p:spPr bwMode="auto">
          <a:xfrm>
            <a:off x="28956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13</a:t>
            </a:r>
          </a:p>
        </p:txBody>
      </p:sp>
      <p:sp>
        <p:nvSpPr>
          <p:cNvPr id="55318" name="Text Box 22"/>
          <p:cNvSpPr txBox="1">
            <a:spLocks noChangeArrowheads="1"/>
          </p:cNvSpPr>
          <p:nvPr/>
        </p:nvSpPr>
        <p:spPr bwMode="auto">
          <a:xfrm>
            <a:off x="35052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14</a:t>
            </a:r>
          </a:p>
        </p:txBody>
      </p:sp>
      <p:sp>
        <p:nvSpPr>
          <p:cNvPr id="55319" name="Rectangle 23"/>
          <p:cNvSpPr>
            <a:spLocks noChangeArrowheads="1"/>
          </p:cNvSpPr>
          <p:nvPr/>
        </p:nvSpPr>
        <p:spPr bwMode="auto">
          <a:xfrm>
            <a:off x="5562600"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22</a:t>
            </a:r>
          </a:p>
        </p:txBody>
      </p:sp>
      <p:sp>
        <p:nvSpPr>
          <p:cNvPr id="55320" name="Oval 24"/>
          <p:cNvSpPr>
            <a:spLocks noChangeArrowheads="1"/>
          </p:cNvSpPr>
          <p:nvPr/>
        </p:nvSpPr>
        <p:spPr bwMode="auto">
          <a:xfrm>
            <a:off x="5891213" y="2257425"/>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η</a:t>
            </a:r>
          </a:p>
        </p:txBody>
      </p:sp>
      <p:cxnSp>
        <p:nvCxnSpPr>
          <p:cNvPr id="55321" name="AutoShape 25"/>
          <p:cNvCxnSpPr>
            <a:cxnSpLocks noChangeShapeType="1"/>
            <a:stCxn id="55320" idx="4"/>
            <a:endCxn id="55319" idx="0"/>
          </p:cNvCxnSpPr>
          <p:nvPr/>
        </p:nvCxnSpPr>
        <p:spPr bwMode="auto">
          <a:xfrm flipH="1">
            <a:off x="5829300" y="2714625"/>
            <a:ext cx="290513"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5322" name="Rectangle 26"/>
          <p:cNvSpPr>
            <a:spLocks noChangeArrowheads="1"/>
          </p:cNvSpPr>
          <p:nvPr/>
        </p:nvSpPr>
        <p:spPr bwMode="auto">
          <a:xfrm>
            <a:off x="6172200"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23</a:t>
            </a:r>
          </a:p>
        </p:txBody>
      </p:sp>
      <p:cxnSp>
        <p:nvCxnSpPr>
          <p:cNvPr id="55323" name="AutoShape 27"/>
          <p:cNvCxnSpPr>
            <a:cxnSpLocks noChangeShapeType="1"/>
            <a:stCxn id="55320" idx="4"/>
            <a:endCxn id="55322" idx="0"/>
          </p:cNvCxnSpPr>
          <p:nvPr/>
        </p:nvCxnSpPr>
        <p:spPr bwMode="auto">
          <a:xfrm>
            <a:off x="6119813" y="2714625"/>
            <a:ext cx="319087"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5324" name="Rectangle 28"/>
          <p:cNvSpPr>
            <a:spLocks noChangeArrowheads="1"/>
          </p:cNvSpPr>
          <p:nvPr/>
        </p:nvSpPr>
        <p:spPr bwMode="auto">
          <a:xfrm>
            <a:off x="6781800"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24</a:t>
            </a:r>
          </a:p>
        </p:txBody>
      </p:sp>
      <p:cxnSp>
        <p:nvCxnSpPr>
          <p:cNvPr id="55325" name="AutoShape 29"/>
          <p:cNvCxnSpPr>
            <a:cxnSpLocks noChangeShapeType="1"/>
            <a:stCxn id="55320" idx="4"/>
            <a:endCxn id="55324" idx="0"/>
          </p:cNvCxnSpPr>
          <p:nvPr/>
        </p:nvCxnSpPr>
        <p:spPr bwMode="auto">
          <a:xfrm>
            <a:off x="6119813" y="2714625"/>
            <a:ext cx="928687"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5326" name="Rectangle 30"/>
          <p:cNvSpPr>
            <a:spLocks noChangeArrowheads="1"/>
          </p:cNvSpPr>
          <p:nvPr/>
        </p:nvSpPr>
        <p:spPr bwMode="auto">
          <a:xfrm>
            <a:off x="4953000"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21</a:t>
            </a:r>
          </a:p>
        </p:txBody>
      </p:sp>
      <p:cxnSp>
        <p:nvCxnSpPr>
          <p:cNvPr id="55327" name="AutoShape 31"/>
          <p:cNvCxnSpPr>
            <a:cxnSpLocks noChangeShapeType="1"/>
            <a:stCxn id="55320" idx="4"/>
            <a:endCxn id="55326" idx="0"/>
          </p:cNvCxnSpPr>
          <p:nvPr/>
        </p:nvCxnSpPr>
        <p:spPr bwMode="auto">
          <a:xfrm flipH="1">
            <a:off x="5219700" y="2714625"/>
            <a:ext cx="900113"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5328" name="Text Box 32"/>
          <p:cNvSpPr txBox="1">
            <a:spLocks noChangeArrowheads="1"/>
          </p:cNvSpPr>
          <p:nvPr/>
        </p:nvSpPr>
        <p:spPr bwMode="auto">
          <a:xfrm>
            <a:off x="5434013" y="3095625"/>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21</a:t>
            </a:r>
          </a:p>
        </p:txBody>
      </p:sp>
      <p:sp>
        <p:nvSpPr>
          <p:cNvPr id="55329" name="Text Box 33"/>
          <p:cNvSpPr txBox="1">
            <a:spLocks noChangeArrowheads="1"/>
          </p:cNvSpPr>
          <p:nvPr/>
        </p:nvSpPr>
        <p:spPr bwMode="auto">
          <a:xfrm>
            <a:off x="5738813" y="3095625"/>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22</a:t>
            </a:r>
          </a:p>
        </p:txBody>
      </p:sp>
      <p:sp>
        <p:nvSpPr>
          <p:cNvPr id="55330" name="Text Box 34"/>
          <p:cNvSpPr txBox="1">
            <a:spLocks noChangeArrowheads="1"/>
          </p:cNvSpPr>
          <p:nvPr/>
        </p:nvSpPr>
        <p:spPr bwMode="auto">
          <a:xfrm>
            <a:off x="6043613" y="3095625"/>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23</a:t>
            </a:r>
          </a:p>
        </p:txBody>
      </p:sp>
      <p:sp>
        <p:nvSpPr>
          <p:cNvPr id="55331" name="Text Box 35"/>
          <p:cNvSpPr txBox="1">
            <a:spLocks noChangeArrowheads="1"/>
          </p:cNvSpPr>
          <p:nvPr/>
        </p:nvSpPr>
        <p:spPr bwMode="auto">
          <a:xfrm>
            <a:off x="6272213" y="3095625"/>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λ</a:t>
            </a:r>
            <a:r>
              <a:rPr lang="nl-NL" sz="1200" baseline="-25000">
                <a:latin typeface="Tahoma" pitchFamily="32" charset="0"/>
                <a:cs typeface="Tahoma" pitchFamily="32" charset="0"/>
              </a:rPr>
              <a:t>24</a:t>
            </a:r>
          </a:p>
        </p:txBody>
      </p:sp>
      <p:cxnSp>
        <p:nvCxnSpPr>
          <p:cNvPr id="55332" name="AutoShape 36"/>
          <p:cNvCxnSpPr>
            <a:cxnSpLocks noChangeShapeType="1"/>
            <a:stCxn id="55333" idx="0"/>
          </p:cNvCxnSpPr>
          <p:nvPr/>
        </p:nvCxnSpPr>
        <p:spPr bwMode="auto">
          <a:xfrm flipH="1" flipV="1">
            <a:off x="1843088" y="4389438"/>
            <a:ext cx="9382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5333" name="AutoShape 37"/>
          <p:cNvSpPr>
            <a:spLocks noChangeArrowheads="1"/>
          </p:cNvSpPr>
          <p:nvPr/>
        </p:nvSpPr>
        <p:spPr bwMode="auto">
          <a:xfrm>
            <a:off x="2514600" y="5686425"/>
            <a:ext cx="533400" cy="457200"/>
          </a:xfrm>
          <a:prstGeom prst="triangle">
            <a:avLst>
              <a:gd name="adj" fmla="val 50000"/>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1</a:t>
            </a:r>
          </a:p>
        </p:txBody>
      </p:sp>
      <p:cxnSp>
        <p:nvCxnSpPr>
          <p:cNvPr id="55334" name="AutoShape 38"/>
          <p:cNvCxnSpPr>
            <a:cxnSpLocks noChangeShapeType="1"/>
            <a:stCxn id="55333" idx="0"/>
          </p:cNvCxnSpPr>
          <p:nvPr/>
        </p:nvCxnSpPr>
        <p:spPr bwMode="auto">
          <a:xfrm flipV="1">
            <a:off x="2781300" y="4389438"/>
            <a:ext cx="8905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5335" name="Text Box 39"/>
          <p:cNvSpPr txBox="1">
            <a:spLocks noChangeArrowheads="1"/>
          </p:cNvSpPr>
          <p:nvPr/>
        </p:nvSpPr>
        <p:spPr bwMode="auto">
          <a:xfrm>
            <a:off x="2133600" y="5076825"/>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11</a:t>
            </a:r>
          </a:p>
        </p:txBody>
      </p:sp>
      <p:sp>
        <p:nvSpPr>
          <p:cNvPr id="55336" name="Text Box 40"/>
          <p:cNvSpPr txBox="1">
            <a:spLocks noChangeArrowheads="1"/>
          </p:cNvSpPr>
          <p:nvPr/>
        </p:nvSpPr>
        <p:spPr bwMode="auto">
          <a:xfrm>
            <a:off x="2438400" y="5076825"/>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12</a:t>
            </a:r>
          </a:p>
        </p:txBody>
      </p:sp>
      <p:sp>
        <p:nvSpPr>
          <p:cNvPr id="55337" name="Text Box 41"/>
          <p:cNvSpPr txBox="1">
            <a:spLocks noChangeArrowheads="1"/>
          </p:cNvSpPr>
          <p:nvPr/>
        </p:nvSpPr>
        <p:spPr bwMode="auto">
          <a:xfrm>
            <a:off x="2667000" y="5076825"/>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13</a:t>
            </a:r>
          </a:p>
        </p:txBody>
      </p:sp>
      <p:sp>
        <p:nvSpPr>
          <p:cNvPr id="55338" name="Text Box 42"/>
          <p:cNvSpPr txBox="1">
            <a:spLocks noChangeArrowheads="1"/>
          </p:cNvSpPr>
          <p:nvPr/>
        </p:nvSpPr>
        <p:spPr bwMode="auto">
          <a:xfrm>
            <a:off x="2895600" y="5076825"/>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14</a:t>
            </a:r>
          </a:p>
        </p:txBody>
      </p:sp>
      <p:cxnSp>
        <p:nvCxnSpPr>
          <p:cNvPr id="55339" name="AutoShape 43"/>
          <p:cNvCxnSpPr>
            <a:cxnSpLocks noChangeShapeType="1"/>
            <a:stCxn id="55333" idx="0"/>
            <a:endCxn id="55301" idx="2"/>
          </p:cNvCxnSpPr>
          <p:nvPr/>
        </p:nvCxnSpPr>
        <p:spPr bwMode="auto">
          <a:xfrm flipV="1">
            <a:off x="2781300" y="4391025"/>
            <a:ext cx="2809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40" name="AutoShape 44"/>
          <p:cNvCxnSpPr>
            <a:cxnSpLocks noChangeShapeType="1"/>
            <a:stCxn id="55333" idx="0"/>
            <a:endCxn id="55298" idx="2"/>
          </p:cNvCxnSpPr>
          <p:nvPr/>
        </p:nvCxnSpPr>
        <p:spPr bwMode="auto">
          <a:xfrm flipH="1" flipV="1">
            <a:off x="2452688" y="4391025"/>
            <a:ext cx="3286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41" name="AutoShape 45"/>
          <p:cNvCxnSpPr>
            <a:cxnSpLocks noChangeShapeType="1"/>
          </p:cNvCxnSpPr>
          <p:nvPr/>
        </p:nvCxnSpPr>
        <p:spPr bwMode="auto">
          <a:xfrm flipV="1">
            <a:off x="5259388" y="4392613"/>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42" name="AutoShape 46"/>
          <p:cNvCxnSpPr>
            <a:cxnSpLocks noChangeShapeType="1"/>
          </p:cNvCxnSpPr>
          <p:nvPr/>
        </p:nvCxnSpPr>
        <p:spPr bwMode="auto">
          <a:xfrm flipV="1">
            <a:off x="5873750" y="4392613"/>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43" name="AutoShape 47"/>
          <p:cNvCxnSpPr>
            <a:cxnSpLocks noChangeShapeType="1"/>
          </p:cNvCxnSpPr>
          <p:nvPr/>
        </p:nvCxnSpPr>
        <p:spPr bwMode="auto">
          <a:xfrm flipV="1">
            <a:off x="6459538" y="4392613"/>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44" name="AutoShape 48"/>
          <p:cNvCxnSpPr>
            <a:cxnSpLocks noChangeShapeType="1"/>
          </p:cNvCxnSpPr>
          <p:nvPr/>
        </p:nvCxnSpPr>
        <p:spPr bwMode="auto">
          <a:xfrm flipV="1">
            <a:off x="7092950" y="4392613"/>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5345" name="Text Box 49"/>
          <p:cNvSpPr txBox="1">
            <a:spLocks noChangeArrowheads="1"/>
          </p:cNvSpPr>
          <p:nvPr/>
        </p:nvSpPr>
        <p:spPr bwMode="auto">
          <a:xfrm>
            <a:off x="51054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21</a:t>
            </a:r>
          </a:p>
        </p:txBody>
      </p:sp>
      <p:sp>
        <p:nvSpPr>
          <p:cNvPr id="55346" name="Text Box 50"/>
          <p:cNvSpPr txBox="1">
            <a:spLocks noChangeArrowheads="1"/>
          </p:cNvSpPr>
          <p:nvPr/>
        </p:nvSpPr>
        <p:spPr bwMode="auto">
          <a:xfrm>
            <a:off x="57150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22</a:t>
            </a:r>
          </a:p>
        </p:txBody>
      </p:sp>
      <p:sp>
        <p:nvSpPr>
          <p:cNvPr id="55347" name="Text Box 51"/>
          <p:cNvSpPr txBox="1">
            <a:spLocks noChangeArrowheads="1"/>
          </p:cNvSpPr>
          <p:nvPr/>
        </p:nvSpPr>
        <p:spPr bwMode="auto">
          <a:xfrm>
            <a:off x="63246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23</a:t>
            </a:r>
          </a:p>
        </p:txBody>
      </p:sp>
      <p:sp>
        <p:nvSpPr>
          <p:cNvPr id="55348" name="Text Box 52"/>
          <p:cNvSpPr txBox="1">
            <a:spLocks noChangeArrowheads="1"/>
          </p:cNvSpPr>
          <p:nvPr/>
        </p:nvSpPr>
        <p:spPr bwMode="auto">
          <a:xfrm>
            <a:off x="69342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24</a:t>
            </a:r>
          </a:p>
        </p:txBody>
      </p:sp>
      <p:cxnSp>
        <p:nvCxnSpPr>
          <p:cNvPr id="55349" name="AutoShape 53"/>
          <p:cNvCxnSpPr>
            <a:cxnSpLocks noChangeShapeType="1"/>
            <a:stCxn id="55350" idx="0"/>
          </p:cNvCxnSpPr>
          <p:nvPr/>
        </p:nvCxnSpPr>
        <p:spPr bwMode="auto">
          <a:xfrm flipH="1" flipV="1">
            <a:off x="5272088" y="4392613"/>
            <a:ext cx="9382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5350" name="AutoShape 54"/>
          <p:cNvSpPr>
            <a:spLocks noChangeArrowheads="1"/>
          </p:cNvSpPr>
          <p:nvPr/>
        </p:nvSpPr>
        <p:spPr bwMode="auto">
          <a:xfrm>
            <a:off x="5943600" y="5688013"/>
            <a:ext cx="533400" cy="457200"/>
          </a:xfrm>
          <a:prstGeom prst="triangle">
            <a:avLst>
              <a:gd name="adj" fmla="val 50000"/>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1</a:t>
            </a:r>
          </a:p>
        </p:txBody>
      </p:sp>
      <p:cxnSp>
        <p:nvCxnSpPr>
          <p:cNvPr id="55351" name="AutoShape 55"/>
          <p:cNvCxnSpPr>
            <a:cxnSpLocks noChangeShapeType="1"/>
            <a:stCxn id="55350" idx="0"/>
          </p:cNvCxnSpPr>
          <p:nvPr/>
        </p:nvCxnSpPr>
        <p:spPr bwMode="auto">
          <a:xfrm flipV="1">
            <a:off x="6210300" y="4392613"/>
            <a:ext cx="8905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5352" name="Text Box 56"/>
          <p:cNvSpPr txBox="1">
            <a:spLocks noChangeArrowheads="1"/>
          </p:cNvSpPr>
          <p:nvPr/>
        </p:nvSpPr>
        <p:spPr bwMode="auto">
          <a:xfrm>
            <a:off x="5562600" y="5078413"/>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21</a:t>
            </a:r>
          </a:p>
        </p:txBody>
      </p:sp>
      <p:sp>
        <p:nvSpPr>
          <p:cNvPr id="55353" name="Text Box 57"/>
          <p:cNvSpPr txBox="1">
            <a:spLocks noChangeArrowheads="1"/>
          </p:cNvSpPr>
          <p:nvPr/>
        </p:nvSpPr>
        <p:spPr bwMode="auto">
          <a:xfrm>
            <a:off x="5867400" y="5078413"/>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22</a:t>
            </a:r>
          </a:p>
        </p:txBody>
      </p:sp>
      <p:sp>
        <p:nvSpPr>
          <p:cNvPr id="55354" name="Text Box 58"/>
          <p:cNvSpPr txBox="1">
            <a:spLocks noChangeArrowheads="1"/>
          </p:cNvSpPr>
          <p:nvPr/>
        </p:nvSpPr>
        <p:spPr bwMode="auto">
          <a:xfrm>
            <a:off x="6096000" y="5078413"/>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23</a:t>
            </a:r>
          </a:p>
        </p:txBody>
      </p:sp>
      <p:sp>
        <p:nvSpPr>
          <p:cNvPr id="55355" name="Text Box 59"/>
          <p:cNvSpPr txBox="1">
            <a:spLocks noChangeArrowheads="1"/>
          </p:cNvSpPr>
          <p:nvPr/>
        </p:nvSpPr>
        <p:spPr bwMode="auto">
          <a:xfrm>
            <a:off x="6324600" y="5078413"/>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24</a:t>
            </a:r>
          </a:p>
        </p:txBody>
      </p:sp>
      <p:cxnSp>
        <p:nvCxnSpPr>
          <p:cNvPr id="55356" name="AutoShape 60"/>
          <p:cNvCxnSpPr>
            <a:cxnSpLocks noChangeShapeType="1"/>
            <a:stCxn id="55350" idx="0"/>
          </p:cNvCxnSpPr>
          <p:nvPr/>
        </p:nvCxnSpPr>
        <p:spPr bwMode="auto">
          <a:xfrm flipV="1">
            <a:off x="6210300" y="4392613"/>
            <a:ext cx="2809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57" name="AutoShape 61"/>
          <p:cNvCxnSpPr>
            <a:cxnSpLocks noChangeShapeType="1"/>
            <a:stCxn id="55350" idx="0"/>
          </p:cNvCxnSpPr>
          <p:nvPr/>
        </p:nvCxnSpPr>
        <p:spPr bwMode="auto">
          <a:xfrm flipH="1" flipV="1">
            <a:off x="5881688" y="4392613"/>
            <a:ext cx="3286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5358" name="Text Box 62"/>
          <p:cNvSpPr txBox="1">
            <a:spLocks noChangeArrowheads="1"/>
          </p:cNvSpPr>
          <p:nvPr/>
        </p:nvSpPr>
        <p:spPr bwMode="auto">
          <a:xfrm>
            <a:off x="5410200" y="1676400"/>
            <a:ext cx="137160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nl-NL" sz="1200">
                <a:latin typeface="Tahoma" pitchFamily="32" charset="0"/>
                <a:cs typeface="Tahoma" pitchFamily="32" charset="0"/>
              </a:rPr>
              <a:t>Group 2: females</a:t>
            </a:r>
          </a:p>
        </p:txBody>
      </p:sp>
      <p:sp>
        <p:nvSpPr>
          <p:cNvPr id="55359" name="Text Box 63"/>
          <p:cNvSpPr txBox="1">
            <a:spLocks noChangeArrowheads="1"/>
          </p:cNvSpPr>
          <p:nvPr/>
        </p:nvSpPr>
        <p:spPr bwMode="auto">
          <a:xfrm>
            <a:off x="2057400" y="1676400"/>
            <a:ext cx="13716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nl-NL" sz="1200">
                <a:latin typeface="Tahoma" pitchFamily="32" charset="0"/>
                <a:cs typeface="Tahoma" pitchFamily="32" charset="0"/>
              </a:rPr>
              <a:t>Group 1: males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ext Box 1"/>
          <p:cNvSpPr txBox="1">
            <a:spLocks noChangeArrowheads="1"/>
          </p:cNvSpPr>
          <p:nvPr/>
        </p:nvSpPr>
        <p:spPr bwMode="auto">
          <a:xfrm>
            <a:off x="304800" y="304800"/>
            <a:ext cx="8534400" cy="82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Establishing MI: testing a number of increasingly restrictive models</a:t>
            </a:r>
            <a:br>
              <a:rPr lang="en-US" sz="1200">
                <a:latin typeface="Tahoma" pitchFamily="32" charset="0"/>
                <a:cs typeface="Tahoma" pitchFamily="32" charset="0"/>
              </a:rPr>
            </a:br>
            <a:r>
              <a:rPr lang="en-US" sz="1200">
                <a:latin typeface="Tahoma" pitchFamily="32" charset="0"/>
                <a:cs typeface="Tahoma" pitchFamily="32" charset="0"/>
              </a:rPr>
              <a:t/>
            </a:r>
            <a:br>
              <a:rPr lang="en-US" sz="1200">
                <a:latin typeface="Tahoma" pitchFamily="32" charset="0"/>
                <a:cs typeface="Tahoma" pitchFamily="32" charset="0"/>
              </a:rPr>
            </a:br>
            <a:endParaRPr lang="en-US" sz="1200">
              <a:latin typeface="Tahoma" pitchFamily="32" charset="0"/>
              <a:cs typeface="Tahoma" pitchFamily="32" charset="0"/>
            </a:endParaRPr>
          </a:p>
          <a:p>
            <a:pPr>
              <a:buClrTx/>
              <a:buFontTx/>
              <a:buNone/>
            </a:pPr>
            <a:r>
              <a:rPr lang="en-US" sz="1200">
                <a:latin typeface="Tahoma" pitchFamily="32" charset="0"/>
                <a:cs typeface="Tahoma" pitchFamily="32" charset="0"/>
              </a:rPr>
              <a:t>MODEL 2: Metric invariance -&gt; </a:t>
            </a:r>
            <a:r>
              <a:rPr lang="nl-NL" sz="1200">
                <a:latin typeface="Tahoma" pitchFamily="32" charset="0"/>
                <a:cs typeface="Tahoma" pitchFamily="32" charset="0"/>
              </a:rPr>
              <a:t>equal factor loadings over the groups</a:t>
            </a:r>
          </a:p>
        </p:txBody>
      </p:sp>
      <p:sp>
        <p:nvSpPr>
          <p:cNvPr id="56322" name="Rectangle 2"/>
          <p:cNvSpPr>
            <a:spLocks noChangeArrowheads="1"/>
          </p:cNvSpPr>
          <p:nvPr/>
        </p:nvSpPr>
        <p:spPr bwMode="auto">
          <a:xfrm>
            <a:off x="2185988"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12</a:t>
            </a:r>
          </a:p>
        </p:txBody>
      </p:sp>
      <p:sp>
        <p:nvSpPr>
          <p:cNvPr id="56323" name="Oval 3"/>
          <p:cNvSpPr>
            <a:spLocks noChangeArrowheads="1"/>
          </p:cNvSpPr>
          <p:nvPr/>
        </p:nvSpPr>
        <p:spPr bwMode="auto">
          <a:xfrm>
            <a:off x="2514600" y="2257425"/>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η</a:t>
            </a:r>
          </a:p>
        </p:txBody>
      </p:sp>
      <p:cxnSp>
        <p:nvCxnSpPr>
          <p:cNvPr id="56324" name="AutoShape 4"/>
          <p:cNvCxnSpPr>
            <a:cxnSpLocks noChangeShapeType="1"/>
            <a:stCxn id="56323" idx="4"/>
            <a:endCxn id="56322" idx="0"/>
          </p:cNvCxnSpPr>
          <p:nvPr/>
        </p:nvCxnSpPr>
        <p:spPr bwMode="auto">
          <a:xfrm flipH="1">
            <a:off x="2452688" y="2714625"/>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6325" name="Rectangle 5"/>
          <p:cNvSpPr>
            <a:spLocks noChangeArrowheads="1"/>
          </p:cNvSpPr>
          <p:nvPr/>
        </p:nvSpPr>
        <p:spPr bwMode="auto">
          <a:xfrm>
            <a:off x="2795588"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13</a:t>
            </a:r>
          </a:p>
        </p:txBody>
      </p:sp>
      <p:cxnSp>
        <p:nvCxnSpPr>
          <p:cNvPr id="56326" name="AutoShape 6"/>
          <p:cNvCxnSpPr>
            <a:cxnSpLocks noChangeShapeType="1"/>
            <a:stCxn id="56323" idx="4"/>
            <a:endCxn id="56325" idx="0"/>
          </p:cNvCxnSpPr>
          <p:nvPr/>
        </p:nvCxnSpPr>
        <p:spPr bwMode="auto">
          <a:xfrm>
            <a:off x="2743200" y="2714625"/>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6327" name="Rectangle 7"/>
          <p:cNvSpPr>
            <a:spLocks noChangeArrowheads="1"/>
          </p:cNvSpPr>
          <p:nvPr/>
        </p:nvSpPr>
        <p:spPr bwMode="auto">
          <a:xfrm>
            <a:off x="3405188"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14</a:t>
            </a:r>
          </a:p>
        </p:txBody>
      </p:sp>
      <p:cxnSp>
        <p:nvCxnSpPr>
          <p:cNvPr id="56328" name="AutoShape 8"/>
          <p:cNvCxnSpPr>
            <a:cxnSpLocks noChangeShapeType="1"/>
            <a:stCxn id="56323" idx="4"/>
            <a:endCxn id="56327" idx="0"/>
          </p:cNvCxnSpPr>
          <p:nvPr/>
        </p:nvCxnSpPr>
        <p:spPr bwMode="auto">
          <a:xfrm>
            <a:off x="2743200" y="2714625"/>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6329" name="Rectangle 9"/>
          <p:cNvSpPr>
            <a:spLocks noChangeArrowheads="1"/>
          </p:cNvSpPr>
          <p:nvPr/>
        </p:nvSpPr>
        <p:spPr bwMode="auto">
          <a:xfrm>
            <a:off x="1576388"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11</a:t>
            </a:r>
          </a:p>
        </p:txBody>
      </p:sp>
      <p:cxnSp>
        <p:nvCxnSpPr>
          <p:cNvPr id="56330" name="AutoShape 10"/>
          <p:cNvCxnSpPr>
            <a:cxnSpLocks noChangeShapeType="1"/>
            <a:stCxn id="56323" idx="4"/>
            <a:endCxn id="56329" idx="0"/>
          </p:cNvCxnSpPr>
          <p:nvPr/>
        </p:nvCxnSpPr>
        <p:spPr bwMode="auto">
          <a:xfrm flipH="1">
            <a:off x="1843088" y="2714625"/>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6331" name="Text Box 11"/>
          <p:cNvSpPr txBox="1">
            <a:spLocks noChangeArrowheads="1"/>
          </p:cNvSpPr>
          <p:nvPr/>
        </p:nvSpPr>
        <p:spPr bwMode="auto">
          <a:xfrm>
            <a:off x="20574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1</a:t>
            </a:r>
          </a:p>
        </p:txBody>
      </p:sp>
      <p:sp>
        <p:nvSpPr>
          <p:cNvPr id="56332" name="Text Box 12"/>
          <p:cNvSpPr txBox="1">
            <a:spLocks noChangeArrowheads="1"/>
          </p:cNvSpPr>
          <p:nvPr/>
        </p:nvSpPr>
        <p:spPr bwMode="auto">
          <a:xfrm>
            <a:off x="23622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2</a:t>
            </a:r>
          </a:p>
        </p:txBody>
      </p:sp>
      <p:sp>
        <p:nvSpPr>
          <p:cNvPr id="56333" name="Text Box 13"/>
          <p:cNvSpPr txBox="1">
            <a:spLocks noChangeArrowheads="1"/>
          </p:cNvSpPr>
          <p:nvPr/>
        </p:nvSpPr>
        <p:spPr bwMode="auto">
          <a:xfrm>
            <a:off x="26670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3</a:t>
            </a:r>
          </a:p>
        </p:txBody>
      </p:sp>
      <p:sp>
        <p:nvSpPr>
          <p:cNvPr id="56334" name="Text Box 14"/>
          <p:cNvSpPr txBox="1">
            <a:spLocks noChangeArrowheads="1"/>
          </p:cNvSpPr>
          <p:nvPr/>
        </p:nvSpPr>
        <p:spPr bwMode="auto">
          <a:xfrm>
            <a:off x="28956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4</a:t>
            </a:r>
          </a:p>
        </p:txBody>
      </p:sp>
      <p:cxnSp>
        <p:nvCxnSpPr>
          <p:cNvPr id="56335" name="AutoShape 15"/>
          <p:cNvCxnSpPr>
            <a:cxnSpLocks noChangeShapeType="1"/>
          </p:cNvCxnSpPr>
          <p:nvPr/>
        </p:nvCxnSpPr>
        <p:spPr bwMode="auto">
          <a:xfrm flipV="1">
            <a:off x="1830388" y="4391025"/>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6336" name="AutoShape 16"/>
          <p:cNvCxnSpPr>
            <a:cxnSpLocks noChangeShapeType="1"/>
          </p:cNvCxnSpPr>
          <p:nvPr/>
        </p:nvCxnSpPr>
        <p:spPr bwMode="auto">
          <a:xfrm flipV="1">
            <a:off x="2444750" y="4392613"/>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6337" name="AutoShape 17"/>
          <p:cNvCxnSpPr>
            <a:cxnSpLocks noChangeShapeType="1"/>
          </p:cNvCxnSpPr>
          <p:nvPr/>
        </p:nvCxnSpPr>
        <p:spPr bwMode="auto">
          <a:xfrm flipV="1">
            <a:off x="3030538" y="4392613"/>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6338" name="AutoShape 18"/>
          <p:cNvCxnSpPr>
            <a:cxnSpLocks noChangeShapeType="1"/>
          </p:cNvCxnSpPr>
          <p:nvPr/>
        </p:nvCxnSpPr>
        <p:spPr bwMode="auto">
          <a:xfrm flipV="1">
            <a:off x="3663950" y="4392613"/>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6339" name="Text Box 19"/>
          <p:cNvSpPr txBox="1">
            <a:spLocks noChangeArrowheads="1"/>
          </p:cNvSpPr>
          <p:nvPr/>
        </p:nvSpPr>
        <p:spPr bwMode="auto">
          <a:xfrm>
            <a:off x="16764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11</a:t>
            </a:r>
          </a:p>
        </p:txBody>
      </p:sp>
      <p:sp>
        <p:nvSpPr>
          <p:cNvPr id="56340" name="Text Box 20"/>
          <p:cNvSpPr txBox="1">
            <a:spLocks noChangeArrowheads="1"/>
          </p:cNvSpPr>
          <p:nvPr/>
        </p:nvSpPr>
        <p:spPr bwMode="auto">
          <a:xfrm>
            <a:off x="22860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12</a:t>
            </a:r>
          </a:p>
        </p:txBody>
      </p:sp>
      <p:sp>
        <p:nvSpPr>
          <p:cNvPr id="56341" name="Text Box 21"/>
          <p:cNvSpPr txBox="1">
            <a:spLocks noChangeArrowheads="1"/>
          </p:cNvSpPr>
          <p:nvPr/>
        </p:nvSpPr>
        <p:spPr bwMode="auto">
          <a:xfrm>
            <a:off x="28956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13</a:t>
            </a:r>
          </a:p>
        </p:txBody>
      </p:sp>
      <p:sp>
        <p:nvSpPr>
          <p:cNvPr id="56342" name="Text Box 22"/>
          <p:cNvSpPr txBox="1">
            <a:spLocks noChangeArrowheads="1"/>
          </p:cNvSpPr>
          <p:nvPr/>
        </p:nvSpPr>
        <p:spPr bwMode="auto">
          <a:xfrm>
            <a:off x="35052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14</a:t>
            </a:r>
          </a:p>
        </p:txBody>
      </p:sp>
      <p:sp>
        <p:nvSpPr>
          <p:cNvPr id="56343" name="Rectangle 23"/>
          <p:cNvSpPr>
            <a:spLocks noChangeArrowheads="1"/>
          </p:cNvSpPr>
          <p:nvPr/>
        </p:nvSpPr>
        <p:spPr bwMode="auto">
          <a:xfrm>
            <a:off x="5562600"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22</a:t>
            </a:r>
          </a:p>
        </p:txBody>
      </p:sp>
      <p:sp>
        <p:nvSpPr>
          <p:cNvPr id="56344" name="Oval 24"/>
          <p:cNvSpPr>
            <a:spLocks noChangeArrowheads="1"/>
          </p:cNvSpPr>
          <p:nvPr/>
        </p:nvSpPr>
        <p:spPr bwMode="auto">
          <a:xfrm>
            <a:off x="5891213" y="2257425"/>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η</a:t>
            </a:r>
          </a:p>
        </p:txBody>
      </p:sp>
      <p:cxnSp>
        <p:nvCxnSpPr>
          <p:cNvPr id="56345" name="AutoShape 25"/>
          <p:cNvCxnSpPr>
            <a:cxnSpLocks noChangeShapeType="1"/>
            <a:stCxn id="56344" idx="4"/>
            <a:endCxn id="56343" idx="0"/>
          </p:cNvCxnSpPr>
          <p:nvPr/>
        </p:nvCxnSpPr>
        <p:spPr bwMode="auto">
          <a:xfrm flipH="1">
            <a:off x="5829300" y="2714625"/>
            <a:ext cx="290513"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6346" name="Rectangle 26"/>
          <p:cNvSpPr>
            <a:spLocks noChangeArrowheads="1"/>
          </p:cNvSpPr>
          <p:nvPr/>
        </p:nvSpPr>
        <p:spPr bwMode="auto">
          <a:xfrm>
            <a:off x="6172200"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23</a:t>
            </a:r>
          </a:p>
        </p:txBody>
      </p:sp>
      <p:cxnSp>
        <p:nvCxnSpPr>
          <p:cNvPr id="56347" name="AutoShape 27"/>
          <p:cNvCxnSpPr>
            <a:cxnSpLocks noChangeShapeType="1"/>
            <a:stCxn id="56344" idx="4"/>
            <a:endCxn id="56346" idx="0"/>
          </p:cNvCxnSpPr>
          <p:nvPr/>
        </p:nvCxnSpPr>
        <p:spPr bwMode="auto">
          <a:xfrm>
            <a:off x="6119813" y="2714625"/>
            <a:ext cx="319087"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6348" name="Rectangle 28"/>
          <p:cNvSpPr>
            <a:spLocks noChangeArrowheads="1"/>
          </p:cNvSpPr>
          <p:nvPr/>
        </p:nvSpPr>
        <p:spPr bwMode="auto">
          <a:xfrm>
            <a:off x="6781800"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24</a:t>
            </a:r>
          </a:p>
        </p:txBody>
      </p:sp>
      <p:cxnSp>
        <p:nvCxnSpPr>
          <p:cNvPr id="56349" name="AutoShape 29"/>
          <p:cNvCxnSpPr>
            <a:cxnSpLocks noChangeShapeType="1"/>
            <a:stCxn id="56344" idx="4"/>
            <a:endCxn id="56348" idx="0"/>
          </p:cNvCxnSpPr>
          <p:nvPr/>
        </p:nvCxnSpPr>
        <p:spPr bwMode="auto">
          <a:xfrm>
            <a:off x="6119813" y="2714625"/>
            <a:ext cx="928687"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6350" name="Rectangle 30"/>
          <p:cNvSpPr>
            <a:spLocks noChangeArrowheads="1"/>
          </p:cNvSpPr>
          <p:nvPr/>
        </p:nvSpPr>
        <p:spPr bwMode="auto">
          <a:xfrm>
            <a:off x="4953000"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21</a:t>
            </a:r>
          </a:p>
        </p:txBody>
      </p:sp>
      <p:cxnSp>
        <p:nvCxnSpPr>
          <p:cNvPr id="56351" name="AutoShape 31"/>
          <p:cNvCxnSpPr>
            <a:cxnSpLocks noChangeShapeType="1"/>
            <a:stCxn id="56344" idx="4"/>
            <a:endCxn id="56350" idx="0"/>
          </p:cNvCxnSpPr>
          <p:nvPr/>
        </p:nvCxnSpPr>
        <p:spPr bwMode="auto">
          <a:xfrm flipH="1">
            <a:off x="5219700" y="2714625"/>
            <a:ext cx="900113"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6352" name="AutoShape 32"/>
          <p:cNvCxnSpPr>
            <a:cxnSpLocks noChangeShapeType="1"/>
            <a:stCxn id="56353" idx="0"/>
          </p:cNvCxnSpPr>
          <p:nvPr/>
        </p:nvCxnSpPr>
        <p:spPr bwMode="auto">
          <a:xfrm flipH="1" flipV="1">
            <a:off x="1843088" y="4389438"/>
            <a:ext cx="9382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6353" name="AutoShape 33"/>
          <p:cNvSpPr>
            <a:spLocks noChangeArrowheads="1"/>
          </p:cNvSpPr>
          <p:nvPr/>
        </p:nvSpPr>
        <p:spPr bwMode="auto">
          <a:xfrm>
            <a:off x="2514600" y="5686425"/>
            <a:ext cx="533400" cy="457200"/>
          </a:xfrm>
          <a:prstGeom prst="triangle">
            <a:avLst>
              <a:gd name="adj" fmla="val 50000"/>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1</a:t>
            </a:r>
          </a:p>
        </p:txBody>
      </p:sp>
      <p:cxnSp>
        <p:nvCxnSpPr>
          <p:cNvPr id="56354" name="AutoShape 34"/>
          <p:cNvCxnSpPr>
            <a:cxnSpLocks noChangeShapeType="1"/>
            <a:stCxn id="56353" idx="0"/>
          </p:cNvCxnSpPr>
          <p:nvPr/>
        </p:nvCxnSpPr>
        <p:spPr bwMode="auto">
          <a:xfrm flipV="1">
            <a:off x="2781300" y="4389438"/>
            <a:ext cx="8905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6355" name="Text Box 35"/>
          <p:cNvSpPr txBox="1">
            <a:spLocks noChangeArrowheads="1"/>
          </p:cNvSpPr>
          <p:nvPr/>
        </p:nvSpPr>
        <p:spPr bwMode="auto">
          <a:xfrm>
            <a:off x="2133600" y="5076825"/>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11</a:t>
            </a:r>
          </a:p>
        </p:txBody>
      </p:sp>
      <p:sp>
        <p:nvSpPr>
          <p:cNvPr id="56356" name="Text Box 36"/>
          <p:cNvSpPr txBox="1">
            <a:spLocks noChangeArrowheads="1"/>
          </p:cNvSpPr>
          <p:nvPr/>
        </p:nvSpPr>
        <p:spPr bwMode="auto">
          <a:xfrm>
            <a:off x="2438400" y="5076825"/>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12</a:t>
            </a:r>
          </a:p>
        </p:txBody>
      </p:sp>
      <p:sp>
        <p:nvSpPr>
          <p:cNvPr id="56357" name="Text Box 37"/>
          <p:cNvSpPr txBox="1">
            <a:spLocks noChangeArrowheads="1"/>
          </p:cNvSpPr>
          <p:nvPr/>
        </p:nvSpPr>
        <p:spPr bwMode="auto">
          <a:xfrm>
            <a:off x="2667000" y="5076825"/>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13</a:t>
            </a:r>
          </a:p>
        </p:txBody>
      </p:sp>
      <p:sp>
        <p:nvSpPr>
          <p:cNvPr id="56358" name="Text Box 38"/>
          <p:cNvSpPr txBox="1">
            <a:spLocks noChangeArrowheads="1"/>
          </p:cNvSpPr>
          <p:nvPr/>
        </p:nvSpPr>
        <p:spPr bwMode="auto">
          <a:xfrm>
            <a:off x="2895600" y="5076825"/>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14</a:t>
            </a:r>
          </a:p>
        </p:txBody>
      </p:sp>
      <p:cxnSp>
        <p:nvCxnSpPr>
          <p:cNvPr id="56359" name="AutoShape 39"/>
          <p:cNvCxnSpPr>
            <a:cxnSpLocks noChangeShapeType="1"/>
            <a:stCxn id="56353" idx="0"/>
            <a:endCxn id="56325" idx="2"/>
          </p:cNvCxnSpPr>
          <p:nvPr/>
        </p:nvCxnSpPr>
        <p:spPr bwMode="auto">
          <a:xfrm flipV="1">
            <a:off x="2781300" y="4391025"/>
            <a:ext cx="2809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6360" name="AutoShape 40"/>
          <p:cNvCxnSpPr>
            <a:cxnSpLocks noChangeShapeType="1"/>
            <a:stCxn id="56353" idx="0"/>
            <a:endCxn id="56322" idx="2"/>
          </p:cNvCxnSpPr>
          <p:nvPr/>
        </p:nvCxnSpPr>
        <p:spPr bwMode="auto">
          <a:xfrm flipH="1" flipV="1">
            <a:off x="2452688" y="4391025"/>
            <a:ext cx="3286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6361" name="AutoShape 41"/>
          <p:cNvCxnSpPr>
            <a:cxnSpLocks noChangeShapeType="1"/>
          </p:cNvCxnSpPr>
          <p:nvPr/>
        </p:nvCxnSpPr>
        <p:spPr bwMode="auto">
          <a:xfrm flipV="1">
            <a:off x="5259388" y="4392613"/>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6362" name="AutoShape 42"/>
          <p:cNvCxnSpPr>
            <a:cxnSpLocks noChangeShapeType="1"/>
          </p:cNvCxnSpPr>
          <p:nvPr/>
        </p:nvCxnSpPr>
        <p:spPr bwMode="auto">
          <a:xfrm flipV="1">
            <a:off x="5873750" y="4392613"/>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6363" name="AutoShape 43"/>
          <p:cNvCxnSpPr>
            <a:cxnSpLocks noChangeShapeType="1"/>
          </p:cNvCxnSpPr>
          <p:nvPr/>
        </p:nvCxnSpPr>
        <p:spPr bwMode="auto">
          <a:xfrm flipV="1">
            <a:off x="6459538" y="4392613"/>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6364" name="AutoShape 44"/>
          <p:cNvCxnSpPr>
            <a:cxnSpLocks noChangeShapeType="1"/>
          </p:cNvCxnSpPr>
          <p:nvPr/>
        </p:nvCxnSpPr>
        <p:spPr bwMode="auto">
          <a:xfrm flipV="1">
            <a:off x="7092950" y="4392613"/>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6365" name="Text Box 45"/>
          <p:cNvSpPr txBox="1">
            <a:spLocks noChangeArrowheads="1"/>
          </p:cNvSpPr>
          <p:nvPr/>
        </p:nvSpPr>
        <p:spPr bwMode="auto">
          <a:xfrm>
            <a:off x="51054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21</a:t>
            </a:r>
          </a:p>
        </p:txBody>
      </p:sp>
      <p:sp>
        <p:nvSpPr>
          <p:cNvPr id="56366" name="Text Box 46"/>
          <p:cNvSpPr txBox="1">
            <a:spLocks noChangeArrowheads="1"/>
          </p:cNvSpPr>
          <p:nvPr/>
        </p:nvSpPr>
        <p:spPr bwMode="auto">
          <a:xfrm>
            <a:off x="57150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22</a:t>
            </a:r>
          </a:p>
        </p:txBody>
      </p:sp>
      <p:sp>
        <p:nvSpPr>
          <p:cNvPr id="56367" name="Text Box 47"/>
          <p:cNvSpPr txBox="1">
            <a:spLocks noChangeArrowheads="1"/>
          </p:cNvSpPr>
          <p:nvPr/>
        </p:nvSpPr>
        <p:spPr bwMode="auto">
          <a:xfrm>
            <a:off x="63246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23</a:t>
            </a:r>
          </a:p>
        </p:txBody>
      </p:sp>
      <p:sp>
        <p:nvSpPr>
          <p:cNvPr id="56368" name="Text Box 48"/>
          <p:cNvSpPr txBox="1">
            <a:spLocks noChangeArrowheads="1"/>
          </p:cNvSpPr>
          <p:nvPr/>
        </p:nvSpPr>
        <p:spPr bwMode="auto">
          <a:xfrm>
            <a:off x="69342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24</a:t>
            </a:r>
          </a:p>
        </p:txBody>
      </p:sp>
      <p:cxnSp>
        <p:nvCxnSpPr>
          <p:cNvPr id="56369" name="AutoShape 49"/>
          <p:cNvCxnSpPr>
            <a:cxnSpLocks noChangeShapeType="1"/>
            <a:stCxn id="56370" idx="0"/>
          </p:cNvCxnSpPr>
          <p:nvPr/>
        </p:nvCxnSpPr>
        <p:spPr bwMode="auto">
          <a:xfrm flipH="1" flipV="1">
            <a:off x="5272088" y="4392613"/>
            <a:ext cx="9382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6370" name="AutoShape 50"/>
          <p:cNvSpPr>
            <a:spLocks noChangeArrowheads="1"/>
          </p:cNvSpPr>
          <p:nvPr/>
        </p:nvSpPr>
        <p:spPr bwMode="auto">
          <a:xfrm>
            <a:off x="5943600" y="5688013"/>
            <a:ext cx="533400" cy="457200"/>
          </a:xfrm>
          <a:prstGeom prst="triangle">
            <a:avLst>
              <a:gd name="adj" fmla="val 50000"/>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1</a:t>
            </a:r>
          </a:p>
        </p:txBody>
      </p:sp>
      <p:cxnSp>
        <p:nvCxnSpPr>
          <p:cNvPr id="56371" name="AutoShape 51"/>
          <p:cNvCxnSpPr>
            <a:cxnSpLocks noChangeShapeType="1"/>
            <a:stCxn id="56370" idx="0"/>
          </p:cNvCxnSpPr>
          <p:nvPr/>
        </p:nvCxnSpPr>
        <p:spPr bwMode="auto">
          <a:xfrm flipV="1">
            <a:off x="6210300" y="4392613"/>
            <a:ext cx="8905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6372" name="Text Box 52"/>
          <p:cNvSpPr txBox="1">
            <a:spLocks noChangeArrowheads="1"/>
          </p:cNvSpPr>
          <p:nvPr/>
        </p:nvSpPr>
        <p:spPr bwMode="auto">
          <a:xfrm>
            <a:off x="5562600" y="5078413"/>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21</a:t>
            </a:r>
          </a:p>
        </p:txBody>
      </p:sp>
      <p:sp>
        <p:nvSpPr>
          <p:cNvPr id="56373" name="Text Box 53"/>
          <p:cNvSpPr txBox="1">
            <a:spLocks noChangeArrowheads="1"/>
          </p:cNvSpPr>
          <p:nvPr/>
        </p:nvSpPr>
        <p:spPr bwMode="auto">
          <a:xfrm>
            <a:off x="5867400" y="5078413"/>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22</a:t>
            </a:r>
          </a:p>
        </p:txBody>
      </p:sp>
      <p:sp>
        <p:nvSpPr>
          <p:cNvPr id="56374" name="Text Box 54"/>
          <p:cNvSpPr txBox="1">
            <a:spLocks noChangeArrowheads="1"/>
          </p:cNvSpPr>
          <p:nvPr/>
        </p:nvSpPr>
        <p:spPr bwMode="auto">
          <a:xfrm>
            <a:off x="6096000" y="5078413"/>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23</a:t>
            </a:r>
          </a:p>
        </p:txBody>
      </p:sp>
      <p:sp>
        <p:nvSpPr>
          <p:cNvPr id="56375" name="Text Box 55"/>
          <p:cNvSpPr txBox="1">
            <a:spLocks noChangeArrowheads="1"/>
          </p:cNvSpPr>
          <p:nvPr/>
        </p:nvSpPr>
        <p:spPr bwMode="auto">
          <a:xfrm>
            <a:off x="6324600" y="5078413"/>
            <a:ext cx="381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τ</a:t>
            </a:r>
            <a:r>
              <a:rPr lang="nl-NL" sz="1200" baseline="-25000">
                <a:latin typeface="Tahoma" pitchFamily="32" charset="0"/>
                <a:cs typeface="Tahoma" pitchFamily="32" charset="0"/>
              </a:rPr>
              <a:t>24</a:t>
            </a:r>
          </a:p>
        </p:txBody>
      </p:sp>
      <p:cxnSp>
        <p:nvCxnSpPr>
          <p:cNvPr id="56376" name="AutoShape 56"/>
          <p:cNvCxnSpPr>
            <a:cxnSpLocks noChangeShapeType="1"/>
            <a:stCxn id="56370" idx="0"/>
          </p:cNvCxnSpPr>
          <p:nvPr/>
        </p:nvCxnSpPr>
        <p:spPr bwMode="auto">
          <a:xfrm flipV="1">
            <a:off x="6210300" y="4392613"/>
            <a:ext cx="2809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6377" name="AutoShape 57"/>
          <p:cNvCxnSpPr>
            <a:cxnSpLocks noChangeShapeType="1"/>
            <a:stCxn id="56370" idx="0"/>
          </p:cNvCxnSpPr>
          <p:nvPr/>
        </p:nvCxnSpPr>
        <p:spPr bwMode="auto">
          <a:xfrm flipH="1" flipV="1">
            <a:off x="5881688" y="4392613"/>
            <a:ext cx="3286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6378" name="Text Box 58"/>
          <p:cNvSpPr txBox="1">
            <a:spLocks noChangeArrowheads="1"/>
          </p:cNvSpPr>
          <p:nvPr/>
        </p:nvSpPr>
        <p:spPr bwMode="auto">
          <a:xfrm>
            <a:off x="5410200" y="1676400"/>
            <a:ext cx="137160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nl-NL" sz="1200">
                <a:latin typeface="Tahoma" pitchFamily="32" charset="0"/>
                <a:cs typeface="Tahoma" pitchFamily="32" charset="0"/>
              </a:rPr>
              <a:t>Group 2: females</a:t>
            </a:r>
          </a:p>
        </p:txBody>
      </p:sp>
      <p:sp>
        <p:nvSpPr>
          <p:cNvPr id="56379" name="Text Box 59"/>
          <p:cNvSpPr txBox="1">
            <a:spLocks noChangeArrowheads="1"/>
          </p:cNvSpPr>
          <p:nvPr/>
        </p:nvSpPr>
        <p:spPr bwMode="auto">
          <a:xfrm>
            <a:off x="2057400" y="1676400"/>
            <a:ext cx="13716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nl-NL" sz="1200">
                <a:latin typeface="Tahoma" pitchFamily="32" charset="0"/>
                <a:cs typeface="Tahoma" pitchFamily="32" charset="0"/>
              </a:rPr>
              <a:t>Group 1: males</a:t>
            </a:r>
          </a:p>
        </p:txBody>
      </p:sp>
      <p:sp>
        <p:nvSpPr>
          <p:cNvPr id="56380" name="Text Box 60"/>
          <p:cNvSpPr txBox="1">
            <a:spLocks noChangeArrowheads="1"/>
          </p:cNvSpPr>
          <p:nvPr/>
        </p:nvSpPr>
        <p:spPr bwMode="auto">
          <a:xfrm>
            <a:off x="54864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1</a:t>
            </a:r>
          </a:p>
        </p:txBody>
      </p:sp>
      <p:sp>
        <p:nvSpPr>
          <p:cNvPr id="56381" name="Text Box 61"/>
          <p:cNvSpPr txBox="1">
            <a:spLocks noChangeArrowheads="1"/>
          </p:cNvSpPr>
          <p:nvPr/>
        </p:nvSpPr>
        <p:spPr bwMode="auto">
          <a:xfrm>
            <a:off x="57912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2</a:t>
            </a:r>
          </a:p>
        </p:txBody>
      </p:sp>
      <p:sp>
        <p:nvSpPr>
          <p:cNvPr id="56382" name="Text Box 62"/>
          <p:cNvSpPr txBox="1">
            <a:spLocks noChangeArrowheads="1"/>
          </p:cNvSpPr>
          <p:nvPr/>
        </p:nvSpPr>
        <p:spPr bwMode="auto">
          <a:xfrm>
            <a:off x="60960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3</a:t>
            </a:r>
          </a:p>
        </p:txBody>
      </p:sp>
      <p:sp>
        <p:nvSpPr>
          <p:cNvPr id="56383" name="Text Box 63"/>
          <p:cNvSpPr txBox="1">
            <a:spLocks noChangeArrowheads="1"/>
          </p:cNvSpPr>
          <p:nvPr/>
        </p:nvSpPr>
        <p:spPr bwMode="auto">
          <a:xfrm>
            <a:off x="63246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ext Box 1"/>
          <p:cNvSpPr txBox="1">
            <a:spLocks noChangeArrowheads="1"/>
          </p:cNvSpPr>
          <p:nvPr/>
        </p:nvSpPr>
        <p:spPr bwMode="auto">
          <a:xfrm>
            <a:off x="304800" y="304800"/>
            <a:ext cx="8534400" cy="82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Establishing MI: testing a number of increasingly restrictive models</a:t>
            </a:r>
            <a:br>
              <a:rPr lang="en-US" sz="1200">
                <a:latin typeface="Tahoma" pitchFamily="32" charset="0"/>
                <a:cs typeface="Tahoma" pitchFamily="32" charset="0"/>
              </a:rPr>
            </a:br>
            <a:r>
              <a:rPr lang="en-US" sz="1200">
                <a:latin typeface="Tahoma" pitchFamily="32" charset="0"/>
                <a:cs typeface="Tahoma" pitchFamily="32" charset="0"/>
              </a:rPr>
              <a:t/>
            </a:r>
            <a:br>
              <a:rPr lang="en-US" sz="1200">
                <a:latin typeface="Tahoma" pitchFamily="32" charset="0"/>
                <a:cs typeface="Tahoma" pitchFamily="32" charset="0"/>
              </a:rPr>
            </a:br>
            <a:endParaRPr lang="en-US" sz="1200">
              <a:latin typeface="Tahoma" pitchFamily="32" charset="0"/>
              <a:cs typeface="Tahoma" pitchFamily="32" charset="0"/>
            </a:endParaRPr>
          </a:p>
          <a:p>
            <a:pPr>
              <a:buClrTx/>
              <a:buFontTx/>
              <a:buNone/>
            </a:pPr>
            <a:r>
              <a:rPr lang="en-US" sz="1200">
                <a:latin typeface="Tahoma" pitchFamily="32" charset="0"/>
                <a:cs typeface="Tahoma" pitchFamily="32" charset="0"/>
              </a:rPr>
              <a:t>MODEL 3: Strong factorial invariance -&gt; </a:t>
            </a:r>
            <a:r>
              <a:rPr lang="nl-NL" sz="1200">
                <a:latin typeface="Tahoma" pitchFamily="32" charset="0"/>
                <a:cs typeface="Tahoma" pitchFamily="32" charset="0"/>
              </a:rPr>
              <a:t>equal factor loadings and intercepts over the groups</a:t>
            </a:r>
          </a:p>
        </p:txBody>
      </p:sp>
      <p:sp>
        <p:nvSpPr>
          <p:cNvPr id="57346" name="Rectangle 2"/>
          <p:cNvSpPr>
            <a:spLocks noChangeArrowheads="1"/>
          </p:cNvSpPr>
          <p:nvPr/>
        </p:nvSpPr>
        <p:spPr bwMode="auto">
          <a:xfrm>
            <a:off x="2185988"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12</a:t>
            </a:r>
          </a:p>
        </p:txBody>
      </p:sp>
      <p:sp>
        <p:nvSpPr>
          <p:cNvPr id="57347" name="Oval 3"/>
          <p:cNvSpPr>
            <a:spLocks noChangeArrowheads="1"/>
          </p:cNvSpPr>
          <p:nvPr/>
        </p:nvSpPr>
        <p:spPr bwMode="auto">
          <a:xfrm>
            <a:off x="2514600" y="2257425"/>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η</a:t>
            </a:r>
          </a:p>
        </p:txBody>
      </p:sp>
      <p:cxnSp>
        <p:nvCxnSpPr>
          <p:cNvPr id="57348" name="AutoShape 4"/>
          <p:cNvCxnSpPr>
            <a:cxnSpLocks noChangeShapeType="1"/>
            <a:stCxn id="57347" idx="4"/>
            <a:endCxn id="57346" idx="0"/>
          </p:cNvCxnSpPr>
          <p:nvPr/>
        </p:nvCxnSpPr>
        <p:spPr bwMode="auto">
          <a:xfrm flipH="1">
            <a:off x="2452688" y="2714625"/>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7349" name="Rectangle 5"/>
          <p:cNvSpPr>
            <a:spLocks noChangeArrowheads="1"/>
          </p:cNvSpPr>
          <p:nvPr/>
        </p:nvSpPr>
        <p:spPr bwMode="auto">
          <a:xfrm>
            <a:off x="2795588"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13</a:t>
            </a:r>
          </a:p>
        </p:txBody>
      </p:sp>
      <p:cxnSp>
        <p:nvCxnSpPr>
          <p:cNvPr id="57350" name="AutoShape 6"/>
          <p:cNvCxnSpPr>
            <a:cxnSpLocks noChangeShapeType="1"/>
            <a:stCxn id="57347" idx="4"/>
            <a:endCxn id="57349" idx="0"/>
          </p:cNvCxnSpPr>
          <p:nvPr/>
        </p:nvCxnSpPr>
        <p:spPr bwMode="auto">
          <a:xfrm>
            <a:off x="2743200" y="2714625"/>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7351" name="Rectangle 7"/>
          <p:cNvSpPr>
            <a:spLocks noChangeArrowheads="1"/>
          </p:cNvSpPr>
          <p:nvPr/>
        </p:nvSpPr>
        <p:spPr bwMode="auto">
          <a:xfrm>
            <a:off x="3405188"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14</a:t>
            </a:r>
          </a:p>
        </p:txBody>
      </p:sp>
      <p:cxnSp>
        <p:nvCxnSpPr>
          <p:cNvPr id="57352" name="AutoShape 8"/>
          <p:cNvCxnSpPr>
            <a:cxnSpLocks noChangeShapeType="1"/>
            <a:stCxn id="57347" idx="4"/>
            <a:endCxn id="57351" idx="0"/>
          </p:cNvCxnSpPr>
          <p:nvPr/>
        </p:nvCxnSpPr>
        <p:spPr bwMode="auto">
          <a:xfrm>
            <a:off x="2743200" y="2714625"/>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7353" name="Rectangle 9"/>
          <p:cNvSpPr>
            <a:spLocks noChangeArrowheads="1"/>
          </p:cNvSpPr>
          <p:nvPr/>
        </p:nvSpPr>
        <p:spPr bwMode="auto">
          <a:xfrm>
            <a:off x="1576388"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11</a:t>
            </a:r>
          </a:p>
        </p:txBody>
      </p:sp>
      <p:cxnSp>
        <p:nvCxnSpPr>
          <p:cNvPr id="57354" name="AutoShape 10"/>
          <p:cNvCxnSpPr>
            <a:cxnSpLocks noChangeShapeType="1"/>
            <a:stCxn id="57347" idx="4"/>
            <a:endCxn id="57353" idx="0"/>
          </p:cNvCxnSpPr>
          <p:nvPr/>
        </p:nvCxnSpPr>
        <p:spPr bwMode="auto">
          <a:xfrm flipH="1">
            <a:off x="1843088" y="2714625"/>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7355" name="Text Box 11"/>
          <p:cNvSpPr txBox="1">
            <a:spLocks noChangeArrowheads="1"/>
          </p:cNvSpPr>
          <p:nvPr/>
        </p:nvSpPr>
        <p:spPr bwMode="auto">
          <a:xfrm>
            <a:off x="20574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1</a:t>
            </a:r>
          </a:p>
        </p:txBody>
      </p:sp>
      <p:sp>
        <p:nvSpPr>
          <p:cNvPr id="57356" name="Text Box 12"/>
          <p:cNvSpPr txBox="1">
            <a:spLocks noChangeArrowheads="1"/>
          </p:cNvSpPr>
          <p:nvPr/>
        </p:nvSpPr>
        <p:spPr bwMode="auto">
          <a:xfrm>
            <a:off x="23622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2</a:t>
            </a:r>
          </a:p>
        </p:txBody>
      </p:sp>
      <p:sp>
        <p:nvSpPr>
          <p:cNvPr id="57357" name="Text Box 13"/>
          <p:cNvSpPr txBox="1">
            <a:spLocks noChangeArrowheads="1"/>
          </p:cNvSpPr>
          <p:nvPr/>
        </p:nvSpPr>
        <p:spPr bwMode="auto">
          <a:xfrm>
            <a:off x="26670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3</a:t>
            </a:r>
          </a:p>
        </p:txBody>
      </p:sp>
      <p:sp>
        <p:nvSpPr>
          <p:cNvPr id="57358" name="Text Box 14"/>
          <p:cNvSpPr txBox="1">
            <a:spLocks noChangeArrowheads="1"/>
          </p:cNvSpPr>
          <p:nvPr/>
        </p:nvSpPr>
        <p:spPr bwMode="auto">
          <a:xfrm>
            <a:off x="28956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4</a:t>
            </a:r>
          </a:p>
        </p:txBody>
      </p:sp>
      <p:cxnSp>
        <p:nvCxnSpPr>
          <p:cNvPr id="57359" name="AutoShape 15"/>
          <p:cNvCxnSpPr>
            <a:cxnSpLocks noChangeShapeType="1"/>
          </p:cNvCxnSpPr>
          <p:nvPr/>
        </p:nvCxnSpPr>
        <p:spPr bwMode="auto">
          <a:xfrm flipV="1">
            <a:off x="1830388" y="4391025"/>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7360" name="AutoShape 16"/>
          <p:cNvCxnSpPr>
            <a:cxnSpLocks noChangeShapeType="1"/>
          </p:cNvCxnSpPr>
          <p:nvPr/>
        </p:nvCxnSpPr>
        <p:spPr bwMode="auto">
          <a:xfrm flipV="1">
            <a:off x="2444750" y="4392613"/>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7361" name="AutoShape 17"/>
          <p:cNvCxnSpPr>
            <a:cxnSpLocks noChangeShapeType="1"/>
          </p:cNvCxnSpPr>
          <p:nvPr/>
        </p:nvCxnSpPr>
        <p:spPr bwMode="auto">
          <a:xfrm flipV="1">
            <a:off x="3030538" y="4392613"/>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7362" name="AutoShape 18"/>
          <p:cNvCxnSpPr>
            <a:cxnSpLocks noChangeShapeType="1"/>
          </p:cNvCxnSpPr>
          <p:nvPr/>
        </p:nvCxnSpPr>
        <p:spPr bwMode="auto">
          <a:xfrm flipV="1">
            <a:off x="3663950" y="4392613"/>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7363" name="Text Box 19"/>
          <p:cNvSpPr txBox="1">
            <a:spLocks noChangeArrowheads="1"/>
          </p:cNvSpPr>
          <p:nvPr/>
        </p:nvSpPr>
        <p:spPr bwMode="auto">
          <a:xfrm>
            <a:off x="16764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11</a:t>
            </a:r>
          </a:p>
        </p:txBody>
      </p:sp>
      <p:sp>
        <p:nvSpPr>
          <p:cNvPr id="57364" name="Text Box 20"/>
          <p:cNvSpPr txBox="1">
            <a:spLocks noChangeArrowheads="1"/>
          </p:cNvSpPr>
          <p:nvPr/>
        </p:nvSpPr>
        <p:spPr bwMode="auto">
          <a:xfrm>
            <a:off x="22860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12</a:t>
            </a:r>
          </a:p>
        </p:txBody>
      </p:sp>
      <p:sp>
        <p:nvSpPr>
          <p:cNvPr id="57365" name="Text Box 21"/>
          <p:cNvSpPr txBox="1">
            <a:spLocks noChangeArrowheads="1"/>
          </p:cNvSpPr>
          <p:nvPr/>
        </p:nvSpPr>
        <p:spPr bwMode="auto">
          <a:xfrm>
            <a:off x="28956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13</a:t>
            </a:r>
          </a:p>
        </p:txBody>
      </p:sp>
      <p:sp>
        <p:nvSpPr>
          <p:cNvPr id="57366" name="Text Box 22"/>
          <p:cNvSpPr txBox="1">
            <a:spLocks noChangeArrowheads="1"/>
          </p:cNvSpPr>
          <p:nvPr/>
        </p:nvSpPr>
        <p:spPr bwMode="auto">
          <a:xfrm>
            <a:off x="35052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14</a:t>
            </a:r>
          </a:p>
        </p:txBody>
      </p:sp>
      <p:sp>
        <p:nvSpPr>
          <p:cNvPr id="57367" name="Rectangle 23"/>
          <p:cNvSpPr>
            <a:spLocks noChangeArrowheads="1"/>
          </p:cNvSpPr>
          <p:nvPr/>
        </p:nvSpPr>
        <p:spPr bwMode="auto">
          <a:xfrm>
            <a:off x="5562600"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22</a:t>
            </a:r>
          </a:p>
        </p:txBody>
      </p:sp>
      <p:sp>
        <p:nvSpPr>
          <p:cNvPr id="57368" name="Oval 24"/>
          <p:cNvSpPr>
            <a:spLocks noChangeArrowheads="1"/>
          </p:cNvSpPr>
          <p:nvPr/>
        </p:nvSpPr>
        <p:spPr bwMode="auto">
          <a:xfrm>
            <a:off x="5891213" y="2257425"/>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η</a:t>
            </a:r>
          </a:p>
        </p:txBody>
      </p:sp>
      <p:cxnSp>
        <p:nvCxnSpPr>
          <p:cNvPr id="57369" name="AutoShape 25"/>
          <p:cNvCxnSpPr>
            <a:cxnSpLocks noChangeShapeType="1"/>
            <a:stCxn id="57368" idx="4"/>
            <a:endCxn id="57367" idx="0"/>
          </p:cNvCxnSpPr>
          <p:nvPr/>
        </p:nvCxnSpPr>
        <p:spPr bwMode="auto">
          <a:xfrm flipH="1">
            <a:off x="5829300" y="2714625"/>
            <a:ext cx="290513"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7370" name="Rectangle 26"/>
          <p:cNvSpPr>
            <a:spLocks noChangeArrowheads="1"/>
          </p:cNvSpPr>
          <p:nvPr/>
        </p:nvSpPr>
        <p:spPr bwMode="auto">
          <a:xfrm>
            <a:off x="6172200"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23</a:t>
            </a:r>
          </a:p>
        </p:txBody>
      </p:sp>
      <p:cxnSp>
        <p:nvCxnSpPr>
          <p:cNvPr id="57371" name="AutoShape 27"/>
          <p:cNvCxnSpPr>
            <a:cxnSpLocks noChangeShapeType="1"/>
            <a:stCxn id="57368" idx="4"/>
            <a:endCxn id="57370" idx="0"/>
          </p:cNvCxnSpPr>
          <p:nvPr/>
        </p:nvCxnSpPr>
        <p:spPr bwMode="auto">
          <a:xfrm>
            <a:off x="6119813" y="2714625"/>
            <a:ext cx="319087"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7372" name="Rectangle 28"/>
          <p:cNvSpPr>
            <a:spLocks noChangeArrowheads="1"/>
          </p:cNvSpPr>
          <p:nvPr/>
        </p:nvSpPr>
        <p:spPr bwMode="auto">
          <a:xfrm>
            <a:off x="6781800"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24</a:t>
            </a:r>
          </a:p>
        </p:txBody>
      </p:sp>
      <p:cxnSp>
        <p:nvCxnSpPr>
          <p:cNvPr id="57373" name="AutoShape 29"/>
          <p:cNvCxnSpPr>
            <a:cxnSpLocks noChangeShapeType="1"/>
            <a:stCxn id="57368" idx="4"/>
            <a:endCxn id="57372" idx="0"/>
          </p:cNvCxnSpPr>
          <p:nvPr/>
        </p:nvCxnSpPr>
        <p:spPr bwMode="auto">
          <a:xfrm>
            <a:off x="6119813" y="2714625"/>
            <a:ext cx="928687"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7374" name="Rectangle 30"/>
          <p:cNvSpPr>
            <a:spLocks noChangeArrowheads="1"/>
          </p:cNvSpPr>
          <p:nvPr/>
        </p:nvSpPr>
        <p:spPr bwMode="auto">
          <a:xfrm>
            <a:off x="4953000"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21</a:t>
            </a:r>
          </a:p>
        </p:txBody>
      </p:sp>
      <p:cxnSp>
        <p:nvCxnSpPr>
          <p:cNvPr id="57375" name="AutoShape 31"/>
          <p:cNvCxnSpPr>
            <a:cxnSpLocks noChangeShapeType="1"/>
            <a:stCxn id="57368" idx="4"/>
            <a:endCxn id="57374" idx="0"/>
          </p:cNvCxnSpPr>
          <p:nvPr/>
        </p:nvCxnSpPr>
        <p:spPr bwMode="auto">
          <a:xfrm flipH="1">
            <a:off x="5219700" y="2714625"/>
            <a:ext cx="900113"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7376" name="AutoShape 32"/>
          <p:cNvCxnSpPr>
            <a:cxnSpLocks noChangeShapeType="1"/>
            <a:stCxn id="57377" idx="0"/>
          </p:cNvCxnSpPr>
          <p:nvPr/>
        </p:nvCxnSpPr>
        <p:spPr bwMode="auto">
          <a:xfrm flipH="1" flipV="1">
            <a:off x="1843088" y="4389438"/>
            <a:ext cx="9382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7377" name="AutoShape 33"/>
          <p:cNvSpPr>
            <a:spLocks noChangeArrowheads="1"/>
          </p:cNvSpPr>
          <p:nvPr/>
        </p:nvSpPr>
        <p:spPr bwMode="auto">
          <a:xfrm>
            <a:off x="2514600" y="5686425"/>
            <a:ext cx="533400" cy="457200"/>
          </a:xfrm>
          <a:prstGeom prst="triangle">
            <a:avLst>
              <a:gd name="adj" fmla="val 50000"/>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1</a:t>
            </a:r>
          </a:p>
        </p:txBody>
      </p:sp>
      <p:cxnSp>
        <p:nvCxnSpPr>
          <p:cNvPr id="57378" name="AutoShape 34"/>
          <p:cNvCxnSpPr>
            <a:cxnSpLocks noChangeShapeType="1"/>
            <a:stCxn id="57377" idx="0"/>
          </p:cNvCxnSpPr>
          <p:nvPr/>
        </p:nvCxnSpPr>
        <p:spPr bwMode="auto">
          <a:xfrm flipV="1">
            <a:off x="2781300" y="4389438"/>
            <a:ext cx="8905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7379" name="Text Box 35"/>
          <p:cNvSpPr txBox="1">
            <a:spLocks noChangeArrowheads="1"/>
          </p:cNvSpPr>
          <p:nvPr/>
        </p:nvSpPr>
        <p:spPr bwMode="auto">
          <a:xfrm>
            <a:off x="2286000" y="50768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FF0000"/>
                </a:solidFill>
                <a:latin typeface="Tahoma" pitchFamily="32" charset="0"/>
                <a:cs typeface="Tahoma" pitchFamily="32" charset="0"/>
              </a:rPr>
              <a:t>τ</a:t>
            </a:r>
            <a:r>
              <a:rPr lang="nl-NL" sz="1200" b="1" baseline="-25000">
                <a:solidFill>
                  <a:srgbClr val="FF0000"/>
                </a:solidFill>
                <a:latin typeface="Tahoma" pitchFamily="32" charset="0"/>
                <a:cs typeface="Tahoma" pitchFamily="32" charset="0"/>
              </a:rPr>
              <a:t>1</a:t>
            </a:r>
          </a:p>
        </p:txBody>
      </p:sp>
      <p:sp>
        <p:nvSpPr>
          <p:cNvPr id="57380" name="Text Box 36"/>
          <p:cNvSpPr txBox="1">
            <a:spLocks noChangeArrowheads="1"/>
          </p:cNvSpPr>
          <p:nvPr/>
        </p:nvSpPr>
        <p:spPr bwMode="auto">
          <a:xfrm>
            <a:off x="2514600" y="50768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FF0000"/>
                </a:solidFill>
                <a:latin typeface="Tahoma" pitchFamily="32" charset="0"/>
                <a:cs typeface="Tahoma" pitchFamily="32" charset="0"/>
              </a:rPr>
              <a:t>τ</a:t>
            </a:r>
            <a:r>
              <a:rPr lang="nl-NL" sz="1200" b="1" baseline="-25000">
                <a:solidFill>
                  <a:srgbClr val="FF0000"/>
                </a:solidFill>
                <a:latin typeface="Tahoma" pitchFamily="32" charset="0"/>
                <a:cs typeface="Tahoma" pitchFamily="32" charset="0"/>
              </a:rPr>
              <a:t>2</a:t>
            </a:r>
          </a:p>
        </p:txBody>
      </p:sp>
      <p:sp>
        <p:nvSpPr>
          <p:cNvPr id="57381" name="Text Box 37"/>
          <p:cNvSpPr txBox="1">
            <a:spLocks noChangeArrowheads="1"/>
          </p:cNvSpPr>
          <p:nvPr/>
        </p:nvSpPr>
        <p:spPr bwMode="auto">
          <a:xfrm>
            <a:off x="2743200" y="50768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FF0000"/>
                </a:solidFill>
                <a:latin typeface="Tahoma" pitchFamily="32" charset="0"/>
                <a:cs typeface="Tahoma" pitchFamily="32" charset="0"/>
              </a:rPr>
              <a:t>τ</a:t>
            </a:r>
            <a:r>
              <a:rPr lang="nl-NL" sz="1200" b="1" baseline="-25000">
                <a:solidFill>
                  <a:srgbClr val="FF0000"/>
                </a:solidFill>
                <a:latin typeface="Tahoma" pitchFamily="32" charset="0"/>
                <a:cs typeface="Tahoma" pitchFamily="32" charset="0"/>
              </a:rPr>
              <a:t>3</a:t>
            </a:r>
          </a:p>
        </p:txBody>
      </p:sp>
      <p:sp>
        <p:nvSpPr>
          <p:cNvPr id="57382" name="Text Box 38"/>
          <p:cNvSpPr txBox="1">
            <a:spLocks noChangeArrowheads="1"/>
          </p:cNvSpPr>
          <p:nvPr/>
        </p:nvSpPr>
        <p:spPr bwMode="auto">
          <a:xfrm>
            <a:off x="2971800" y="50768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FF0000"/>
                </a:solidFill>
                <a:latin typeface="Tahoma" pitchFamily="32" charset="0"/>
                <a:cs typeface="Tahoma" pitchFamily="32" charset="0"/>
              </a:rPr>
              <a:t>τ</a:t>
            </a:r>
            <a:r>
              <a:rPr lang="nl-NL" sz="1200" b="1" baseline="-25000">
                <a:solidFill>
                  <a:srgbClr val="FF0000"/>
                </a:solidFill>
                <a:latin typeface="Tahoma" pitchFamily="32" charset="0"/>
                <a:cs typeface="Tahoma" pitchFamily="32" charset="0"/>
              </a:rPr>
              <a:t>4</a:t>
            </a:r>
          </a:p>
        </p:txBody>
      </p:sp>
      <p:cxnSp>
        <p:nvCxnSpPr>
          <p:cNvPr id="57383" name="AutoShape 39"/>
          <p:cNvCxnSpPr>
            <a:cxnSpLocks noChangeShapeType="1"/>
            <a:stCxn id="57377" idx="0"/>
            <a:endCxn id="57349" idx="2"/>
          </p:cNvCxnSpPr>
          <p:nvPr/>
        </p:nvCxnSpPr>
        <p:spPr bwMode="auto">
          <a:xfrm flipV="1">
            <a:off x="2781300" y="4391025"/>
            <a:ext cx="2809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7384" name="AutoShape 40"/>
          <p:cNvCxnSpPr>
            <a:cxnSpLocks noChangeShapeType="1"/>
            <a:stCxn id="57377" idx="0"/>
            <a:endCxn id="57346" idx="2"/>
          </p:cNvCxnSpPr>
          <p:nvPr/>
        </p:nvCxnSpPr>
        <p:spPr bwMode="auto">
          <a:xfrm flipH="1" flipV="1">
            <a:off x="2452688" y="4391025"/>
            <a:ext cx="3286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7385" name="AutoShape 41"/>
          <p:cNvCxnSpPr>
            <a:cxnSpLocks noChangeShapeType="1"/>
          </p:cNvCxnSpPr>
          <p:nvPr/>
        </p:nvCxnSpPr>
        <p:spPr bwMode="auto">
          <a:xfrm flipV="1">
            <a:off x="5259388" y="4392613"/>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7386" name="AutoShape 42"/>
          <p:cNvCxnSpPr>
            <a:cxnSpLocks noChangeShapeType="1"/>
          </p:cNvCxnSpPr>
          <p:nvPr/>
        </p:nvCxnSpPr>
        <p:spPr bwMode="auto">
          <a:xfrm flipV="1">
            <a:off x="5873750" y="4392613"/>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7387" name="AutoShape 43"/>
          <p:cNvCxnSpPr>
            <a:cxnSpLocks noChangeShapeType="1"/>
          </p:cNvCxnSpPr>
          <p:nvPr/>
        </p:nvCxnSpPr>
        <p:spPr bwMode="auto">
          <a:xfrm flipV="1">
            <a:off x="6459538" y="4392613"/>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7388" name="AutoShape 44"/>
          <p:cNvCxnSpPr>
            <a:cxnSpLocks noChangeShapeType="1"/>
          </p:cNvCxnSpPr>
          <p:nvPr/>
        </p:nvCxnSpPr>
        <p:spPr bwMode="auto">
          <a:xfrm flipV="1">
            <a:off x="7092950" y="4392613"/>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7389" name="Text Box 45"/>
          <p:cNvSpPr txBox="1">
            <a:spLocks noChangeArrowheads="1"/>
          </p:cNvSpPr>
          <p:nvPr/>
        </p:nvSpPr>
        <p:spPr bwMode="auto">
          <a:xfrm>
            <a:off x="51054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21</a:t>
            </a:r>
          </a:p>
        </p:txBody>
      </p:sp>
      <p:sp>
        <p:nvSpPr>
          <p:cNvPr id="57390" name="Text Box 46"/>
          <p:cNvSpPr txBox="1">
            <a:spLocks noChangeArrowheads="1"/>
          </p:cNvSpPr>
          <p:nvPr/>
        </p:nvSpPr>
        <p:spPr bwMode="auto">
          <a:xfrm>
            <a:off x="57150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22</a:t>
            </a:r>
          </a:p>
        </p:txBody>
      </p:sp>
      <p:sp>
        <p:nvSpPr>
          <p:cNvPr id="57391" name="Text Box 47"/>
          <p:cNvSpPr txBox="1">
            <a:spLocks noChangeArrowheads="1"/>
          </p:cNvSpPr>
          <p:nvPr/>
        </p:nvSpPr>
        <p:spPr bwMode="auto">
          <a:xfrm>
            <a:off x="63246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23</a:t>
            </a:r>
          </a:p>
        </p:txBody>
      </p:sp>
      <p:sp>
        <p:nvSpPr>
          <p:cNvPr id="57392" name="Text Box 48"/>
          <p:cNvSpPr txBox="1">
            <a:spLocks noChangeArrowheads="1"/>
          </p:cNvSpPr>
          <p:nvPr/>
        </p:nvSpPr>
        <p:spPr bwMode="auto">
          <a:xfrm>
            <a:off x="69342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a:latin typeface="Tahoma" pitchFamily="32" charset="0"/>
                <a:cs typeface="Tahoma" pitchFamily="32" charset="0"/>
              </a:rPr>
              <a:t>ε</a:t>
            </a:r>
            <a:r>
              <a:rPr lang="nl-NL" sz="1200" baseline="-25000">
                <a:latin typeface="Tahoma" pitchFamily="32" charset="0"/>
                <a:cs typeface="Tahoma" pitchFamily="32" charset="0"/>
              </a:rPr>
              <a:t>24</a:t>
            </a:r>
          </a:p>
        </p:txBody>
      </p:sp>
      <p:cxnSp>
        <p:nvCxnSpPr>
          <p:cNvPr id="57393" name="AutoShape 49"/>
          <p:cNvCxnSpPr>
            <a:cxnSpLocks noChangeShapeType="1"/>
            <a:stCxn id="57394" idx="0"/>
          </p:cNvCxnSpPr>
          <p:nvPr/>
        </p:nvCxnSpPr>
        <p:spPr bwMode="auto">
          <a:xfrm flipH="1" flipV="1">
            <a:off x="5272088" y="4392613"/>
            <a:ext cx="9382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7394" name="AutoShape 50"/>
          <p:cNvSpPr>
            <a:spLocks noChangeArrowheads="1"/>
          </p:cNvSpPr>
          <p:nvPr/>
        </p:nvSpPr>
        <p:spPr bwMode="auto">
          <a:xfrm>
            <a:off x="5943600" y="5688013"/>
            <a:ext cx="533400" cy="457200"/>
          </a:xfrm>
          <a:prstGeom prst="triangle">
            <a:avLst>
              <a:gd name="adj" fmla="val 50000"/>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1</a:t>
            </a:r>
          </a:p>
        </p:txBody>
      </p:sp>
      <p:cxnSp>
        <p:nvCxnSpPr>
          <p:cNvPr id="57395" name="AutoShape 51"/>
          <p:cNvCxnSpPr>
            <a:cxnSpLocks noChangeShapeType="1"/>
            <a:stCxn id="57394" idx="0"/>
          </p:cNvCxnSpPr>
          <p:nvPr/>
        </p:nvCxnSpPr>
        <p:spPr bwMode="auto">
          <a:xfrm flipV="1">
            <a:off x="6210300" y="4392613"/>
            <a:ext cx="8905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7396" name="AutoShape 52"/>
          <p:cNvCxnSpPr>
            <a:cxnSpLocks noChangeShapeType="1"/>
            <a:stCxn id="57394" idx="0"/>
          </p:cNvCxnSpPr>
          <p:nvPr/>
        </p:nvCxnSpPr>
        <p:spPr bwMode="auto">
          <a:xfrm flipV="1">
            <a:off x="6210300" y="4392613"/>
            <a:ext cx="2809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7397" name="AutoShape 53"/>
          <p:cNvCxnSpPr>
            <a:cxnSpLocks noChangeShapeType="1"/>
            <a:stCxn id="57394" idx="0"/>
          </p:cNvCxnSpPr>
          <p:nvPr/>
        </p:nvCxnSpPr>
        <p:spPr bwMode="auto">
          <a:xfrm flipH="1" flipV="1">
            <a:off x="5881688" y="4392613"/>
            <a:ext cx="3286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7398" name="Text Box 54"/>
          <p:cNvSpPr txBox="1">
            <a:spLocks noChangeArrowheads="1"/>
          </p:cNvSpPr>
          <p:nvPr/>
        </p:nvSpPr>
        <p:spPr bwMode="auto">
          <a:xfrm>
            <a:off x="5410200" y="1676400"/>
            <a:ext cx="137160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nl-NL" sz="1200">
                <a:latin typeface="Tahoma" pitchFamily="32" charset="0"/>
                <a:cs typeface="Tahoma" pitchFamily="32" charset="0"/>
              </a:rPr>
              <a:t>Group 2: females</a:t>
            </a:r>
          </a:p>
        </p:txBody>
      </p:sp>
      <p:sp>
        <p:nvSpPr>
          <p:cNvPr id="57399" name="Text Box 55"/>
          <p:cNvSpPr txBox="1">
            <a:spLocks noChangeArrowheads="1"/>
          </p:cNvSpPr>
          <p:nvPr/>
        </p:nvSpPr>
        <p:spPr bwMode="auto">
          <a:xfrm>
            <a:off x="2057400" y="1676400"/>
            <a:ext cx="13716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nl-NL" sz="1200">
                <a:latin typeface="Tahoma" pitchFamily="32" charset="0"/>
                <a:cs typeface="Tahoma" pitchFamily="32" charset="0"/>
              </a:rPr>
              <a:t>Group 1: males</a:t>
            </a:r>
          </a:p>
        </p:txBody>
      </p:sp>
      <p:sp>
        <p:nvSpPr>
          <p:cNvPr id="57400" name="Text Box 56"/>
          <p:cNvSpPr txBox="1">
            <a:spLocks noChangeArrowheads="1"/>
          </p:cNvSpPr>
          <p:nvPr/>
        </p:nvSpPr>
        <p:spPr bwMode="auto">
          <a:xfrm>
            <a:off x="54864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1</a:t>
            </a:r>
          </a:p>
        </p:txBody>
      </p:sp>
      <p:sp>
        <p:nvSpPr>
          <p:cNvPr id="57401" name="Text Box 57"/>
          <p:cNvSpPr txBox="1">
            <a:spLocks noChangeArrowheads="1"/>
          </p:cNvSpPr>
          <p:nvPr/>
        </p:nvSpPr>
        <p:spPr bwMode="auto">
          <a:xfrm>
            <a:off x="57912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2</a:t>
            </a:r>
          </a:p>
        </p:txBody>
      </p:sp>
      <p:sp>
        <p:nvSpPr>
          <p:cNvPr id="57402" name="Text Box 58"/>
          <p:cNvSpPr txBox="1">
            <a:spLocks noChangeArrowheads="1"/>
          </p:cNvSpPr>
          <p:nvPr/>
        </p:nvSpPr>
        <p:spPr bwMode="auto">
          <a:xfrm>
            <a:off x="60960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3</a:t>
            </a:r>
          </a:p>
        </p:txBody>
      </p:sp>
      <p:sp>
        <p:nvSpPr>
          <p:cNvPr id="57403" name="Text Box 59"/>
          <p:cNvSpPr txBox="1">
            <a:spLocks noChangeArrowheads="1"/>
          </p:cNvSpPr>
          <p:nvPr/>
        </p:nvSpPr>
        <p:spPr bwMode="auto">
          <a:xfrm>
            <a:off x="63246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4</a:t>
            </a:r>
          </a:p>
        </p:txBody>
      </p:sp>
      <p:sp>
        <p:nvSpPr>
          <p:cNvPr id="57404" name="Text Box 60"/>
          <p:cNvSpPr txBox="1">
            <a:spLocks noChangeArrowheads="1"/>
          </p:cNvSpPr>
          <p:nvPr/>
        </p:nvSpPr>
        <p:spPr bwMode="auto">
          <a:xfrm>
            <a:off x="5715000" y="50768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FF0000"/>
                </a:solidFill>
                <a:latin typeface="Tahoma" pitchFamily="32" charset="0"/>
                <a:cs typeface="Tahoma" pitchFamily="32" charset="0"/>
              </a:rPr>
              <a:t>τ</a:t>
            </a:r>
            <a:r>
              <a:rPr lang="nl-NL" sz="1200" b="1" baseline="-25000">
                <a:solidFill>
                  <a:srgbClr val="FF0000"/>
                </a:solidFill>
                <a:latin typeface="Tahoma" pitchFamily="32" charset="0"/>
                <a:cs typeface="Tahoma" pitchFamily="32" charset="0"/>
              </a:rPr>
              <a:t>1</a:t>
            </a:r>
          </a:p>
        </p:txBody>
      </p:sp>
      <p:sp>
        <p:nvSpPr>
          <p:cNvPr id="57405" name="Text Box 61"/>
          <p:cNvSpPr txBox="1">
            <a:spLocks noChangeArrowheads="1"/>
          </p:cNvSpPr>
          <p:nvPr/>
        </p:nvSpPr>
        <p:spPr bwMode="auto">
          <a:xfrm>
            <a:off x="5943600" y="50768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FF0000"/>
                </a:solidFill>
                <a:latin typeface="Tahoma" pitchFamily="32" charset="0"/>
                <a:cs typeface="Tahoma" pitchFamily="32" charset="0"/>
              </a:rPr>
              <a:t>τ</a:t>
            </a:r>
            <a:r>
              <a:rPr lang="nl-NL" sz="1200" b="1" baseline="-25000">
                <a:solidFill>
                  <a:srgbClr val="FF0000"/>
                </a:solidFill>
                <a:latin typeface="Tahoma" pitchFamily="32" charset="0"/>
                <a:cs typeface="Tahoma" pitchFamily="32" charset="0"/>
              </a:rPr>
              <a:t>2</a:t>
            </a:r>
          </a:p>
        </p:txBody>
      </p:sp>
      <p:sp>
        <p:nvSpPr>
          <p:cNvPr id="57406" name="Text Box 62"/>
          <p:cNvSpPr txBox="1">
            <a:spLocks noChangeArrowheads="1"/>
          </p:cNvSpPr>
          <p:nvPr/>
        </p:nvSpPr>
        <p:spPr bwMode="auto">
          <a:xfrm>
            <a:off x="6172200" y="50768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FF0000"/>
                </a:solidFill>
                <a:latin typeface="Tahoma" pitchFamily="32" charset="0"/>
                <a:cs typeface="Tahoma" pitchFamily="32" charset="0"/>
              </a:rPr>
              <a:t>τ</a:t>
            </a:r>
            <a:r>
              <a:rPr lang="nl-NL" sz="1200" b="1" baseline="-25000">
                <a:solidFill>
                  <a:srgbClr val="FF0000"/>
                </a:solidFill>
                <a:latin typeface="Tahoma" pitchFamily="32" charset="0"/>
                <a:cs typeface="Tahoma" pitchFamily="32" charset="0"/>
              </a:rPr>
              <a:t>3</a:t>
            </a:r>
          </a:p>
        </p:txBody>
      </p:sp>
      <p:sp>
        <p:nvSpPr>
          <p:cNvPr id="57407" name="Text Box 63"/>
          <p:cNvSpPr txBox="1">
            <a:spLocks noChangeArrowheads="1"/>
          </p:cNvSpPr>
          <p:nvPr/>
        </p:nvSpPr>
        <p:spPr bwMode="auto">
          <a:xfrm>
            <a:off x="6400800" y="50768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FF0000"/>
                </a:solidFill>
                <a:latin typeface="Tahoma" pitchFamily="32" charset="0"/>
                <a:cs typeface="Tahoma" pitchFamily="32" charset="0"/>
              </a:rPr>
              <a:t>τ</a:t>
            </a:r>
            <a:r>
              <a:rPr lang="nl-NL" sz="1200" b="1" baseline="-25000">
                <a:solidFill>
                  <a:srgbClr val="FF0000"/>
                </a:solidFill>
                <a:latin typeface="Tahoma" pitchFamily="32" charset="0"/>
                <a:cs typeface="Tahoma" pitchFamily="32" charset="0"/>
              </a:rPr>
              <a:t>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ext Box 1"/>
          <p:cNvSpPr txBox="1">
            <a:spLocks noChangeArrowheads="1"/>
          </p:cNvSpPr>
          <p:nvPr/>
        </p:nvSpPr>
        <p:spPr bwMode="auto">
          <a:xfrm>
            <a:off x="304800" y="304800"/>
            <a:ext cx="8534400" cy="1006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1200">
                <a:latin typeface="Tahoma" pitchFamily="32" charset="0"/>
                <a:cs typeface="Tahoma" pitchFamily="32" charset="0"/>
              </a:rPr>
              <a:t>Establishing MI: testing a number of increasingly restrictive models</a:t>
            </a:r>
            <a:br>
              <a:rPr lang="en-US" sz="1200">
                <a:latin typeface="Tahoma" pitchFamily="32" charset="0"/>
                <a:cs typeface="Tahoma" pitchFamily="32" charset="0"/>
              </a:rPr>
            </a:br>
            <a:r>
              <a:rPr lang="en-US" sz="1200">
                <a:latin typeface="Tahoma" pitchFamily="32" charset="0"/>
                <a:cs typeface="Tahoma" pitchFamily="32" charset="0"/>
              </a:rPr>
              <a:t/>
            </a:r>
            <a:br>
              <a:rPr lang="en-US" sz="1200">
                <a:latin typeface="Tahoma" pitchFamily="32" charset="0"/>
                <a:cs typeface="Tahoma" pitchFamily="32" charset="0"/>
              </a:rPr>
            </a:br>
            <a:endParaRPr lang="en-US" sz="1200">
              <a:latin typeface="Tahoma" pitchFamily="32" charset="0"/>
              <a:cs typeface="Tahoma" pitchFamily="32" charset="0"/>
            </a:endParaRPr>
          </a:p>
          <a:p>
            <a:pPr>
              <a:buClrTx/>
              <a:buFontTx/>
              <a:buNone/>
            </a:pPr>
            <a:r>
              <a:rPr lang="en-US" sz="1200">
                <a:latin typeface="Tahoma" pitchFamily="32" charset="0"/>
                <a:cs typeface="Tahoma" pitchFamily="32" charset="0"/>
              </a:rPr>
              <a:t>MODEL 4: Strict factorial invariance -&gt; </a:t>
            </a:r>
            <a:r>
              <a:rPr lang="nl-NL" sz="1200">
                <a:latin typeface="Tahoma" pitchFamily="32" charset="0"/>
                <a:cs typeface="Tahoma" pitchFamily="32" charset="0"/>
              </a:rPr>
              <a:t>equal factor loadings, intercepts and residual variances over the groups</a:t>
            </a:r>
          </a:p>
        </p:txBody>
      </p:sp>
      <p:sp>
        <p:nvSpPr>
          <p:cNvPr id="58370" name="Rectangle 2"/>
          <p:cNvSpPr>
            <a:spLocks noChangeArrowheads="1"/>
          </p:cNvSpPr>
          <p:nvPr/>
        </p:nvSpPr>
        <p:spPr bwMode="auto">
          <a:xfrm>
            <a:off x="2185988"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12</a:t>
            </a:r>
          </a:p>
        </p:txBody>
      </p:sp>
      <p:sp>
        <p:nvSpPr>
          <p:cNvPr id="58371" name="Oval 3"/>
          <p:cNvSpPr>
            <a:spLocks noChangeArrowheads="1"/>
          </p:cNvSpPr>
          <p:nvPr/>
        </p:nvSpPr>
        <p:spPr bwMode="auto">
          <a:xfrm>
            <a:off x="2514600" y="2257425"/>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η</a:t>
            </a:r>
          </a:p>
        </p:txBody>
      </p:sp>
      <p:cxnSp>
        <p:nvCxnSpPr>
          <p:cNvPr id="58372" name="AutoShape 4"/>
          <p:cNvCxnSpPr>
            <a:cxnSpLocks noChangeShapeType="1"/>
            <a:stCxn id="58371" idx="4"/>
            <a:endCxn id="58370" idx="0"/>
          </p:cNvCxnSpPr>
          <p:nvPr/>
        </p:nvCxnSpPr>
        <p:spPr bwMode="auto">
          <a:xfrm flipH="1">
            <a:off x="2452688" y="2714625"/>
            <a:ext cx="2905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8373" name="Rectangle 5"/>
          <p:cNvSpPr>
            <a:spLocks noChangeArrowheads="1"/>
          </p:cNvSpPr>
          <p:nvPr/>
        </p:nvSpPr>
        <p:spPr bwMode="auto">
          <a:xfrm>
            <a:off x="2795588"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13</a:t>
            </a:r>
          </a:p>
        </p:txBody>
      </p:sp>
      <p:cxnSp>
        <p:nvCxnSpPr>
          <p:cNvPr id="58374" name="AutoShape 6"/>
          <p:cNvCxnSpPr>
            <a:cxnSpLocks noChangeShapeType="1"/>
            <a:stCxn id="58371" idx="4"/>
            <a:endCxn id="58373" idx="0"/>
          </p:cNvCxnSpPr>
          <p:nvPr/>
        </p:nvCxnSpPr>
        <p:spPr bwMode="auto">
          <a:xfrm>
            <a:off x="2743200" y="2714625"/>
            <a:ext cx="3190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8375" name="Rectangle 7"/>
          <p:cNvSpPr>
            <a:spLocks noChangeArrowheads="1"/>
          </p:cNvSpPr>
          <p:nvPr/>
        </p:nvSpPr>
        <p:spPr bwMode="auto">
          <a:xfrm>
            <a:off x="3405188"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14</a:t>
            </a:r>
          </a:p>
        </p:txBody>
      </p:sp>
      <p:cxnSp>
        <p:nvCxnSpPr>
          <p:cNvPr id="58376" name="AutoShape 8"/>
          <p:cNvCxnSpPr>
            <a:cxnSpLocks noChangeShapeType="1"/>
            <a:stCxn id="58371" idx="4"/>
            <a:endCxn id="58375" idx="0"/>
          </p:cNvCxnSpPr>
          <p:nvPr/>
        </p:nvCxnSpPr>
        <p:spPr bwMode="auto">
          <a:xfrm>
            <a:off x="2743200" y="2714625"/>
            <a:ext cx="928688"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8377" name="Rectangle 9"/>
          <p:cNvSpPr>
            <a:spLocks noChangeArrowheads="1"/>
          </p:cNvSpPr>
          <p:nvPr/>
        </p:nvSpPr>
        <p:spPr bwMode="auto">
          <a:xfrm>
            <a:off x="1576388"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11</a:t>
            </a:r>
          </a:p>
        </p:txBody>
      </p:sp>
      <p:cxnSp>
        <p:nvCxnSpPr>
          <p:cNvPr id="58378" name="AutoShape 10"/>
          <p:cNvCxnSpPr>
            <a:cxnSpLocks noChangeShapeType="1"/>
            <a:stCxn id="58371" idx="4"/>
            <a:endCxn id="58377" idx="0"/>
          </p:cNvCxnSpPr>
          <p:nvPr/>
        </p:nvCxnSpPr>
        <p:spPr bwMode="auto">
          <a:xfrm flipH="1">
            <a:off x="1843088" y="2714625"/>
            <a:ext cx="900112"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8379" name="Text Box 11"/>
          <p:cNvSpPr txBox="1">
            <a:spLocks noChangeArrowheads="1"/>
          </p:cNvSpPr>
          <p:nvPr/>
        </p:nvSpPr>
        <p:spPr bwMode="auto">
          <a:xfrm>
            <a:off x="20574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1</a:t>
            </a:r>
          </a:p>
        </p:txBody>
      </p:sp>
      <p:sp>
        <p:nvSpPr>
          <p:cNvPr id="58380" name="Text Box 12"/>
          <p:cNvSpPr txBox="1">
            <a:spLocks noChangeArrowheads="1"/>
          </p:cNvSpPr>
          <p:nvPr/>
        </p:nvSpPr>
        <p:spPr bwMode="auto">
          <a:xfrm>
            <a:off x="23622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2</a:t>
            </a:r>
          </a:p>
        </p:txBody>
      </p:sp>
      <p:sp>
        <p:nvSpPr>
          <p:cNvPr id="58381" name="Text Box 13"/>
          <p:cNvSpPr txBox="1">
            <a:spLocks noChangeArrowheads="1"/>
          </p:cNvSpPr>
          <p:nvPr/>
        </p:nvSpPr>
        <p:spPr bwMode="auto">
          <a:xfrm>
            <a:off x="26670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3</a:t>
            </a:r>
          </a:p>
        </p:txBody>
      </p:sp>
      <p:sp>
        <p:nvSpPr>
          <p:cNvPr id="58382" name="Text Box 14"/>
          <p:cNvSpPr txBox="1">
            <a:spLocks noChangeArrowheads="1"/>
          </p:cNvSpPr>
          <p:nvPr/>
        </p:nvSpPr>
        <p:spPr bwMode="auto">
          <a:xfrm>
            <a:off x="28956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4</a:t>
            </a:r>
          </a:p>
        </p:txBody>
      </p:sp>
      <p:cxnSp>
        <p:nvCxnSpPr>
          <p:cNvPr id="58383" name="AutoShape 15"/>
          <p:cNvCxnSpPr>
            <a:cxnSpLocks noChangeShapeType="1"/>
          </p:cNvCxnSpPr>
          <p:nvPr/>
        </p:nvCxnSpPr>
        <p:spPr bwMode="auto">
          <a:xfrm flipV="1">
            <a:off x="1830388" y="4391025"/>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8384" name="AutoShape 16"/>
          <p:cNvCxnSpPr>
            <a:cxnSpLocks noChangeShapeType="1"/>
          </p:cNvCxnSpPr>
          <p:nvPr/>
        </p:nvCxnSpPr>
        <p:spPr bwMode="auto">
          <a:xfrm flipV="1">
            <a:off x="2444750" y="4392613"/>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8385" name="AutoShape 17"/>
          <p:cNvCxnSpPr>
            <a:cxnSpLocks noChangeShapeType="1"/>
          </p:cNvCxnSpPr>
          <p:nvPr/>
        </p:nvCxnSpPr>
        <p:spPr bwMode="auto">
          <a:xfrm flipV="1">
            <a:off x="3030538" y="4392613"/>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8386" name="AutoShape 18"/>
          <p:cNvCxnSpPr>
            <a:cxnSpLocks noChangeShapeType="1"/>
          </p:cNvCxnSpPr>
          <p:nvPr/>
        </p:nvCxnSpPr>
        <p:spPr bwMode="auto">
          <a:xfrm flipV="1">
            <a:off x="3663950" y="4392613"/>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8387" name="Text Box 19"/>
          <p:cNvSpPr txBox="1">
            <a:spLocks noChangeArrowheads="1"/>
          </p:cNvSpPr>
          <p:nvPr/>
        </p:nvSpPr>
        <p:spPr bwMode="auto">
          <a:xfrm>
            <a:off x="16764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003300"/>
                </a:solidFill>
                <a:latin typeface="Tahoma" pitchFamily="32" charset="0"/>
                <a:cs typeface="Tahoma" pitchFamily="32" charset="0"/>
              </a:rPr>
              <a:t>ε</a:t>
            </a:r>
            <a:r>
              <a:rPr lang="nl-NL" sz="1200" b="1" baseline="-25000">
                <a:solidFill>
                  <a:srgbClr val="003300"/>
                </a:solidFill>
                <a:latin typeface="Tahoma" pitchFamily="32" charset="0"/>
                <a:cs typeface="Tahoma" pitchFamily="32" charset="0"/>
              </a:rPr>
              <a:t>1</a:t>
            </a:r>
          </a:p>
        </p:txBody>
      </p:sp>
      <p:sp>
        <p:nvSpPr>
          <p:cNvPr id="58388" name="Text Box 20"/>
          <p:cNvSpPr txBox="1">
            <a:spLocks noChangeArrowheads="1"/>
          </p:cNvSpPr>
          <p:nvPr/>
        </p:nvSpPr>
        <p:spPr bwMode="auto">
          <a:xfrm>
            <a:off x="22860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003300"/>
                </a:solidFill>
                <a:latin typeface="Tahoma" pitchFamily="32" charset="0"/>
                <a:cs typeface="Tahoma" pitchFamily="32" charset="0"/>
              </a:rPr>
              <a:t>ε</a:t>
            </a:r>
            <a:r>
              <a:rPr lang="nl-NL" sz="1200" b="1" baseline="-25000">
                <a:solidFill>
                  <a:srgbClr val="003300"/>
                </a:solidFill>
                <a:latin typeface="Tahoma" pitchFamily="32" charset="0"/>
                <a:cs typeface="Tahoma" pitchFamily="32" charset="0"/>
              </a:rPr>
              <a:t>2</a:t>
            </a:r>
          </a:p>
        </p:txBody>
      </p:sp>
      <p:sp>
        <p:nvSpPr>
          <p:cNvPr id="58389" name="Text Box 21"/>
          <p:cNvSpPr txBox="1">
            <a:spLocks noChangeArrowheads="1"/>
          </p:cNvSpPr>
          <p:nvPr/>
        </p:nvSpPr>
        <p:spPr bwMode="auto">
          <a:xfrm>
            <a:off x="28956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003300"/>
                </a:solidFill>
                <a:latin typeface="Tahoma" pitchFamily="32" charset="0"/>
                <a:cs typeface="Tahoma" pitchFamily="32" charset="0"/>
              </a:rPr>
              <a:t>ε</a:t>
            </a:r>
            <a:r>
              <a:rPr lang="nl-NL" sz="1200" b="1" baseline="-25000">
                <a:solidFill>
                  <a:srgbClr val="003300"/>
                </a:solidFill>
                <a:latin typeface="Tahoma" pitchFamily="32" charset="0"/>
                <a:cs typeface="Tahoma" pitchFamily="32" charset="0"/>
              </a:rPr>
              <a:t>3</a:t>
            </a:r>
          </a:p>
        </p:txBody>
      </p:sp>
      <p:sp>
        <p:nvSpPr>
          <p:cNvPr id="58390" name="Text Box 22"/>
          <p:cNvSpPr txBox="1">
            <a:spLocks noChangeArrowheads="1"/>
          </p:cNvSpPr>
          <p:nvPr/>
        </p:nvSpPr>
        <p:spPr bwMode="auto">
          <a:xfrm>
            <a:off x="35052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003300"/>
                </a:solidFill>
                <a:latin typeface="Tahoma" pitchFamily="32" charset="0"/>
                <a:cs typeface="Tahoma" pitchFamily="32" charset="0"/>
              </a:rPr>
              <a:t>ε</a:t>
            </a:r>
            <a:r>
              <a:rPr lang="nl-NL" sz="1200" b="1" baseline="-25000">
                <a:solidFill>
                  <a:srgbClr val="003300"/>
                </a:solidFill>
                <a:latin typeface="Tahoma" pitchFamily="32" charset="0"/>
                <a:cs typeface="Tahoma" pitchFamily="32" charset="0"/>
              </a:rPr>
              <a:t>4</a:t>
            </a:r>
          </a:p>
        </p:txBody>
      </p:sp>
      <p:sp>
        <p:nvSpPr>
          <p:cNvPr id="58391" name="Rectangle 23"/>
          <p:cNvSpPr>
            <a:spLocks noChangeArrowheads="1"/>
          </p:cNvSpPr>
          <p:nvPr/>
        </p:nvSpPr>
        <p:spPr bwMode="auto">
          <a:xfrm>
            <a:off x="5562600"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22</a:t>
            </a:r>
          </a:p>
        </p:txBody>
      </p:sp>
      <p:sp>
        <p:nvSpPr>
          <p:cNvPr id="58392" name="Oval 24"/>
          <p:cNvSpPr>
            <a:spLocks noChangeArrowheads="1"/>
          </p:cNvSpPr>
          <p:nvPr/>
        </p:nvSpPr>
        <p:spPr bwMode="auto">
          <a:xfrm>
            <a:off x="5891213" y="2257425"/>
            <a:ext cx="457200" cy="457200"/>
          </a:xfrm>
          <a:prstGeom prst="ellipse">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η</a:t>
            </a:r>
          </a:p>
        </p:txBody>
      </p:sp>
      <p:cxnSp>
        <p:nvCxnSpPr>
          <p:cNvPr id="58393" name="AutoShape 25"/>
          <p:cNvCxnSpPr>
            <a:cxnSpLocks noChangeShapeType="1"/>
            <a:stCxn id="58392" idx="4"/>
            <a:endCxn id="58391" idx="0"/>
          </p:cNvCxnSpPr>
          <p:nvPr/>
        </p:nvCxnSpPr>
        <p:spPr bwMode="auto">
          <a:xfrm flipH="1">
            <a:off x="5829300" y="2714625"/>
            <a:ext cx="290513"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8394" name="Rectangle 26"/>
          <p:cNvSpPr>
            <a:spLocks noChangeArrowheads="1"/>
          </p:cNvSpPr>
          <p:nvPr/>
        </p:nvSpPr>
        <p:spPr bwMode="auto">
          <a:xfrm>
            <a:off x="6172200"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23</a:t>
            </a:r>
          </a:p>
        </p:txBody>
      </p:sp>
      <p:cxnSp>
        <p:nvCxnSpPr>
          <p:cNvPr id="58395" name="AutoShape 27"/>
          <p:cNvCxnSpPr>
            <a:cxnSpLocks noChangeShapeType="1"/>
            <a:stCxn id="58392" idx="4"/>
            <a:endCxn id="58394" idx="0"/>
          </p:cNvCxnSpPr>
          <p:nvPr/>
        </p:nvCxnSpPr>
        <p:spPr bwMode="auto">
          <a:xfrm>
            <a:off x="6119813" y="2714625"/>
            <a:ext cx="319087"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8396" name="Rectangle 28"/>
          <p:cNvSpPr>
            <a:spLocks noChangeArrowheads="1"/>
          </p:cNvSpPr>
          <p:nvPr/>
        </p:nvSpPr>
        <p:spPr bwMode="auto">
          <a:xfrm>
            <a:off x="6781800"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24</a:t>
            </a:r>
          </a:p>
        </p:txBody>
      </p:sp>
      <p:cxnSp>
        <p:nvCxnSpPr>
          <p:cNvPr id="58397" name="AutoShape 29"/>
          <p:cNvCxnSpPr>
            <a:cxnSpLocks noChangeShapeType="1"/>
            <a:stCxn id="58392" idx="4"/>
            <a:endCxn id="58396" idx="0"/>
          </p:cNvCxnSpPr>
          <p:nvPr/>
        </p:nvCxnSpPr>
        <p:spPr bwMode="auto">
          <a:xfrm>
            <a:off x="6119813" y="2714625"/>
            <a:ext cx="928687"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8398" name="Rectangle 30"/>
          <p:cNvSpPr>
            <a:spLocks noChangeArrowheads="1"/>
          </p:cNvSpPr>
          <p:nvPr/>
        </p:nvSpPr>
        <p:spPr bwMode="auto">
          <a:xfrm>
            <a:off x="4953000" y="3933825"/>
            <a:ext cx="533400" cy="457200"/>
          </a:xfrm>
          <a:prstGeom prst="rect">
            <a:avLst/>
          </a:prstGeom>
          <a:solidFill>
            <a:srgbClr val="FFFFFF"/>
          </a:solidFill>
          <a:ln w="255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y</a:t>
            </a:r>
            <a:r>
              <a:rPr lang="nl-NL" sz="1200" baseline="-25000">
                <a:solidFill>
                  <a:srgbClr val="000000"/>
                </a:solidFill>
                <a:latin typeface="Tahoma" pitchFamily="32" charset="0"/>
                <a:cs typeface="Tahoma" pitchFamily="32" charset="0"/>
              </a:rPr>
              <a:t>21</a:t>
            </a:r>
          </a:p>
        </p:txBody>
      </p:sp>
      <p:cxnSp>
        <p:nvCxnSpPr>
          <p:cNvPr id="58399" name="AutoShape 31"/>
          <p:cNvCxnSpPr>
            <a:cxnSpLocks noChangeShapeType="1"/>
            <a:stCxn id="58392" idx="4"/>
            <a:endCxn id="58398" idx="0"/>
          </p:cNvCxnSpPr>
          <p:nvPr/>
        </p:nvCxnSpPr>
        <p:spPr bwMode="auto">
          <a:xfrm flipH="1">
            <a:off x="5219700" y="2714625"/>
            <a:ext cx="900113" cy="12192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8400" name="AutoShape 32"/>
          <p:cNvCxnSpPr>
            <a:cxnSpLocks noChangeShapeType="1"/>
            <a:stCxn id="58401" idx="0"/>
          </p:cNvCxnSpPr>
          <p:nvPr/>
        </p:nvCxnSpPr>
        <p:spPr bwMode="auto">
          <a:xfrm flipH="1" flipV="1">
            <a:off x="1843088" y="4389438"/>
            <a:ext cx="9382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8401" name="AutoShape 33"/>
          <p:cNvSpPr>
            <a:spLocks noChangeArrowheads="1"/>
          </p:cNvSpPr>
          <p:nvPr/>
        </p:nvSpPr>
        <p:spPr bwMode="auto">
          <a:xfrm>
            <a:off x="2514600" y="5686425"/>
            <a:ext cx="533400" cy="457200"/>
          </a:xfrm>
          <a:prstGeom prst="triangle">
            <a:avLst>
              <a:gd name="adj" fmla="val 50000"/>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1</a:t>
            </a:r>
          </a:p>
        </p:txBody>
      </p:sp>
      <p:cxnSp>
        <p:nvCxnSpPr>
          <p:cNvPr id="58402" name="AutoShape 34"/>
          <p:cNvCxnSpPr>
            <a:cxnSpLocks noChangeShapeType="1"/>
            <a:stCxn id="58401" idx="0"/>
          </p:cNvCxnSpPr>
          <p:nvPr/>
        </p:nvCxnSpPr>
        <p:spPr bwMode="auto">
          <a:xfrm flipV="1">
            <a:off x="2781300" y="4389438"/>
            <a:ext cx="8905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8403" name="Text Box 35"/>
          <p:cNvSpPr txBox="1">
            <a:spLocks noChangeArrowheads="1"/>
          </p:cNvSpPr>
          <p:nvPr/>
        </p:nvSpPr>
        <p:spPr bwMode="auto">
          <a:xfrm>
            <a:off x="2286000" y="50768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FF0000"/>
                </a:solidFill>
                <a:latin typeface="Tahoma" pitchFamily="32" charset="0"/>
                <a:cs typeface="Tahoma" pitchFamily="32" charset="0"/>
              </a:rPr>
              <a:t>τ</a:t>
            </a:r>
            <a:r>
              <a:rPr lang="nl-NL" sz="1200" b="1" baseline="-25000">
                <a:solidFill>
                  <a:srgbClr val="FF0000"/>
                </a:solidFill>
                <a:latin typeface="Tahoma" pitchFamily="32" charset="0"/>
                <a:cs typeface="Tahoma" pitchFamily="32" charset="0"/>
              </a:rPr>
              <a:t>1</a:t>
            </a:r>
          </a:p>
        </p:txBody>
      </p:sp>
      <p:sp>
        <p:nvSpPr>
          <p:cNvPr id="58404" name="Text Box 36"/>
          <p:cNvSpPr txBox="1">
            <a:spLocks noChangeArrowheads="1"/>
          </p:cNvSpPr>
          <p:nvPr/>
        </p:nvSpPr>
        <p:spPr bwMode="auto">
          <a:xfrm>
            <a:off x="2514600" y="50768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FF0000"/>
                </a:solidFill>
                <a:latin typeface="Tahoma" pitchFamily="32" charset="0"/>
                <a:cs typeface="Tahoma" pitchFamily="32" charset="0"/>
              </a:rPr>
              <a:t>τ</a:t>
            </a:r>
            <a:r>
              <a:rPr lang="nl-NL" sz="1200" b="1" baseline="-25000">
                <a:solidFill>
                  <a:srgbClr val="FF0000"/>
                </a:solidFill>
                <a:latin typeface="Tahoma" pitchFamily="32" charset="0"/>
                <a:cs typeface="Tahoma" pitchFamily="32" charset="0"/>
              </a:rPr>
              <a:t>2</a:t>
            </a:r>
          </a:p>
        </p:txBody>
      </p:sp>
      <p:sp>
        <p:nvSpPr>
          <p:cNvPr id="58405" name="Text Box 37"/>
          <p:cNvSpPr txBox="1">
            <a:spLocks noChangeArrowheads="1"/>
          </p:cNvSpPr>
          <p:nvPr/>
        </p:nvSpPr>
        <p:spPr bwMode="auto">
          <a:xfrm>
            <a:off x="2743200" y="50768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FF0000"/>
                </a:solidFill>
                <a:latin typeface="Tahoma" pitchFamily="32" charset="0"/>
                <a:cs typeface="Tahoma" pitchFamily="32" charset="0"/>
              </a:rPr>
              <a:t>τ</a:t>
            </a:r>
            <a:r>
              <a:rPr lang="nl-NL" sz="1200" b="1" baseline="-25000">
                <a:solidFill>
                  <a:srgbClr val="FF0000"/>
                </a:solidFill>
                <a:latin typeface="Tahoma" pitchFamily="32" charset="0"/>
                <a:cs typeface="Tahoma" pitchFamily="32" charset="0"/>
              </a:rPr>
              <a:t>3</a:t>
            </a:r>
          </a:p>
        </p:txBody>
      </p:sp>
      <p:sp>
        <p:nvSpPr>
          <p:cNvPr id="58406" name="Text Box 38"/>
          <p:cNvSpPr txBox="1">
            <a:spLocks noChangeArrowheads="1"/>
          </p:cNvSpPr>
          <p:nvPr/>
        </p:nvSpPr>
        <p:spPr bwMode="auto">
          <a:xfrm>
            <a:off x="2971800" y="50768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FF0000"/>
                </a:solidFill>
                <a:latin typeface="Tahoma" pitchFamily="32" charset="0"/>
                <a:cs typeface="Tahoma" pitchFamily="32" charset="0"/>
              </a:rPr>
              <a:t>τ</a:t>
            </a:r>
            <a:r>
              <a:rPr lang="nl-NL" sz="1200" b="1" baseline="-25000">
                <a:solidFill>
                  <a:srgbClr val="FF0000"/>
                </a:solidFill>
                <a:latin typeface="Tahoma" pitchFamily="32" charset="0"/>
                <a:cs typeface="Tahoma" pitchFamily="32" charset="0"/>
              </a:rPr>
              <a:t>4</a:t>
            </a:r>
          </a:p>
        </p:txBody>
      </p:sp>
      <p:cxnSp>
        <p:nvCxnSpPr>
          <p:cNvPr id="58407" name="AutoShape 39"/>
          <p:cNvCxnSpPr>
            <a:cxnSpLocks noChangeShapeType="1"/>
            <a:stCxn id="58401" idx="0"/>
            <a:endCxn id="58373" idx="2"/>
          </p:cNvCxnSpPr>
          <p:nvPr/>
        </p:nvCxnSpPr>
        <p:spPr bwMode="auto">
          <a:xfrm flipV="1">
            <a:off x="2781300" y="4391025"/>
            <a:ext cx="2809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8408" name="AutoShape 40"/>
          <p:cNvCxnSpPr>
            <a:cxnSpLocks noChangeShapeType="1"/>
            <a:stCxn id="58401" idx="0"/>
            <a:endCxn id="58370" idx="2"/>
          </p:cNvCxnSpPr>
          <p:nvPr/>
        </p:nvCxnSpPr>
        <p:spPr bwMode="auto">
          <a:xfrm flipH="1" flipV="1">
            <a:off x="2452688" y="4391025"/>
            <a:ext cx="3286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8409" name="AutoShape 41"/>
          <p:cNvCxnSpPr>
            <a:cxnSpLocks noChangeShapeType="1"/>
          </p:cNvCxnSpPr>
          <p:nvPr/>
        </p:nvCxnSpPr>
        <p:spPr bwMode="auto">
          <a:xfrm flipV="1">
            <a:off x="5259388" y="4392613"/>
            <a:ext cx="4762"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8410" name="AutoShape 42"/>
          <p:cNvCxnSpPr>
            <a:cxnSpLocks noChangeShapeType="1"/>
          </p:cNvCxnSpPr>
          <p:nvPr/>
        </p:nvCxnSpPr>
        <p:spPr bwMode="auto">
          <a:xfrm flipV="1">
            <a:off x="5873750" y="4392613"/>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8411" name="AutoShape 43"/>
          <p:cNvCxnSpPr>
            <a:cxnSpLocks noChangeShapeType="1"/>
          </p:cNvCxnSpPr>
          <p:nvPr/>
        </p:nvCxnSpPr>
        <p:spPr bwMode="auto">
          <a:xfrm flipV="1">
            <a:off x="6459538" y="4392613"/>
            <a:ext cx="3175"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8412" name="AutoShape 44"/>
          <p:cNvCxnSpPr>
            <a:cxnSpLocks noChangeShapeType="1"/>
          </p:cNvCxnSpPr>
          <p:nvPr/>
        </p:nvCxnSpPr>
        <p:spPr bwMode="auto">
          <a:xfrm flipV="1">
            <a:off x="7092950" y="4392613"/>
            <a:ext cx="4763" cy="3048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8413" name="Text Box 45"/>
          <p:cNvSpPr txBox="1">
            <a:spLocks noChangeArrowheads="1"/>
          </p:cNvSpPr>
          <p:nvPr/>
        </p:nvSpPr>
        <p:spPr bwMode="auto">
          <a:xfrm>
            <a:off x="51054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003300"/>
                </a:solidFill>
                <a:latin typeface="Tahoma" pitchFamily="32" charset="0"/>
                <a:cs typeface="Tahoma" pitchFamily="32" charset="0"/>
              </a:rPr>
              <a:t>ε</a:t>
            </a:r>
            <a:r>
              <a:rPr lang="nl-NL" sz="1200" b="1" baseline="-25000">
                <a:solidFill>
                  <a:srgbClr val="003300"/>
                </a:solidFill>
                <a:latin typeface="Tahoma" pitchFamily="32" charset="0"/>
                <a:cs typeface="Tahoma" pitchFamily="32" charset="0"/>
              </a:rPr>
              <a:t>1</a:t>
            </a:r>
          </a:p>
        </p:txBody>
      </p:sp>
      <p:sp>
        <p:nvSpPr>
          <p:cNvPr id="58414" name="Text Box 46"/>
          <p:cNvSpPr txBox="1">
            <a:spLocks noChangeArrowheads="1"/>
          </p:cNvSpPr>
          <p:nvPr/>
        </p:nvSpPr>
        <p:spPr bwMode="auto">
          <a:xfrm>
            <a:off x="57150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003300"/>
                </a:solidFill>
                <a:latin typeface="Tahoma" pitchFamily="32" charset="0"/>
                <a:cs typeface="Tahoma" pitchFamily="32" charset="0"/>
              </a:rPr>
              <a:t>ε</a:t>
            </a:r>
            <a:r>
              <a:rPr lang="nl-NL" sz="1200" b="1" baseline="-25000">
                <a:solidFill>
                  <a:srgbClr val="003300"/>
                </a:solidFill>
                <a:latin typeface="Tahoma" pitchFamily="32" charset="0"/>
                <a:cs typeface="Tahoma" pitchFamily="32" charset="0"/>
              </a:rPr>
              <a:t>2</a:t>
            </a:r>
          </a:p>
        </p:txBody>
      </p:sp>
      <p:sp>
        <p:nvSpPr>
          <p:cNvPr id="58415" name="Text Box 47"/>
          <p:cNvSpPr txBox="1">
            <a:spLocks noChangeArrowheads="1"/>
          </p:cNvSpPr>
          <p:nvPr/>
        </p:nvSpPr>
        <p:spPr bwMode="auto">
          <a:xfrm>
            <a:off x="63246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003300"/>
                </a:solidFill>
                <a:latin typeface="Tahoma" pitchFamily="32" charset="0"/>
                <a:cs typeface="Tahoma" pitchFamily="32" charset="0"/>
              </a:rPr>
              <a:t>ε</a:t>
            </a:r>
            <a:r>
              <a:rPr lang="nl-NL" sz="1200" b="1" baseline="-25000">
                <a:solidFill>
                  <a:srgbClr val="003300"/>
                </a:solidFill>
                <a:latin typeface="Tahoma" pitchFamily="32" charset="0"/>
                <a:cs typeface="Tahoma" pitchFamily="32" charset="0"/>
              </a:rPr>
              <a:t>3</a:t>
            </a:r>
          </a:p>
        </p:txBody>
      </p:sp>
      <p:sp>
        <p:nvSpPr>
          <p:cNvPr id="58416" name="Text Box 48"/>
          <p:cNvSpPr txBox="1">
            <a:spLocks noChangeArrowheads="1"/>
          </p:cNvSpPr>
          <p:nvPr/>
        </p:nvSpPr>
        <p:spPr bwMode="auto">
          <a:xfrm>
            <a:off x="6934200" y="4724400"/>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003300"/>
                </a:solidFill>
                <a:latin typeface="Tahoma" pitchFamily="32" charset="0"/>
                <a:cs typeface="Tahoma" pitchFamily="32" charset="0"/>
              </a:rPr>
              <a:t>ε</a:t>
            </a:r>
            <a:r>
              <a:rPr lang="nl-NL" sz="1200" b="1" baseline="-25000">
                <a:solidFill>
                  <a:srgbClr val="003300"/>
                </a:solidFill>
                <a:latin typeface="Tahoma" pitchFamily="32" charset="0"/>
                <a:cs typeface="Tahoma" pitchFamily="32" charset="0"/>
              </a:rPr>
              <a:t>4</a:t>
            </a:r>
          </a:p>
        </p:txBody>
      </p:sp>
      <p:cxnSp>
        <p:nvCxnSpPr>
          <p:cNvPr id="58417" name="AutoShape 49"/>
          <p:cNvCxnSpPr>
            <a:cxnSpLocks noChangeShapeType="1"/>
            <a:stCxn id="58418" idx="0"/>
          </p:cNvCxnSpPr>
          <p:nvPr/>
        </p:nvCxnSpPr>
        <p:spPr bwMode="auto">
          <a:xfrm flipH="1" flipV="1">
            <a:off x="5272088" y="4392613"/>
            <a:ext cx="9382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8418" name="AutoShape 50"/>
          <p:cNvSpPr>
            <a:spLocks noChangeArrowheads="1"/>
          </p:cNvSpPr>
          <p:nvPr/>
        </p:nvSpPr>
        <p:spPr bwMode="auto">
          <a:xfrm>
            <a:off x="5943600" y="5688013"/>
            <a:ext cx="533400" cy="457200"/>
          </a:xfrm>
          <a:prstGeom prst="triangle">
            <a:avLst>
              <a:gd name="adj" fmla="val 50000"/>
            </a:avLst>
          </a:prstGeom>
          <a:noFill/>
          <a:ln w="1908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nl-NL" sz="1200">
                <a:solidFill>
                  <a:srgbClr val="000000"/>
                </a:solidFill>
                <a:latin typeface="Tahoma" pitchFamily="32" charset="0"/>
                <a:cs typeface="Tahoma" pitchFamily="32" charset="0"/>
              </a:rPr>
              <a:t>1</a:t>
            </a:r>
          </a:p>
        </p:txBody>
      </p:sp>
      <p:cxnSp>
        <p:nvCxnSpPr>
          <p:cNvPr id="58419" name="AutoShape 51"/>
          <p:cNvCxnSpPr>
            <a:cxnSpLocks noChangeShapeType="1"/>
            <a:stCxn id="58418" idx="0"/>
          </p:cNvCxnSpPr>
          <p:nvPr/>
        </p:nvCxnSpPr>
        <p:spPr bwMode="auto">
          <a:xfrm flipV="1">
            <a:off x="6210300" y="4392613"/>
            <a:ext cx="8905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8420" name="AutoShape 52"/>
          <p:cNvCxnSpPr>
            <a:cxnSpLocks noChangeShapeType="1"/>
            <a:stCxn id="58418" idx="0"/>
          </p:cNvCxnSpPr>
          <p:nvPr/>
        </p:nvCxnSpPr>
        <p:spPr bwMode="auto">
          <a:xfrm flipV="1">
            <a:off x="6210300" y="4392613"/>
            <a:ext cx="280988"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8421" name="AutoShape 53"/>
          <p:cNvCxnSpPr>
            <a:cxnSpLocks noChangeShapeType="1"/>
            <a:stCxn id="58418" idx="0"/>
          </p:cNvCxnSpPr>
          <p:nvPr/>
        </p:nvCxnSpPr>
        <p:spPr bwMode="auto">
          <a:xfrm flipH="1" flipV="1">
            <a:off x="5881688" y="4392613"/>
            <a:ext cx="328612" cy="1295400"/>
          </a:xfrm>
          <a:prstGeom prst="straightConnector1">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8422" name="Text Box 54"/>
          <p:cNvSpPr txBox="1">
            <a:spLocks noChangeArrowheads="1"/>
          </p:cNvSpPr>
          <p:nvPr/>
        </p:nvSpPr>
        <p:spPr bwMode="auto">
          <a:xfrm>
            <a:off x="5410200" y="1676400"/>
            <a:ext cx="137160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nl-NL" sz="1200">
                <a:latin typeface="Tahoma" pitchFamily="32" charset="0"/>
                <a:cs typeface="Tahoma" pitchFamily="32" charset="0"/>
              </a:rPr>
              <a:t>Group 2: females</a:t>
            </a:r>
          </a:p>
        </p:txBody>
      </p:sp>
      <p:sp>
        <p:nvSpPr>
          <p:cNvPr id="58423" name="Text Box 55"/>
          <p:cNvSpPr txBox="1">
            <a:spLocks noChangeArrowheads="1"/>
          </p:cNvSpPr>
          <p:nvPr/>
        </p:nvSpPr>
        <p:spPr bwMode="auto">
          <a:xfrm>
            <a:off x="2057400" y="1676400"/>
            <a:ext cx="13716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nl-NL" sz="1200">
                <a:latin typeface="Tahoma" pitchFamily="32" charset="0"/>
                <a:cs typeface="Tahoma" pitchFamily="32" charset="0"/>
              </a:rPr>
              <a:t>Group 1: males</a:t>
            </a:r>
          </a:p>
        </p:txBody>
      </p:sp>
      <p:sp>
        <p:nvSpPr>
          <p:cNvPr id="58424" name="Text Box 56"/>
          <p:cNvSpPr txBox="1">
            <a:spLocks noChangeArrowheads="1"/>
          </p:cNvSpPr>
          <p:nvPr/>
        </p:nvSpPr>
        <p:spPr bwMode="auto">
          <a:xfrm>
            <a:off x="54864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1</a:t>
            </a:r>
          </a:p>
        </p:txBody>
      </p:sp>
      <p:sp>
        <p:nvSpPr>
          <p:cNvPr id="58425" name="Text Box 57"/>
          <p:cNvSpPr txBox="1">
            <a:spLocks noChangeArrowheads="1"/>
          </p:cNvSpPr>
          <p:nvPr/>
        </p:nvSpPr>
        <p:spPr bwMode="auto">
          <a:xfrm>
            <a:off x="57912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2</a:t>
            </a:r>
          </a:p>
        </p:txBody>
      </p:sp>
      <p:sp>
        <p:nvSpPr>
          <p:cNvPr id="58426" name="Text Box 58"/>
          <p:cNvSpPr txBox="1">
            <a:spLocks noChangeArrowheads="1"/>
          </p:cNvSpPr>
          <p:nvPr/>
        </p:nvSpPr>
        <p:spPr bwMode="auto">
          <a:xfrm>
            <a:off x="60960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3</a:t>
            </a:r>
          </a:p>
        </p:txBody>
      </p:sp>
      <p:sp>
        <p:nvSpPr>
          <p:cNvPr id="58427" name="Text Box 59"/>
          <p:cNvSpPr txBox="1">
            <a:spLocks noChangeArrowheads="1"/>
          </p:cNvSpPr>
          <p:nvPr/>
        </p:nvSpPr>
        <p:spPr bwMode="auto">
          <a:xfrm>
            <a:off x="6324600" y="30956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b="1">
                <a:solidFill>
                  <a:srgbClr val="800080"/>
                </a:solidFill>
                <a:latin typeface="Tahoma" pitchFamily="32" charset="0"/>
                <a:cs typeface="Tahoma" pitchFamily="32" charset="0"/>
              </a:rPr>
              <a:t>λ</a:t>
            </a:r>
            <a:r>
              <a:rPr lang="nl-NL" sz="1200" b="1" baseline="-25000">
                <a:solidFill>
                  <a:srgbClr val="800080"/>
                </a:solidFill>
                <a:latin typeface="Tahoma" pitchFamily="32" charset="0"/>
                <a:cs typeface="Tahoma" pitchFamily="32" charset="0"/>
              </a:rPr>
              <a:t>4</a:t>
            </a:r>
          </a:p>
        </p:txBody>
      </p:sp>
      <p:sp>
        <p:nvSpPr>
          <p:cNvPr id="58428" name="Text Box 60"/>
          <p:cNvSpPr txBox="1">
            <a:spLocks noChangeArrowheads="1"/>
          </p:cNvSpPr>
          <p:nvPr/>
        </p:nvSpPr>
        <p:spPr bwMode="auto">
          <a:xfrm>
            <a:off x="5715000" y="50768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FF0000"/>
                </a:solidFill>
                <a:latin typeface="Tahoma" pitchFamily="32" charset="0"/>
                <a:cs typeface="Tahoma" pitchFamily="32" charset="0"/>
              </a:rPr>
              <a:t>τ</a:t>
            </a:r>
            <a:r>
              <a:rPr lang="nl-NL" sz="1200" b="1" baseline="-25000">
                <a:solidFill>
                  <a:srgbClr val="FF0000"/>
                </a:solidFill>
                <a:latin typeface="Tahoma" pitchFamily="32" charset="0"/>
                <a:cs typeface="Tahoma" pitchFamily="32" charset="0"/>
              </a:rPr>
              <a:t>1</a:t>
            </a:r>
          </a:p>
        </p:txBody>
      </p:sp>
      <p:sp>
        <p:nvSpPr>
          <p:cNvPr id="58429" name="Text Box 61"/>
          <p:cNvSpPr txBox="1">
            <a:spLocks noChangeArrowheads="1"/>
          </p:cNvSpPr>
          <p:nvPr/>
        </p:nvSpPr>
        <p:spPr bwMode="auto">
          <a:xfrm>
            <a:off x="5943600" y="50768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FF0000"/>
                </a:solidFill>
                <a:latin typeface="Tahoma" pitchFamily="32" charset="0"/>
                <a:cs typeface="Tahoma" pitchFamily="32" charset="0"/>
              </a:rPr>
              <a:t>τ</a:t>
            </a:r>
            <a:r>
              <a:rPr lang="nl-NL" sz="1200" b="1" baseline="-25000">
                <a:solidFill>
                  <a:srgbClr val="FF0000"/>
                </a:solidFill>
                <a:latin typeface="Tahoma" pitchFamily="32" charset="0"/>
                <a:cs typeface="Tahoma" pitchFamily="32" charset="0"/>
              </a:rPr>
              <a:t>2</a:t>
            </a:r>
          </a:p>
        </p:txBody>
      </p:sp>
      <p:sp>
        <p:nvSpPr>
          <p:cNvPr id="58430" name="Text Box 62"/>
          <p:cNvSpPr txBox="1">
            <a:spLocks noChangeArrowheads="1"/>
          </p:cNvSpPr>
          <p:nvPr/>
        </p:nvSpPr>
        <p:spPr bwMode="auto">
          <a:xfrm>
            <a:off x="6172200" y="50768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FF0000"/>
                </a:solidFill>
                <a:latin typeface="Tahoma" pitchFamily="32" charset="0"/>
                <a:cs typeface="Tahoma" pitchFamily="32" charset="0"/>
              </a:rPr>
              <a:t>τ</a:t>
            </a:r>
            <a:r>
              <a:rPr lang="nl-NL" sz="1200" b="1" baseline="-25000">
                <a:solidFill>
                  <a:srgbClr val="FF0000"/>
                </a:solidFill>
                <a:latin typeface="Tahoma" pitchFamily="32" charset="0"/>
                <a:cs typeface="Tahoma" pitchFamily="32" charset="0"/>
              </a:rPr>
              <a:t>3</a:t>
            </a:r>
          </a:p>
        </p:txBody>
      </p:sp>
      <p:sp>
        <p:nvSpPr>
          <p:cNvPr id="58431" name="Text Box 63"/>
          <p:cNvSpPr txBox="1">
            <a:spLocks noChangeArrowheads="1"/>
          </p:cNvSpPr>
          <p:nvPr/>
        </p:nvSpPr>
        <p:spPr bwMode="auto">
          <a:xfrm>
            <a:off x="6400800" y="5076825"/>
            <a:ext cx="3810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l-GR" sz="1200" b="1">
                <a:solidFill>
                  <a:srgbClr val="FF0000"/>
                </a:solidFill>
                <a:latin typeface="Tahoma" pitchFamily="32" charset="0"/>
                <a:cs typeface="Tahoma" pitchFamily="32" charset="0"/>
              </a:rPr>
              <a:t>τ</a:t>
            </a:r>
            <a:r>
              <a:rPr lang="nl-NL" sz="1200" b="1" baseline="-25000">
                <a:solidFill>
                  <a:srgbClr val="FF0000"/>
                </a:solidFill>
                <a:latin typeface="Tahoma" pitchFamily="32" charset="0"/>
                <a:cs typeface="Tahoma" pitchFamily="32" charset="0"/>
              </a:rPr>
              <a:t>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ext Box 1"/>
          <p:cNvSpPr txBox="1">
            <a:spLocks noChangeArrowheads="1"/>
          </p:cNvSpPr>
          <p:nvPr/>
        </p:nvSpPr>
        <p:spPr bwMode="auto">
          <a:xfrm>
            <a:off x="533400" y="514350"/>
            <a:ext cx="7924800" cy="6116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Current practical: Are the 4 subscales of the WAIS-III measurement invariant with respect to gender?</a:t>
            </a: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Data:</a:t>
            </a: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N = 180 individuals 	(80 male, 100 female)</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Subscales: 	</a:t>
            </a:r>
          </a:p>
          <a:p>
            <a:pPr>
              <a:buClrTx/>
              <a:buFontTx/>
              <a:buNone/>
            </a:pPr>
            <a:r>
              <a:rPr lang="nl-NL" sz="1200">
                <a:latin typeface="Tahoma" pitchFamily="32" charset="0"/>
                <a:cs typeface="Tahoma" pitchFamily="32" charset="0"/>
              </a:rPr>
              <a:t>      </a:t>
            </a:r>
          </a:p>
          <a:p>
            <a:pPr>
              <a:buClrTx/>
              <a:buFontTx/>
              <a:buNone/>
            </a:pPr>
            <a:r>
              <a:rPr lang="nl-NL" sz="1200">
                <a:latin typeface="Tahoma" pitchFamily="32" charset="0"/>
                <a:cs typeface="Tahoma" pitchFamily="32" charset="0"/>
              </a:rPr>
              <a:t>      vci -- Verbal Comprehension Index </a:t>
            </a:r>
          </a:p>
          <a:p>
            <a:pPr>
              <a:buClrTx/>
              <a:buFontTx/>
              <a:buNone/>
            </a:pPr>
            <a:r>
              <a:rPr lang="nl-NL" sz="1200">
                <a:latin typeface="Tahoma" pitchFamily="32" charset="0"/>
                <a:cs typeface="Tahoma" pitchFamily="32" charset="0"/>
              </a:rPr>
              <a:t>      poi -- Perceptual Organization Index</a:t>
            </a:r>
          </a:p>
          <a:p>
            <a:pPr>
              <a:buClrTx/>
              <a:buFontTx/>
              <a:buNone/>
            </a:pPr>
            <a:r>
              <a:rPr lang="nl-NL" sz="1200">
                <a:latin typeface="Tahoma" pitchFamily="32" charset="0"/>
                <a:cs typeface="Tahoma" pitchFamily="32" charset="0"/>
              </a:rPr>
              <a:t>      wmi -- Working Memory Index </a:t>
            </a:r>
          </a:p>
          <a:p>
            <a:pPr>
              <a:buClrTx/>
              <a:buFontTx/>
              <a:buNone/>
            </a:pPr>
            <a:r>
              <a:rPr lang="nl-NL" sz="1200">
                <a:latin typeface="Tahoma" pitchFamily="32" charset="0"/>
                <a:cs typeface="Tahoma" pitchFamily="32" charset="0"/>
              </a:rPr>
              <a:t>      psi -- Processing Speed Index </a:t>
            </a:r>
          </a:p>
          <a:p>
            <a:pPr>
              <a:buClrTx/>
              <a:buFontTx/>
              <a:buNone/>
            </a:pPr>
            <a:endParaRPr lang="nl-NL" sz="1200">
              <a:latin typeface="Tahoma" pitchFamily="32" charset="0"/>
              <a:cs typeface="Tahoma" pitchFamily="32" charset="0"/>
            </a:endParaRPr>
          </a:p>
        </p:txBody>
      </p:sp>
      <p:graphicFrame>
        <p:nvGraphicFramePr>
          <p:cNvPr id="59394" name="Group 2"/>
          <p:cNvGraphicFramePr>
            <a:graphicFrameLocks noGrp="1"/>
          </p:cNvGraphicFramePr>
          <p:nvPr/>
        </p:nvGraphicFramePr>
        <p:xfrm>
          <a:off x="685800" y="2133600"/>
          <a:ext cx="3354388" cy="2324104"/>
        </p:xfrm>
        <a:graphic>
          <a:graphicData uri="http://schemas.openxmlformats.org/drawingml/2006/table">
            <a:tbl>
              <a:tblPr/>
              <a:tblGrid>
                <a:gridCol w="669925"/>
                <a:gridCol w="671513"/>
                <a:gridCol w="671512"/>
                <a:gridCol w="671513"/>
                <a:gridCol w="669925"/>
              </a:tblGrid>
              <a:tr h="290513">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1" i="0" u="none" strike="noStrike" cap="none" normalizeH="0" baseline="0" smtClean="0">
                          <a:ln>
                            <a:noFill/>
                          </a:ln>
                          <a:solidFill>
                            <a:srgbClr val="000000"/>
                          </a:solidFill>
                          <a:effectLst/>
                          <a:latin typeface="Tahoma" pitchFamily="32" charset="0"/>
                          <a:ea typeface="MS PGothic" pitchFamily="32" charset="-128"/>
                          <a:cs typeface="Tahoma" pitchFamily="32" charset="0"/>
                        </a:rPr>
                        <a:t>gender</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1" i="0" u="none" strike="noStrike" cap="none" normalizeH="0" baseline="0" smtClean="0">
                          <a:ln>
                            <a:noFill/>
                          </a:ln>
                          <a:solidFill>
                            <a:srgbClr val="000000"/>
                          </a:solidFill>
                          <a:effectLst/>
                          <a:latin typeface="Tahoma" pitchFamily="32" charset="0"/>
                          <a:ea typeface="MS PGothic" pitchFamily="32" charset="-128"/>
                          <a:cs typeface="Tahoma" pitchFamily="32" charset="0"/>
                        </a:rPr>
                        <a:t>scale1</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1" i="0" u="none" strike="noStrike" cap="none" normalizeH="0" baseline="0" smtClean="0">
                          <a:ln>
                            <a:noFill/>
                          </a:ln>
                          <a:solidFill>
                            <a:srgbClr val="000000"/>
                          </a:solidFill>
                          <a:effectLst/>
                          <a:latin typeface="Tahoma" pitchFamily="32" charset="0"/>
                          <a:ea typeface="MS PGothic" pitchFamily="32" charset="-128"/>
                          <a:cs typeface="Tahoma" pitchFamily="32" charset="0"/>
                        </a:rPr>
                        <a:t>scale2</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1" i="0" u="none" strike="noStrike" cap="none" normalizeH="0" baseline="0" smtClean="0">
                          <a:ln>
                            <a:noFill/>
                          </a:ln>
                          <a:solidFill>
                            <a:srgbClr val="000000"/>
                          </a:solidFill>
                          <a:effectLst/>
                          <a:latin typeface="Tahoma" pitchFamily="32" charset="0"/>
                          <a:ea typeface="MS PGothic" pitchFamily="32" charset="-128"/>
                          <a:cs typeface="Tahoma" pitchFamily="32" charset="0"/>
                        </a:rPr>
                        <a:t>scale3</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1" i="0" u="none" strike="noStrike" cap="none" normalizeH="0" baseline="0" smtClean="0">
                          <a:ln>
                            <a:noFill/>
                          </a:ln>
                          <a:solidFill>
                            <a:srgbClr val="000000"/>
                          </a:solidFill>
                          <a:effectLst/>
                          <a:latin typeface="Tahoma" pitchFamily="32" charset="0"/>
                          <a:ea typeface="MS PGothic" pitchFamily="32" charset="-128"/>
                          <a:cs typeface="Tahoma" pitchFamily="32" charset="0"/>
                        </a:rPr>
                        <a:t>scale4</a:t>
                      </a:r>
                    </a:p>
                  </a:txBody>
                  <a:tcPr marL="9360" marR="9360" marT="12384" marB="0" anchor="b" horzOverflow="overflow">
                    <a:lnL>
                      <a:noFill/>
                    </a:lnL>
                    <a:lnR>
                      <a:noFill/>
                    </a:lnR>
                    <a:lnT>
                      <a:noFill/>
                    </a:lnT>
                    <a:lnB>
                      <a:noFill/>
                    </a:lnB>
                    <a:lnTlToBr>
                      <a:noFill/>
                    </a:lnTlToBr>
                    <a:lnBlToTr>
                      <a:noFill/>
                    </a:lnBlToTr>
                    <a:noFill/>
                  </a:tcPr>
                </a:tc>
              </a:tr>
              <a:tr h="290513">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2</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11</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9.33</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10.33</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13.5</a:t>
                      </a:r>
                    </a:p>
                  </a:txBody>
                  <a:tcPr marL="9360" marR="9360" marT="12384" marB="0" anchor="b" horzOverflow="overflow">
                    <a:lnL>
                      <a:noFill/>
                    </a:lnL>
                    <a:lnR>
                      <a:noFill/>
                    </a:lnR>
                    <a:lnT>
                      <a:noFill/>
                    </a:lnT>
                    <a:lnB>
                      <a:noFill/>
                    </a:lnB>
                    <a:lnTlToBr>
                      <a:noFill/>
                    </a:lnTlToBr>
                    <a:lnBlToTr>
                      <a:noFill/>
                    </a:lnBlToTr>
                    <a:noFill/>
                  </a:tcPr>
                </a:tc>
              </a:tr>
              <a:tr h="290513">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2</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10.67</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9</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10.33</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15</a:t>
                      </a:r>
                    </a:p>
                  </a:txBody>
                  <a:tcPr marL="9360" marR="9360" marT="12384" marB="0" anchor="b" horzOverflow="overflow">
                    <a:lnL>
                      <a:noFill/>
                    </a:lnL>
                    <a:lnR>
                      <a:noFill/>
                    </a:lnR>
                    <a:lnT>
                      <a:noFill/>
                    </a:lnT>
                    <a:lnB>
                      <a:noFill/>
                    </a:lnB>
                    <a:lnTlToBr>
                      <a:noFill/>
                    </a:lnTlToBr>
                    <a:lnBlToTr>
                      <a:noFill/>
                    </a:lnBlToTr>
                    <a:noFill/>
                  </a:tcPr>
                </a:tc>
              </a:tr>
              <a:tr h="290513">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2</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9.67</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7.67</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9.33</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8.5</a:t>
                      </a:r>
                    </a:p>
                  </a:txBody>
                  <a:tcPr marL="9360" marR="9360" marT="12384" marB="0" anchor="b" horzOverflow="overflow">
                    <a:lnL>
                      <a:noFill/>
                    </a:lnL>
                    <a:lnR>
                      <a:noFill/>
                    </a:lnR>
                    <a:lnT>
                      <a:noFill/>
                    </a:lnT>
                    <a:lnB>
                      <a:noFill/>
                    </a:lnB>
                    <a:lnTlToBr>
                      <a:noFill/>
                    </a:lnTlToBr>
                    <a:lnBlToTr>
                      <a:noFill/>
                    </a:lnBlToTr>
                    <a:noFill/>
                  </a:tcPr>
                </a:tc>
              </a:tr>
              <a:tr h="290513">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2</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13</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10</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8.67</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9</a:t>
                      </a:r>
                    </a:p>
                  </a:txBody>
                  <a:tcPr marL="9360" marR="9360" marT="12384" marB="0" anchor="b" horzOverflow="overflow">
                    <a:lnL>
                      <a:noFill/>
                    </a:lnL>
                    <a:lnR>
                      <a:noFill/>
                    </a:lnR>
                    <a:lnT>
                      <a:noFill/>
                    </a:lnT>
                    <a:lnB>
                      <a:noFill/>
                    </a:lnB>
                    <a:lnTlToBr>
                      <a:noFill/>
                    </a:lnTlToBr>
                    <a:lnBlToTr>
                      <a:noFill/>
                    </a:lnBlToTr>
                    <a:noFill/>
                  </a:tcPr>
                </a:tc>
              </a:tr>
              <a:tr h="290513">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2</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11</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11</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13.67</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17</a:t>
                      </a:r>
                    </a:p>
                  </a:txBody>
                  <a:tcPr marL="9360" marR="9360" marT="12384" marB="0" anchor="b" horzOverflow="overflow">
                    <a:lnL>
                      <a:noFill/>
                    </a:lnL>
                    <a:lnR>
                      <a:noFill/>
                    </a:lnR>
                    <a:lnT>
                      <a:noFill/>
                    </a:lnT>
                    <a:lnB>
                      <a:noFill/>
                    </a:lnB>
                    <a:lnTlToBr>
                      <a:noFill/>
                    </a:lnTlToBr>
                    <a:lnBlToTr>
                      <a:noFill/>
                    </a:lnBlToTr>
                    <a:noFill/>
                  </a:tcPr>
                </a:tc>
              </a:tr>
              <a:tr h="290513">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2</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10</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12</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9.33</a:t>
                      </a:r>
                    </a:p>
                  </a:txBody>
                  <a:tcPr marL="9360" marR="9360" marT="12384" marB="0" anchor="b"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11</a:t>
                      </a:r>
                    </a:p>
                  </a:txBody>
                  <a:tcPr marL="9360" marR="9360" marT="12384" marB="0" anchor="b" horzOverflow="overflow">
                    <a:lnL>
                      <a:noFill/>
                    </a:lnL>
                    <a:lnR>
                      <a:noFill/>
                    </a:lnR>
                    <a:lnT>
                      <a:noFill/>
                    </a:lnT>
                    <a:lnB>
                      <a:noFill/>
                    </a:lnB>
                    <a:lnTlToBr>
                      <a:noFill/>
                    </a:lnTlToBr>
                    <a:lnBlToTr>
                      <a:noFill/>
                    </a:lnBlToTr>
                    <a:noFill/>
                  </a:tcPr>
                </a:tc>
              </a:tr>
              <a:tr h="290513">
                <a:tc>
                  <a:txBody>
                    <a:bodyPr/>
                    <a:lstStyle/>
                    <a:p>
                      <a:pPr marL="0" marR="0" lvl="0" indent="0" algn="l"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rPr>
                        <a:t>…</a:t>
                      </a:r>
                    </a:p>
                  </a:txBody>
                  <a:tcPr marL="68760" marR="68760" marT="3024"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endParaRPr>
                    </a:p>
                  </a:txBody>
                  <a:tcPr marL="68760" marR="68760" marT="3024"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endParaRPr>
                    </a:p>
                  </a:txBody>
                  <a:tcPr marL="68760" marR="68760" marT="3024"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endParaRPr>
                    </a:p>
                  </a:txBody>
                  <a:tcPr marL="68760" marR="68760" marT="3024"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98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nl-NL" sz="1200" b="0" i="0" u="none" strike="noStrike" cap="none" normalizeH="0" baseline="0" smtClean="0">
                        <a:ln>
                          <a:noFill/>
                        </a:ln>
                        <a:solidFill>
                          <a:srgbClr val="000000"/>
                        </a:solidFill>
                        <a:effectLst/>
                        <a:latin typeface="Tahoma" pitchFamily="32" charset="0"/>
                        <a:ea typeface="MS PGothic" pitchFamily="32" charset="-128"/>
                        <a:cs typeface="Tahoma" pitchFamily="32" charset="0"/>
                      </a:endParaRPr>
                    </a:p>
                  </a:txBody>
                  <a:tcPr marL="68760" marR="68760" marT="3024" marB="0" horzOverflow="overflow">
                    <a:lnL>
                      <a:noFill/>
                    </a:lnL>
                    <a:lnR>
                      <a:noFill/>
                    </a:lnR>
                    <a:lnT>
                      <a:noFill/>
                    </a:lnT>
                    <a:lnB>
                      <a:noFill/>
                    </a:lnB>
                    <a:lnTlToBr>
                      <a:noFill/>
                    </a:lnTlToBr>
                    <a:lnBlToTr>
                      <a:noFill/>
                    </a:lnBlToTr>
                    <a:noFill/>
                  </a:tcPr>
                </a:tc>
              </a:tr>
            </a:tbl>
          </a:graphicData>
        </a:graphic>
      </p:graphicFrame>
      <p:sp>
        <p:nvSpPr>
          <p:cNvPr id="59435" name="Text Box 43"/>
          <p:cNvSpPr txBox="1">
            <a:spLocks noChangeArrowheads="1"/>
          </p:cNvSpPr>
          <p:nvPr/>
        </p:nvSpPr>
        <p:spPr bwMode="auto">
          <a:xfrm>
            <a:off x="1066800" y="1719263"/>
            <a:ext cx="1295400" cy="261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nl-NL" sz="1100">
                <a:latin typeface="Tahoma" pitchFamily="32" charset="0"/>
                <a:cs typeface="Tahoma" pitchFamily="32" charset="0"/>
              </a:rPr>
              <a:t>vci</a:t>
            </a:r>
          </a:p>
        </p:txBody>
      </p:sp>
      <p:sp>
        <p:nvSpPr>
          <p:cNvPr id="59436" name="Text Box 44"/>
          <p:cNvSpPr txBox="1">
            <a:spLocks noChangeArrowheads="1"/>
          </p:cNvSpPr>
          <p:nvPr/>
        </p:nvSpPr>
        <p:spPr bwMode="auto">
          <a:xfrm>
            <a:off x="1905000" y="1719263"/>
            <a:ext cx="838200" cy="261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nl-NL" sz="1100">
                <a:latin typeface="Tahoma" pitchFamily="32" charset="0"/>
                <a:cs typeface="Tahoma" pitchFamily="32" charset="0"/>
              </a:rPr>
              <a:t>poi</a:t>
            </a:r>
          </a:p>
        </p:txBody>
      </p:sp>
      <p:sp>
        <p:nvSpPr>
          <p:cNvPr id="59437" name="Text Box 45"/>
          <p:cNvSpPr txBox="1">
            <a:spLocks noChangeArrowheads="1"/>
          </p:cNvSpPr>
          <p:nvPr/>
        </p:nvSpPr>
        <p:spPr bwMode="auto">
          <a:xfrm>
            <a:off x="2590800" y="1719263"/>
            <a:ext cx="838200" cy="261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nl-NL" sz="1100">
                <a:latin typeface="Tahoma" pitchFamily="32" charset="0"/>
                <a:cs typeface="Tahoma" pitchFamily="32" charset="0"/>
              </a:rPr>
              <a:t>wmi</a:t>
            </a:r>
          </a:p>
        </p:txBody>
      </p:sp>
      <p:sp>
        <p:nvSpPr>
          <p:cNvPr id="59438" name="Text Box 46"/>
          <p:cNvSpPr txBox="1">
            <a:spLocks noChangeArrowheads="1"/>
          </p:cNvSpPr>
          <p:nvPr/>
        </p:nvSpPr>
        <p:spPr bwMode="auto">
          <a:xfrm>
            <a:off x="3276600" y="1719263"/>
            <a:ext cx="838200" cy="261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nl-NL" sz="1100">
                <a:latin typeface="Tahoma" pitchFamily="32" charset="0"/>
                <a:cs typeface="Tahoma" pitchFamily="32" charset="0"/>
              </a:rPr>
              <a:t>psi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ext Box 1"/>
          <p:cNvSpPr txBox="1">
            <a:spLocks noChangeArrowheads="1"/>
          </p:cNvSpPr>
          <p:nvPr/>
        </p:nvSpPr>
        <p:spPr bwMode="auto">
          <a:xfrm>
            <a:off x="533400" y="514350"/>
            <a:ext cx="7924800" cy="5203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Current practical: Are the 4 subscales of the WAIS-III measurement invariant with respect to gender?</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OpenMx code:</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a:t>
            </a:r>
          </a:p>
          <a:p>
            <a:pPr>
              <a:buClrTx/>
              <a:buFontTx/>
              <a:buNone/>
            </a:pPr>
            <a:r>
              <a:rPr lang="nl-NL" sz="1200">
                <a:latin typeface="Tahoma" pitchFamily="32" charset="0"/>
                <a:cs typeface="Tahoma" pitchFamily="32" charset="0"/>
              </a:rPr>
              <a:t>#   PREPARE DATA           					                                             #</a:t>
            </a:r>
          </a:p>
          <a:p>
            <a:pPr>
              <a:buClrTx/>
              <a:buFontTx/>
              <a:buNone/>
            </a:pP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nv &lt;- 4 # number of phenotype variables to be analyzed</a:t>
            </a:r>
          </a:p>
          <a:p>
            <a:pPr>
              <a:buClrTx/>
              <a:buFontTx/>
              <a:buNone/>
            </a:pPr>
            <a:r>
              <a:rPr lang="nl-NL" sz="1200">
                <a:latin typeface="Tahoma" pitchFamily="32" charset="0"/>
                <a:cs typeface="Tahoma" pitchFamily="32" charset="0"/>
              </a:rPr>
              <a:t>nf &lt;- 1 # number of common factors in the model</a:t>
            </a:r>
          </a:p>
          <a:p>
            <a:pPr>
              <a:buClrTx/>
              <a:buFontTx/>
              <a:buNone/>
            </a:pPr>
            <a:r>
              <a:rPr lang="nl-NL" sz="1200">
                <a:latin typeface="Tahoma" pitchFamily="32" charset="0"/>
                <a:cs typeface="Tahoma" pitchFamily="32" charset="0"/>
              </a:rPr>
              <a:t>selVars &lt;- paste("scale",1:nv,sep="") # phenotype variables to be analyzed</a:t>
            </a:r>
          </a:p>
          <a:p>
            <a:pPr>
              <a:buClrTx/>
              <a:buFontTx/>
              <a:buNone/>
            </a:pPr>
            <a:r>
              <a:rPr lang="nl-NL" sz="1200">
                <a:latin typeface="Tahoma" pitchFamily="32" charset="0"/>
                <a:cs typeface="Tahoma" pitchFamily="32" charset="0"/>
              </a:rPr>
              <a:t>grVars &lt;- c('gender') # grouping variable</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data &lt;- read.table(paste(getwd(),"/Measurement_invariance_data.dat",sep=""),header=TRUE)</a:t>
            </a:r>
          </a:p>
          <a:p>
            <a:pPr>
              <a:buClrTx/>
              <a:buFontTx/>
              <a:buNone/>
            </a:pPr>
            <a:r>
              <a:rPr lang="nl-NL" sz="1200">
                <a:latin typeface="Tahoma" pitchFamily="32" charset="0"/>
                <a:cs typeface="Tahoma" pitchFamily="32" charset="0"/>
              </a:rPr>
              <a:t>mData &lt;- round(data[data$gender==1, selVars],2)</a:t>
            </a:r>
          </a:p>
          <a:p>
            <a:pPr>
              <a:buClrTx/>
              <a:buFontTx/>
              <a:buNone/>
            </a:pPr>
            <a:r>
              <a:rPr lang="nl-NL" sz="1200">
                <a:latin typeface="Tahoma" pitchFamily="32" charset="0"/>
                <a:cs typeface="Tahoma" pitchFamily="32" charset="0"/>
              </a:rPr>
              <a:t>fData &lt;- round(data[data$gender==2, selVars],2)</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Generate descriptive statistics</a:t>
            </a:r>
          </a:p>
          <a:p>
            <a:pPr>
              <a:buClrTx/>
              <a:buFontTx/>
              <a:buNone/>
            </a:pPr>
            <a:r>
              <a:rPr lang="nl-NL" sz="1200">
                <a:latin typeface="Tahoma" pitchFamily="32" charset="0"/>
                <a:cs typeface="Tahoma" pitchFamily="32" charset="0"/>
              </a:rPr>
              <a:t>colMeans(mData,na.rm=TRUE)</a:t>
            </a:r>
          </a:p>
          <a:p>
            <a:pPr>
              <a:buClrTx/>
              <a:buFontTx/>
              <a:buNone/>
            </a:pPr>
            <a:r>
              <a:rPr lang="nl-NL" sz="1200">
                <a:latin typeface="Tahoma" pitchFamily="32" charset="0"/>
                <a:cs typeface="Tahoma" pitchFamily="32" charset="0"/>
              </a:rPr>
              <a:t>colMeans(fData,na.rm=TRUE)</a:t>
            </a:r>
          </a:p>
          <a:p>
            <a:pPr>
              <a:buClrTx/>
              <a:buFontTx/>
              <a:buNone/>
            </a:pPr>
            <a:r>
              <a:rPr lang="nl-NL" sz="1200">
                <a:latin typeface="Tahoma" pitchFamily="32" charset="0"/>
                <a:cs typeface="Tahoma" pitchFamily="32" charset="0"/>
              </a:rPr>
              <a:t>cov(mData,use="complete")</a:t>
            </a:r>
          </a:p>
          <a:p>
            <a:pPr>
              <a:buClrTx/>
              <a:buFontTx/>
              <a:buNone/>
            </a:pPr>
            <a:r>
              <a:rPr lang="nl-NL" sz="1200">
                <a:latin typeface="Tahoma" pitchFamily="32" charset="0"/>
                <a:cs typeface="Tahoma" pitchFamily="32" charset="0"/>
              </a:rPr>
              <a:t>cov(fData,use="complete")</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Test for a mean difference between males and females (MANOVA)</a:t>
            </a:r>
          </a:p>
          <a:p>
            <a:pPr>
              <a:buClrTx/>
              <a:buFontTx/>
              <a:buNone/>
            </a:pPr>
            <a:r>
              <a:rPr lang="nl-NL" sz="1200">
                <a:latin typeface="Tahoma" pitchFamily="32" charset="0"/>
                <a:cs typeface="Tahoma" pitchFamily="32" charset="0"/>
              </a:rPr>
              <a:t>summary(manova(cbind(scale1,scale2,scale3,scale4) ~ gender, data = data), test = "Pillai“)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ext Box 1"/>
          <p:cNvSpPr txBox="1">
            <a:spLocks noChangeArrowheads="1"/>
          </p:cNvSpPr>
          <p:nvPr/>
        </p:nvSpPr>
        <p:spPr bwMode="auto">
          <a:xfrm>
            <a:off x="533400" y="514350"/>
            <a:ext cx="7924800" cy="629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Current practical: Are the 4 subscales of the WAIS-III measurement invariant with respect to gender?</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OpenMx code:</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a:t>
            </a:r>
          </a:p>
          <a:p>
            <a:pPr>
              <a:buClrTx/>
              <a:buFontTx/>
              <a:buNone/>
            </a:pPr>
            <a:r>
              <a:rPr lang="nl-NL" sz="1200">
                <a:latin typeface="Tahoma" pitchFamily="32" charset="0"/>
                <a:cs typeface="Tahoma" pitchFamily="32" charset="0"/>
              </a:rPr>
              <a:t>#   PREPARE MODEL                 				                                             #</a:t>
            </a:r>
          </a:p>
          <a:p>
            <a:pPr>
              <a:buClrTx/>
              <a:buFontTx/>
              <a:buNone/>
            </a:pP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Matrices to store factor loadings of the WAIS subscales on g</a:t>
            </a:r>
          </a:p>
          <a:p>
            <a:pPr>
              <a:buClrTx/>
              <a:buFontTx/>
              <a:buNone/>
            </a:pPr>
            <a:r>
              <a:rPr lang="nl-NL" sz="1200">
                <a:latin typeface="Tahoma" pitchFamily="32" charset="0"/>
                <a:cs typeface="Tahoma" pitchFamily="32" charset="0"/>
              </a:rPr>
              <a:t>loadings1 &lt;- mxMatrix( type="Full", nrow=nv, ncol=nf, free=c(F, rep(T,nv-1)), </a:t>
            </a:r>
          </a:p>
          <a:p>
            <a:pPr>
              <a:buClrTx/>
              <a:buFontTx/>
              <a:buNone/>
            </a:pPr>
            <a:r>
              <a:rPr lang="nl-NL" sz="1200">
                <a:latin typeface="Tahoma" pitchFamily="32" charset="0"/>
                <a:cs typeface="Tahoma" pitchFamily="32" charset="0"/>
              </a:rPr>
              <a:t>values=1, label=paste("l_1", 1:nv, sep=""), name="load1" )</a:t>
            </a:r>
          </a:p>
          <a:p>
            <a:pPr>
              <a:buClrTx/>
              <a:buFontTx/>
              <a:buNone/>
            </a:pPr>
            <a:r>
              <a:rPr lang="nl-NL" sz="1200">
                <a:latin typeface="Tahoma" pitchFamily="32" charset="0"/>
                <a:cs typeface="Tahoma" pitchFamily="32" charset="0"/>
              </a:rPr>
              <a:t>loadings2 &lt;- mxMatrix( type="Full", nrow=nv, ncol=nf, free=c(F, rep(T,nv-1)), </a:t>
            </a:r>
          </a:p>
          <a:p>
            <a:pPr>
              <a:buClrTx/>
              <a:buFontTx/>
              <a:buNone/>
            </a:pPr>
            <a:r>
              <a:rPr lang="nl-NL" sz="1200">
                <a:latin typeface="Tahoma" pitchFamily="32" charset="0"/>
                <a:cs typeface="Tahoma" pitchFamily="32" charset="0"/>
              </a:rPr>
              <a:t>values=1, label=paste("l_2", 1:nv, sep=""), name="load2"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Matrices to store the residual variances of the WAIS subscales</a:t>
            </a:r>
          </a:p>
          <a:p>
            <a:pPr>
              <a:buClrTx/>
              <a:buFontTx/>
              <a:buNone/>
            </a:pPr>
            <a:r>
              <a:rPr lang="nl-NL" sz="1200">
                <a:latin typeface="Tahoma" pitchFamily="32" charset="0"/>
                <a:cs typeface="Tahoma" pitchFamily="32" charset="0"/>
              </a:rPr>
              <a:t>residuals1 &lt;- mxMatrix( type="Diag", nrow=nv, free=T, values=2, </a:t>
            </a:r>
          </a:p>
          <a:p>
            <a:pPr>
              <a:buClrTx/>
              <a:buFontTx/>
              <a:buNone/>
            </a:pPr>
            <a:r>
              <a:rPr lang="nl-NL" sz="1200">
                <a:latin typeface="Tahoma" pitchFamily="32" charset="0"/>
                <a:cs typeface="Tahoma" pitchFamily="32" charset="0"/>
              </a:rPr>
              <a:t>label=paste("res_1", 1:nv, sep=""), name="res1" )</a:t>
            </a:r>
          </a:p>
          <a:p>
            <a:pPr>
              <a:buClrTx/>
              <a:buFontTx/>
              <a:buNone/>
            </a:pPr>
            <a:r>
              <a:rPr lang="nl-NL" sz="1200">
                <a:latin typeface="Tahoma" pitchFamily="32" charset="0"/>
                <a:cs typeface="Tahoma" pitchFamily="32" charset="0"/>
              </a:rPr>
              <a:t>residuals2 &lt;- mxMatrix( type="Diag", nrow=nv, free=T, values=2, </a:t>
            </a:r>
          </a:p>
          <a:p>
            <a:pPr>
              <a:buClrTx/>
              <a:buFontTx/>
              <a:buNone/>
            </a:pPr>
            <a:r>
              <a:rPr lang="nl-NL" sz="1200">
                <a:latin typeface="Tahoma" pitchFamily="32" charset="0"/>
                <a:cs typeface="Tahoma" pitchFamily="32" charset="0"/>
              </a:rPr>
              <a:t>label=paste("res_2", 1:nv, sep=""), name="res2"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Matrices to store the mean and variance of g (variance estimated, mean set to 0)</a:t>
            </a:r>
          </a:p>
          <a:p>
            <a:pPr>
              <a:buClrTx/>
              <a:buFontTx/>
              <a:buNone/>
            </a:pPr>
            <a:r>
              <a:rPr lang="nl-NL" sz="1200">
                <a:latin typeface="Tahoma" pitchFamily="32" charset="0"/>
                <a:cs typeface="Tahoma" pitchFamily="32" charset="0"/>
              </a:rPr>
              <a:t>latVariance1 &lt;- mxMatrix( type="Symm", nrow=nf, ncol=nf, free=T, values=4, </a:t>
            </a:r>
          </a:p>
          <a:p>
            <a:pPr>
              <a:buClrTx/>
              <a:buFontTx/>
              <a:buNone/>
            </a:pPr>
            <a:r>
              <a:rPr lang="nl-NL" sz="1200">
                <a:latin typeface="Tahoma" pitchFamily="32" charset="0"/>
                <a:cs typeface="Tahoma" pitchFamily="32" charset="0"/>
              </a:rPr>
              <a:t>label=paste("lVar_1", 1:nf, sep=""), name="latVar1" ) </a:t>
            </a:r>
          </a:p>
          <a:p>
            <a:pPr>
              <a:buClrTx/>
              <a:buFontTx/>
              <a:buNone/>
            </a:pPr>
            <a:r>
              <a:rPr lang="nl-NL" sz="1200">
                <a:latin typeface="Tahoma" pitchFamily="32" charset="0"/>
                <a:cs typeface="Tahoma" pitchFamily="32" charset="0"/>
              </a:rPr>
              <a:t>latVariance2 &lt;- mxMatrix( type="Symm", nrow=nf, ncol=nf, free=T, values=4, </a:t>
            </a:r>
          </a:p>
          <a:p>
            <a:pPr>
              <a:buClrTx/>
              <a:buFontTx/>
              <a:buNone/>
            </a:pPr>
            <a:r>
              <a:rPr lang="nl-NL" sz="1200">
                <a:latin typeface="Tahoma" pitchFamily="32" charset="0"/>
                <a:cs typeface="Tahoma" pitchFamily="32" charset="0"/>
              </a:rPr>
              <a:t>label=paste("lVar_2", 1:nf, sep=""), name="latVar2"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latMean1 &lt;- mxMatrix( type="Full", nrow=1, ncol=nf, free=F, values=0,</a:t>
            </a:r>
          </a:p>
          <a:p>
            <a:pPr>
              <a:buClrTx/>
              <a:buFontTx/>
              <a:buNone/>
            </a:pPr>
            <a:r>
              <a:rPr lang="nl-NL" sz="1200">
                <a:latin typeface="Tahoma" pitchFamily="32" charset="0"/>
                <a:cs typeface="Tahoma" pitchFamily="32" charset="0"/>
              </a:rPr>
              <a:t>label=paste("lMean_1",1:nf, sep=""), name="latM1" ) </a:t>
            </a:r>
          </a:p>
          <a:p>
            <a:pPr>
              <a:buClrTx/>
              <a:buFontTx/>
              <a:buNone/>
            </a:pPr>
            <a:r>
              <a:rPr lang="nl-NL" sz="1200">
                <a:latin typeface="Tahoma" pitchFamily="32" charset="0"/>
                <a:cs typeface="Tahoma" pitchFamily="32" charset="0"/>
              </a:rPr>
              <a:t>latMean2 &lt;- mxMatrix( type="Full", nrow=1, ncol=nf, free=F, values=0,</a:t>
            </a:r>
          </a:p>
          <a:p>
            <a:pPr>
              <a:buClrTx/>
              <a:buFontTx/>
              <a:buNone/>
            </a:pPr>
            <a:r>
              <a:rPr lang="nl-NL" sz="1200">
                <a:latin typeface="Tahoma" pitchFamily="32" charset="0"/>
                <a:cs typeface="Tahoma" pitchFamily="32" charset="0"/>
              </a:rPr>
              <a:t>label=paste("lMean_2",1:nf, sep=""), name="latM2" )</a:t>
            </a:r>
          </a:p>
          <a:p>
            <a:pPr>
              <a:buClrTx/>
              <a:buFontTx/>
              <a:buNone/>
            </a:pPr>
            <a:endParaRPr lang="nl-NL" sz="1200">
              <a:latin typeface="Tahoma" pitchFamily="32" charset="0"/>
              <a:cs typeface="Tahoma"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ext Box 1"/>
          <p:cNvSpPr txBox="1">
            <a:spLocks noChangeArrowheads="1"/>
          </p:cNvSpPr>
          <p:nvPr/>
        </p:nvSpPr>
        <p:spPr bwMode="auto">
          <a:xfrm>
            <a:off x="533400" y="514350"/>
            <a:ext cx="7924800" cy="6116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Current practical: Are the 4 subscales of the WAIS-III measurement invariant with respect to gender?</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OpenMx code:</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Vectors to store intercepts of the WAIS subscales</a:t>
            </a:r>
          </a:p>
          <a:p>
            <a:pPr>
              <a:buClrTx/>
              <a:buFontTx/>
              <a:buNone/>
            </a:pPr>
            <a:r>
              <a:rPr lang="nl-NL" sz="1200">
                <a:latin typeface="Tahoma" pitchFamily="32" charset="0"/>
                <a:cs typeface="Tahoma" pitchFamily="32" charset="0"/>
              </a:rPr>
              <a:t>intercepts1 &lt;- mxMatrix( type="Full", nrow=nv, ncol=1, free=T, values=8,</a:t>
            </a:r>
          </a:p>
          <a:p>
            <a:pPr>
              <a:buClrTx/>
              <a:buFontTx/>
              <a:buNone/>
            </a:pPr>
            <a:r>
              <a:rPr lang="nl-NL" sz="1200">
                <a:latin typeface="Tahoma" pitchFamily="32" charset="0"/>
                <a:cs typeface="Tahoma" pitchFamily="32" charset="0"/>
              </a:rPr>
              <a:t>label=paste("int_1",1:nv,sep=""), name="int1" )</a:t>
            </a:r>
          </a:p>
          <a:p>
            <a:pPr>
              <a:buClrTx/>
              <a:buFontTx/>
              <a:buNone/>
            </a:pPr>
            <a:r>
              <a:rPr lang="nl-NL" sz="1200">
                <a:latin typeface="Tahoma" pitchFamily="32" charset="0"/>
                <a:cs typeface="Tahoma" pitchFamily="32" charset="0"/>
              </a:rPr>
              <a:t>intercepts2 &lt;- mxMatrix( type="Full", nrow=nv, ncol=1, free=T, values=8,</a:t>
            </a:r>
          </a:p>
          <a:p>
            <a:pPr>
              <a:buClrTx/>
              <a:buFontTx/>
              <a:buNone/>
            </a:pPr>
            <a:r>
              <a:rPr lang="nl-NL" sz="1200">
                <a:latin typeface="Tahoma" pitchFamily="32" charset="0"/>
                <a:cs typeface="Tahoma" pitchFamily="32" charset="0"/>
              </a:rPr>
              <a:t>label=paste("int_2",1:nv,sep=""), name="int2"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Algebra for the expected means and covariances of the WAIS scores</a:t>
            </a:r>
          </a:p>
          <a:p>
            <a:pPr>
              <a:buClrTx/>
              <a:buFontTx/>
              <a:buNone/>
            </a:pPr>
            <a:r>
              <a:rPr lang="nl-NL" sz="1200">
                <a:latin typeface="Tahoma" pitchFamily="32" charset="0"/>
                <a:cs typeface="Tahoma" pitchFamily="32" charset="0"/>
              </a:rPr>
              <a:t>means1 &lt;- mxAlgebra( expression=t(int1 + load1%*%latM1), name="m1" )</a:t>
            </a:r>
          </a:p>
          <a:p>
            <a:pPr>
              <a:buClrTx/>
              <a:buFontTx/>
              <a:buNone/>
            </a:pPr>
            <a:r>
              <a:rPr lang="nl-NL" sz="1200">
                <a:latin typeface="Tahoma" pitchFamily="32" charset="0"/>
                <a:cs typeface="Tahoma" pitchFamily="32" charset="0"/>
              </a:rPr>
              <a:t>means2 &lt;- mxAlgebra( expression=t(int2 + load2%*%latM2), name="m2" )</a:t>
            </a:r>
          </a:p>
          <a:p>
            <a:pPr>
              <a:buClrTx/>
              <a:buFontTx/>
              <a:buNone/>
            </a:pPr>
            <a:r>
              <a:rPr lang="nl-NL" sz="1200">
                <a:latin typeface="Tahoma" pitchFamily="32" charset="0"/>
                <a:cs typeface="Tahoma" pitchFamily="32" charset="0"/>
              </a:rPr>
              <a:t>variances1 &lt;- mxAlgebra( expression=load1 %*% latVar1 %*% t(load1) + res1, name="v1" )</a:t>
            </a:r>
          </a:p>
          <a:p>
            <a:pPr>
              <a:buClrTx/>
              <a:buFontTx/>
              <a:buNone/>
            </a:pPr>
            <a:r>
              <a:rPr lang="nl-NL" sz="1200">
                <a:latin typeface="Tahoma" pitchFamily="32" charset="0"/>
                <a:cs typeface="Tahoma" pitchFamily="32" charset="0"/>
              </a:rPr>
              <a:t>variances2 &lt;- mxAlgebra( expression=load2 %*% latVar2 %*% t(load2) + res2, name="v2"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Data objects for the two groups</a:t>
            </a:r>
          </a:p>
          <a:p>
            <a:pPr>
              <a:buClrTx/>
              <a:buFontTx/>
              <a:buNone/>
            </a:pPr>
            <a:r>
              <a:rPr lang="nl-NL" sz="1200">
                <a:latin typeface="Tahoma" pitchFamily="32" charset="0"/>
                <a:cs typeface="Tahoma" pitchFamily="32" charset="0"/>
              </a:rPr>
              <a:t>data1 &lt;- mxData( observed=mData, type="raw" )</a:t>
            </a:r>
          </a:p>
          <a:p>
            <a:pPr>
              <a:buClrTx/>
              <a:buFontTx/>
              <a:buNone/>
            </a:pPr>
            <a:r>
              <a:rPr lang="nl-NL" sz="1200">
                <a:latin typeface="Tahoma" pitchFamily="32" charset="0"/>
                <a:cs typeface="Tahoma" pitchFamily="32" charset="0"/>
              </a:rPr>
              <a:t>data2 &lt;- mxData( observed=fData, type="raw"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Objective objects for the two groups</a:t>
            </a:r>
          </a:p>
          <a:p>
            <a:pPr>
              <a:buClrTx/>
              <a:buFontTx/>
              <a:buNone/>
            </a:pPr>
            <a:r>
              <a:rPr lang="nl-NL" sz="1200">
                <a:latin typeface="Tahoma" pitchFamily="32" charset="0"/>
                <a:cs typeface="Tahoma" pitchFamily="32" charset="0"/>
              </a:rPr>
              <a:t>obj1 &lt;- mxFIMLObjective( covariance="v1", means="m1", dimnames=selVars )</a:t>
            </a:r>
          </a:p>
          <a:p>
            <a:pPr>
              <a:buClrTx/>
              <a:buFontTx/>
              <a:buNone/>
            </a:pPr>
            <a:r>
              <a:rPr lang="nl-NL" sz="1200">
                <a:latin typeface="Tahoma" pitchFamily="32" charset="0"/>
                <a:cs typeface="Tahoma" pitchFamily="32" charset="0"/>
              </a:rPr>
              <a:t>obj2 &lt;- mxFIMLObjective( covariance="v2", means="m2", dimnames=selVars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Combine Groups</a:t>
            </a:r>
          </a:p>
          <a:p>
            <a:pPr>
              <a:buClrTx/>
              <a:buFontTx/>
              <a:buNone/>
            </a:pPr>
            <a:r>
              <a:rPr lang="nl-NL" sz="1200">
                <a:latin typeface="Tahoma" pitchFamily="32" charset="0"/>
                <a:cs typeface="Tahoma" pitchFamily="32" charset="0"/>
              </a:rPr>
              <a:t>modelMales  &lt;- mxModel( loadings1, residuals1, latVariance1, latMean1, </a:t>
            </a:r>
          </a:p>
          <a:p>
            <a:pPr>
              <a:buClrTx/>
              <a:buFontTx/>
              <a:buNone/>
            </a:pPr>
            <a:r>
              <a:rPr lang="nl-NL" sz="1200">
                <a:latin typeface="Tahoma" pitchFamily="32" charset="0"/>
                <a:cs typeface="Tahoma" pitchFamily="32" charset="0"/>
              </a:rPr>
              <a:t>intercepts1, means1, variances1, data1, obj1, name="males")</a:t>
            </a:r>
          </a:p>
          <a:p>
            <a:pPr>
              <a:buClrTx/>
              <a:buFontTx/>
              <a:buNone/>
            </a:pPr>
            <a:r>
              <a:rPr lang="nl-NL" sz="1200">
                <a:latin typeface="Tahoma" pitchFamily="32" charset="0"/>
                <a:cs typeface="Tahoma" pitchFamily="32" charset="0"/>
              </a:rPr>
              <a:t>modelFemales  &lt;- mxModel( loadings2, residuals2, latVariance2, latMean2,</a:t>
            </a:r>
          </a:p>
          <a:p>
            <a:pPr>
              <a:buClrTx/>
              <a:buFontTx/>
              <a:buNone/>
            </a:pPr>
            <a:r>
              <a:rPr lang="nl-NL" sz="1200">
                <a:latin typeface="Tahoma" pitchFamily="32" charset="0"/>
                <a:cs typeface="Tahoma" pitchFamily="32" charset="0"/>
              </a:rPr>
              <a:t>intercepts2, means2, variances2, data2, obj2, name="females")</a:t>
            </a:r>
          </a:p>
          <a:p>
            <a:pPr>
              <a:buClrTx/>
              <a:buFontTx/>
              <a:buNone/>
            </a:pPr>
            <a:r>
              <a:rPr lang="nl-NL" sz="1200">
                <a:latin typeface="Tahoma" pitchFamily="32" charset="0"/>
                <a:cs typeface="Tahoma" pitchFamily="32" charset="0"/>
              </a:rPr>
              <a:t>minus2ll &lt;- mxAlgebra( expression=males.objective + females.objective, name="m2LL" )</a:t>
            </a:r>
          </a:p>
          <a:p>
            <a:pPr>
              <a:buClrTx/>
              <a:buFontTx/>
              <a:buNone/>
            </a:pPr>
            <a:r>
              <a:rPr lang="nl-NL" sz="1200">
                <a:latin typeface="Tahoma" pitchFamily="32" charset="0"/>
                <a:cs typeface="Tahoma" pitchFamily="32" charset="0"/>
              </a:rPr>
              <a:t>obj      &lt;- mxAlgebraObjective( "m2LL" )</a:t>
            </a:r>
          </a:p>
          <a:p>
            <a:pPr>
              <a:buClrTx/>
              <a:buFontTx/>
              <a:buNone/>
            </a:pPr>
            <a:r>
              <a:rPr lang="nl-NL" sz="1200">
                <a:latin typeface="Tahoma" pitchFamily="32" charset="0"/>
                <a:cs typeface="Tahoma" pitchFamily="32" charset="0"/>
              </a:rPr>
              <a:t>CImodel  &lt;- mxModel( "CI", modelMales, modelFemales, minus2ll, obj )</a:t>
            </a:r>
          </a:p>
          <a:p>
            <a:pPr>
              <a:buClrTx/>
              <a:buFontTx/>
              <a:buNone/>
            </a:pPr>
            <a:endParaRPr lang="nl-NL" sz="1200">
              <a:latin typeface="Tahoma" pitchFamily="32" charset="0"/>
              <a:cs typeface="Tahoma"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 Box 1"/>
          <p:cNvSpPr txBox="1">
            <a:spLocks noChangeArrowheads="1"/>
          </p:cNvSpPr>
          <p:nvPr/>
        </p:nvSpPr>
        <p:spPr bwMode="auto">
          <a:xfrm>
            <a:off x="457200" y="1676400"/>
            <a:ext cx="8458200" cy="4786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2800">
                <a:latin typeface="Arial" charset="0"/>
                <a:cs typeface="Arial" charset="0"/>
              </a:rPr>
              <a:t>Aims at accounting for covariances among observed variables / traits in terms of a smaller number of latent variates or common factors. </a:t>
            </a:r>
          </a:p>
          <a:p>
            <a:pPr>
              <a:buClrTx/>
              <a:buFontTx/>
              <a:buNone/>
            </a:pPr>
            <a:endParaRPr lang="en-US" sz="2800">
              <a:latin typeface="Arial" charset="0"/>
              <a:cs typeface="Arial" charset="0"/>
            </a:endParaRPr>
          </a:p>
          <a:p>
            <a:pPr>
              <a:buClrTx/>
              <a:buFontTx/>
              <a:buNone/>
            </a:pPr>
            <a:r>
              <a:rPr lang="en-US" sz="2800">
                <a:latin typeface="Arial" charset="0"/>
                <a:cs typeface="Arial" charset="0"/>
              </a:rPr>
              <a:t>Factor Model: y = </a:t>
            </a:r>
            <a:r>
              <a:rPr lang="en-US" sz="2800">
                <a:latin typeface="Symbol" pitchFamily="16" charset="2"/>
                <a:cs typeface="Arial" charset="0"/>
              </a:rPr>
              <a:t></a:t>
            </a:r>
            <a:r>
              <a:rPr lang="en-US" sz="2800">
                <a:latin typeface="Arial" charset="0"/>
                <a:cs typeface="Arial" charset="0"/>
              </a:rPr>
              <a:t> f + e, where </a:t>
            </a:r>
          </a:p>
          <a:p>
            <a:pPr>
              <a:buClrTx/>
              <a:buFontTx/>
              <a:buNone/>
            </a:pPr>
            <a:endParaRPr lang="en-US" sz="2800">
              <a:latin typeface="Arial" charset="0"/>
              <a:cs typeface="Arial" charset="0"/>
            </a:endParaRPr>
          </a:p>
          <a:p>
            <a:pPr>
              <a:buClrTx/>
              <a:buFontTx/>
              <a:buNone/>
            </a:pPr>
            <a:r>
              <a:rPr lang="en-US" sz="2800">
                <a:latin typeface="Arial" charset="0"/>
                <a:cs typeface="Arial" charset="0"/>
              </a:rPr>
              <a:t>y = observed variable(s) </a:t>
            </a:r>
            <a:r>
              <a:rPr lang="en-US" sz="2800" i="1">
                <a:latin typeface="Arial" charset="0"/>
                <a:cs typeface="Arial" charset="0"/>
              </a:rPr>
              <a:t>such as depression items</a:t>
            </a:r>
          </a:p>
          <a:p>
            <a:pPr>
              <a:buClrTx/>
              <a:buFontTx/>
              <a:buNone/>
            </a:pPr>
            <a:r>
              <a:rPr lang="en-US" sz="2800">
                <a:latin typeface="Arial" charset="0"/>
                <a:cs typeface="Arial" charset="0"/>
              </a:rPr>
              <a:t>f = (unobserved) factor score(s) </a:t>
            </a:r>
            <a:r>
              <a:rPr lang="en-US" sz="2800" i="1">
                <a:latin typeface="Arial" charset="0"/>
                <a:cs typeface="Arial" charset="0"/>
              </a:rPr>
              <a:t>such as depression</a:t>
            </a:r>
          </a:p>
          <a:p>
            <a:pPr>
              <a:buClrTx/>
              <a:buFontTx/>
              <a:buNone/>
            </a:pPr>
            <a:r>
              <a:rPr lang="en-US" sz="2800">
                <a:latin typeface="Arial" charset="0"/>
                <a:cs typeface="Arial" charset="0"/>
              </a:rPr>
              <a:t>e = unique factor / error </a:t>
            </a:r>
          </a:p>
          <a:p>
            <a:pPr>
              <a:buClrTx/>
              <a:buFontTx/>
              <a:buNone/>
            </a:pPr>
            <a:r>
              <a:rPr lang="en-US" sz="2800">
                <a:latin typeface="Symbol" pitchFamily="16" charset="2"/>
                <a:cs typeface="Arial" charset="0"/>
              </a:rPr>
              <a:t></a:t>
            </a:r>
            <a:r>
              <a:rPr lang="en-US" sz="2800">
                <a:latin typeface="Arial" charset="0"/>
                <a:cs typeface="Arial" charset="0"/>
              </a:rPr>
              <a:t> = matrix of factor loadings</a:t>
            </a:r>
          </a:p>
          <a:p>
            <a:pPr>
              <a:buClrTx/>
              <a:buFontTx/>
              <a:buNone/>
            </a:pPr>
            <a:endParaRPr lang="en-US" sz="2800">
              <a:latin typeface="Arial" charset="0"/>
              <a:cs typeface="Arial" charset="0"/>
            </a:endParaRPr>
          </a:p>
        </p:txBody>
      </p:sp>
      <p:sp>
        <p:nvSpPr>
          <p:cNvPr id="8194" name="Text Box 2"/>
          <p:cNvSpPr txBox="1">
            <a:spLocks noChangeArrowheads="1"/>
          </p:cNvSpPr>
          <p:nvPr/>
        </p:nvSpPr>
        <p:spPr bwMode="auto">
          <a:xfrm>
            <a:off x="609600" y="736600"/>
            <a:ext cx="7772400" cy="639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3600">
                <a:solidFill>
                  <a:srgbClr val="3333CC"/>
                </a:solidFill>
              </a:rPr>
              <a:t>Factor analysis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ext Box 1"/>
          <p:cNvSpPr txBox="1">
            <a:spLocks noChangeArrowheads="1"/>
          </p:cNvSpPr>
          <p:nvPr/>
        </p:nvSpPr>
        <p:spPr bwMode="auto">
          <a:xfrm>
            <a:off x="533400" y="514350"/>
            <a:ext cx="7924800" cy="301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Current practical: Are the 4 subscales of the WAIS-III measurement invariant with respect to gender?</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OpenMx code:</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a:t>
            </a:r>
          </a:p>
          <a:p>
            <a:pPr>
              <a:buClrTx/>
              <a:buFontTx/>
              <a:buNone/>
            </a:pPr>
            <a:r>
              <a:rPr lang="nl-NL" sz="1200">
                <a:latin typeface="Tahoma" pitchFamily="32" charset="0"/>
                <a:cs typeface="Tahoma" pitchFamily="32" charset="0"/>
              </a:rPr>
              <a:t>#   RUN MODEL: CONFIGURAL INVARIANCE 					      #</a:t>
            </a:r>
          </a:p>
          <a:p>
            <a:pPr>
              <a:buClrTx/>
              <a:buFontTx/>
              <a:buNone/>
            </a:pPr>
            <a:r>
              <a:rPr lang="nl-NL" sz="1200">
                <a:latin typeface="Tahoma" pitchFamily="32" charset="0"/>
                <a:cs typeface="Tahoma" pitchFamily="32" charset="0"/>
              </a:rPr>
              <a:t>#              - equal configuration of factor loadings over the groups 				      #</a:t>
            </a:r>
          </a:p>
          <a:p>
            <a:pPr>
              <a:buClrTx/>
              <a:buFontTx/>
              <a:buNone/>
            </a:pP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CImodelFit    &lt;- mxRun(CImodel)</a:t>
            </a:r>
          </a:p>
          <a:p>
            <a:pPr>
              <a:buClrTx/>
              <a:buFontTx/>
              <a:buNone/>
            </a:pPr>
            <a:r>
              <a:rPr lang="nl-NL" sz="1200">
                <a:latin typeface="Tahoma" pitchFamily="32" charset="0"/>
                <a:cs typeface="Tahoma" pitchFamily="32" charset="0"/>
              </a:rPr>
              <a:t>CImodelSumm   &lt;- summary(CImodelFit)</a:t>
            </a:r>
          </a:p>
          <a:p>
            <a:pPr>
              <a:buClrTx/>
              <a:buFontTx/>
              <a:buNone/>
            </a:pPr>
            <a:r>
              <a:rPr lang="nl-NL" sz="1200">
                <a:latin typeface="Tahoma" pitchFamily="32" charset="0"/>
                <a:cs typeface="Tahoma" pitchFamily="32" charset="0"/>
              </a:rPr>
              <a:t>CImodelSumm</a:t>
            </a:r>
          </a:p>
          <a:p>
            <a:pPr>
              <a:buClrTx/>
              <a:buFontTx/>
              <a:buNone/>
            </a:pPr>
            <a:endParaRPr lang="nl-NL" sz="1200">
              <a:latin typeface="Tahoma" pitchFamily="32" charset="0"/>
              <a:cs typeface="Tahoma"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ext Box 1"/>
          <p:cNvSpPr txBox="1">
            <a:spLocks noChangeArrowheads="1"/>
          </p:cNvSpPr>
          <p:nvPr/>
        </p:nvSpPr>
        <p:spPr bwMode="auto">
          <a:xfrm>
            <a:off x="533400" y="514350"/>
            <a:ext cx="7924800" cy="6116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Current practical: Are the 4 subscales of the WAIS-III measurement invariant with respect to gender?</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OpenMx code:</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a:t>
            </a:r>
          </a:p>
          <a:p>
            <a:pPr>
              <a:buClrTx/>
              <a:buFontTx/>
              <a:buNone/>
            </a:pPr>
            <a:r>
              <a:rPr lang="nl-NL" sz="1200">
                <a:latin typeface="Tahoma" pitchFamily="32" charset="0"/>
                <a:cs typeface="Tahoma" pitchFamily="32" charset="0"/>
              </a:rPr>
              <a:t>#   RUN MODEL: METRIC INVARIANCE 						      #</a:t>
            </a:r>
          </a:p>
          <a:p>
            <a:pPr>
              <a:buClrTx/>
              <a:buFontTx/>
              <a:buNone/>
            </a:pPr>
            <a:r>
              <a:rPr lang="nl-NL" sz="1200">
                <a:latin typeface="Tahoma" pitchFamily="32" charset="0"/>
                <a:cs typeface="Tahoma" pitchFamily="32" charset="0"/>
              </a:rPr>
              <a:t>#              - equal configuration of factor loadings over the groups 				      #</a:t>
            </a:r>
          </a:p>
          <a:p>
            <a:pPr>
              <a:buClrTx/>
              <a:buFontTx/>
              <a:buNone/>
            </a:pPr>
            <a:r>
              <a:rPr lang="nl-NL" sz="1200">
                <a:latin typeface="Tahoma" pitchFamily="32" charset="0"/>
                <a:cs typeface="Tahoma" pitchFamily="32" charset="0"/>
              </a:rPr>
              <a:t>#              - equal factor loadings over the groups					      #</a:t>
            </a:r>
          </a:p>
          <a:p>
            <a:pPr>
              <a:buClrTx/>
              <a:buFontTx/>
              <a:buNone/>
            </a:pP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Matrices to store factor loadings of the WAIS subscales on g</a:t>
            </a:r>
          </a:p>
          <a:p>
            <a:pPr>
              <a:buClrTx/>
              <a:buFontTx/>
              <a:buNone/>
            </a:pPr>
            <a:r>
              <a:rPr lang="nl-NL" sz="1200">
                <a:latin typeface="Tahoma" pitchFamily="32" charset="0"/>
                <a:cs typeface="Tahoma" pitchFamily="32" charset="0"/>
              </a:rPr>
              <a:t>loadings1 &lt;- mxMatrix( type="Full", nrow=nv, ncol=nf, free=c(F, rep(T,nv-1)), </a:t>
            </a:r>
          </a:p>
          <a:p>
            <a:pPr>
              <a:buClrTx/>
              <a:buFontTx/>
              <a:buNone/>
            </a:pPr>
            <a:r>
              <a:rPr lang="nl-NL" sz="1200">
                <a:latin typeface="Tahoma" pitchFamily="32" charset="0"/>
                <a:cs typeface="Tahoma" pitchFamily="32" charset="0"/>
              </a:rPr>
              <a:t>values=1, label=paste("l_", 1:nv, sep=""), name="load1" )</a:t>
            </a:r>
          </a:p>
          <a:p>
            <a:pPr>
              <a:buClrTx/>
              <a:buFontTx/>
              <a:buNone/>
            </a:pPr>
            <a:r>
              <a:rPr lang="nl-NL" sz="1200">
                <a:latin typeface="Tahoma" pitchFamily="32" charset="0"/>
                <a:cs typeface="Tahoma" pitchFamily="32" charset="0"/>
              </a:rPr>
              <a:t>loadings2 &lt;- mxMatrix( type="Full", nrow=nv, ncol=nf, free=c(F, rep(T,nv-1)), </a:t>
            </a:r>
          </a:p>
          <a:p>
            <a:pPr>
              <a:buClrTx/>
              <a:buFontTx/>
              <a:buNone/>
            </a:pPr>
            <a:r>
              <a:rPr lang="nl-NL" sz="1200">
                <a:latin typeface="Tahoma" pitchFamily="32" charset="0"/>
                <a:cs typeface="Tahoma" pitchFamily="32" charset="0"/>
              </a:rPr>
              <a:t>values=1, label=paste("l_", 1:nv, sep=""), name="load2"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Combine Groups</a:t>
            </a:r>
          </a:p>
          <a:p>
            <a:pPr>
              <a:buClrTx/>
              <a:buFontTx/>
              <a:buNone/>
            </a:pPr>
            <a:r>
              <a:rPr lang="nl-NL" sz="1200">
                <a:latin typeface="Tahoma" pitchFamily="32" charset="0"/>
                <a:cs typeface="Tahoma" pitchFamily="32" charset="0"/>
              </a:rPr>
              <a:t>modelMales  &lt;- mxModel( loadings1, residuals1, latVariance1, latMean1, </a:t>
            </a:r>
          </a:p>
          <a:p>
            <a:pPr>
              <a:buClrTx/>
              <a:buFontTx/>
              <a:buNone/>
            </a:pPr>
            <a:r>
              <a:rPr lang="nl-NL" sz="1200">
                <a:latin typeface="Tahoma" pitchFamily="32" charset="0"/>
                <a:cs typeface="Tahoma" pitchFamily="32" charset="0"/>
              </a:rPr>
              <a:t>intercepts1, means1, variances1, data1, obj1, name="males")</a:t>
            </a:r>
          </a:p>
          <a:p>
            <a:pPr>
              <a:buClrTx/>
              <a:buFontTx/>
              <a:buNone/>
            </a:pPr>
            <a:r>
              <a:rPr lang="nl-NL" sz="1200">
                <a:latin typeface="Tahoma" pitchFamily="32" charset="0"/>
                <a:cs typeface="Tahoma" pitchFamily="32" charset="0"/>
              </a:rPr>
              <a:t>modelFemales  &lt;- mxModel( loadings2, residuals2, latVariance2, latMean2,</a:t>
            </a:r>
          </a:p>
          <a:p>
            <a:pPr>
              <a:buClrTx/>
              <a:buFontTx/>
              <a:buNone/>
            </a:pPr>
            <a:r>
              <a:rPr lang="nl-NL" sz="1200">
                <a:latin typeface="Tahoma" pitchFamily="32" charset="0"/>
                <a:cs typeface="Tahoma" pitchFamily="32" charset="0"/>
              </a:rPr>
              <a:t>intercepts2, means2, variances2, data2, obj2, name="females")</a:t>
            </a:r>
          </a:p>
          <a:p>
            <a:pPr>
              <a:buClrTx/>
              <a:buFontTx/>
              <a:buNone/>
            </a:pPr>
            <a:r>
              <a:rPr lang="nl-NL" sz="1200">
                <a:latin typeface="Tahoma" pitchFamily="32" charset="0"/>
                <a:cs typeface="Tahoma" pitchFamily="32" charset="0"/>
              </a:rPr>
              <a:t>minus2ll &lt;- mxAlgebra( expression=males.objective + females.objective, name="m2LL" )</a:t>
            </a:r>
          </a:p>
          <a:p>
            <a:pPr>
              <a:buClrTx/>
              <a:buFontTx/>
              <a:buNone/>
            </a:pPr>
            <a:r>
              <a:rPr lang="nl-NL" sz="1200">
                <a:latin typeface="Tahoma" pitchFamily="32" charset="0"/>
                <a:cs typeface="Tahoma" pitchFamily="32" charset="0"/>
              </a:rPr>
              <a:t>obj      &lt;- mxAlgebraObjective( "m2LL" )</a:t>
            </a:r>
          </a:p>
          <a:p>
            <a:pPr>
              <a:buClrTx/>
              <a:buFontTx/>
              <a:buNone/>
            </a:pPr>
            <a:r>
              <a:rPr lang="nl-NL" sz="1200">
                <a:latin typeface="Tahoma" pitchFamily="32" charset="0"/>
                <a:cs typeface="Tahoma" pitchFamily="32" charset="0"/>
              </a:rPr>
              <a:t>MImodel  &lt;- mxModel( "MI", modelMales, modelFemales, minus2ll, obj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MImodelFit    &lt;- mxRun(MImodel)</a:t>
            </a:r>
          </a:p>
          <a:p>
            <a:pPr>
              <a:buClrTx/>
              <a:buFontTx/>
              <a:buNone/>
            </a:pPr>
            <a:r>
              <a:rPr lang="nl-NL" sz="1200">
                <a:latin typeface="Tahoma" pitchFamily="32" charset="0"/>
                <a:cs typeface="Tahoma" pitchFamily="32" charset="0"/>
              </a:rPr>
              <a:t>MImodelSumm   &lt;- summary(MImodelFit)</a:t>
            </a:r>
          </a:p>
          <a:p>
            <a:pPr>
              <a:buClrTx/>
              <a:buFontTx/>
              <a:buNone/>
            </a:pPr>
            <a:r>
              <a:rPr lang="nl-NL" sz="1200">
                <a:latin typeface="Tahoma" pitchFamily="32" charset="0"/>
                <a:cs typeface="Tahoma" pitchFamily="32" charset="0"/>
              </a:rPr>
              <a:t>MImodelSumm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ext Box 1"/>
          <p:cNvSpPr txBox="1">
            <a:spLocks noChangeArrowheads="1"/>
          </p:cNvSpPr>
          <p:nvPr/>
        </p:nvSpPr>
        <p:spPr bwMode="auto">
          <a:xfrm>
            <a:off x="533400" y="514350"/>
            <a:ext cx="7924800" cy="6846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Current practical: Are the 4 subscales of the WAIS-III measurement invariant with respect to gender?</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OpenMx code:</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a:t>
            </a:r>
          </a:p>
          <a:p>
            <a:pPr>
              <a:buClrTx/>
              <a:buFontTx/>
              <a:buNone/>
            </a:pPr>
            <a:r>
              <a:rPr lang="nl-NL" sz="1200">
                <a:latin typeface="Tahoma" pitchFamily="32" charset="0"/>
                <a:cs typeface="Tahoma" pitchFamily="32" charset="0"/>
              </a:rPr>
              <a:t>#   RUN MODEL: STRONG FACTORIAL INVARIANCE - </a:t>
            </a:r>
            <a:r>
              <a:rPr lang="nl-NL" sz="1200">
                <a:solidFill>
                  <a:srgbClr val="800080"/>
                </a:solidFill>
                <a:latin typeface="Tahoma" pitchFamily="32" charset="0"/>
                <a:cs typeface="Tahoma" pitchFamily="32" charset="0"/>
              </a:rPr>
              <a:t>YOUR TASK </a:t>
            </a:r>
            <a:r>
              <a:rPr lang="nl-NL" sz="1200">
                <a:latin typeface="Tahoma" pitchFamily="32" charset="0"/>
                <a:cs typeface="Tahoma" pitchFamily="32" charset="0"/>
              </a:rPr>
              <a:t>            			      #</a:t>
            </a:r>
          </a:p>
          <a:p>
            <a:pPr>
              <a:buClrTx/>
              <a:buFontTx/>
              <a:buNone/>
            </a:pPr>
            <a:r>
              <a:rPr lang="nl-NL" sz="1200">
                <a:latin typeface="Tahoma" pitchFamily="32" charset="0"/>
                <a:cs typeface="Tahoma" pitchFamily="32" charset="0"/>
              </a:rPr>
              <a:t>#              - equal configuration of factor loadings over the groups			 	      #</a:t>
            </a:r>
          </a:p>
          <a:p>
            <a:pPr>
              <a:buClrTx/>
              <a:buFontTx/>
              <a:buNone/>
            </a:pPr>
            <a:r>
              <a:rPr lang="nl-NL" sz="1200">
                <a:latin typeface="Tahoma" pitchFamily="32" charset="0"/>
                <a:cs typeface="Tahoma" pitchFamily="32" charset="0"/>
              </a:rPr>
              <a:t>#              - equal factor loadings over the groups				                         #</a:t>
            </a:r>
          </a:p>
          <a:p>
            <a:pPr>
              <a:buClrTx/>
              <a:buFontTx/>
              <a:buNone/>
            </a:pPr>
            <a:r>
              <a:rPr lang="nl-NL" sz="1200">
                <a:latin typeface="Tahoma" pitchFamily="32" charset="0"/>
                <a:cs typeface="Tahoma" pitchFamily="32" charset="0"/>
              </a:rPr>
              <a:t>#              - equal intercepts over the groups			                                             #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Vectors to store intercepts of the WAIS subscales</a:t>
            </a:r>
          </a:p>
          <a:p>
            <a:pPr>
              <a:buClrTx/>
              <a:buFontTx/>
              <a:buNone/>
            </a:pPr>
            <a:r>
              <a:rPr lang="nl-NL" sz="1200">
                <a:latin typeface="Tahoma" pitchFamily="32" charset="0"/>
                <a:cs typeface="Tahoma" pitchFamily="32" charset="0"/>
              </a:rPr>
              <a:t>?</a:t>
            </a:r>
            <a:r>
              <a:rPr lang="nl-NL" sz="1200">
                <a:solidFill>
                  <a:srgbClr val="800080"/>
                </a:solidFill>
                <a:latin typeface="Tahoma" pitchFamily="32" charset="0"/>
                <a:cs typeface="Tahoma" pitchFamily="32" charset="0"/>
              </a:rPr>
              <a:t>??</a:t>
            </a:r>
          </a:p>
          <a:p>
            <a:pPr>
              <a:buClrTx/>
              <a:buFontTx/>
              <a:buNone/>
            </a:pPr>
            <a:r>
              <a:rPr lang="nl-NL" sz="1200">
                <a:solidFill>
                  <a:srgbClr val="800080"/>
                </a:solidFill>
                <a:latin typeface="Tahoma" pitchFamily="32" charset="0"/>
                <a:cs typeface="Tahoma" pitchFamily="32" charset="0"/>
              </a:rPr>
              <a:t>???</a:t>
            </a:r>
          </a:p>
          <a:p>
            <a:pPr>
              <a:buClrTx/>
              <a:buFontTx/>
              <a:buNone/>
            </a:pPr>
            <a:r>
              <a:rPr lang="nl-NL" sz="1200">
                <a:solidFill>
                  <a:srgbClr val="800080"/>
                </a:solidFill>
                <a:latin typeface="Tahoma" pitchFamily="32" charset="0"/>
                <a:cs typeface="Tahoma" pitchFamily="32" charset="0"/>
              </a:rPr>
              <a:t>???</a:t>
            </a:r>
          </a:p>
          <a:p>
            <a:pPr>
              <a:buClrTx/>
              <a:buFontTx/>
              <a:buNone/>
            </a:pPr>
            <a:r>
              <a:rPr lang="nl-NL" sz="1200">
                <a:solidFill>
                  <a:srgbClr val="800080"/>
                </a:solidFill>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Combine Groups</a:t>
            </a:r>
          </a:p>
          <a:p>
            <a:pPr>
              <a:buClrTx/>
              <a:buFontTx/>
              <a:buNone/>
            </a:pPr>
            <a:r>
              <a:rPr lang="nl-NL" sz="1200">
                <a:latin typeface="Tahoma" pitchFamily="32" charset="0"/>
                <a:cs typeface="Tahoma" pitchFamily="32" charset="0"/>
              </a:rPr>
              <a:t>modelMales  &lt;- mxModel( loadings1, residuals1, latVariance1, latMean1, </a:t>
            </a:r>
          </a:p>
          <a:p>
            <a:pPr>
              <a:buClrTx/>
              <a:buFontTx/>
              <a:buNone/>
            </a:pPr>
            <a:r>
              <a:rPr lang="nl-NL" sz="1200">
                <a:latin typeface="Tahoma" pitchFamily="32" charset="0"/>
                <a:cs typeface="Tahoma" pitchFamily="32" charset="0"/>
              </a:rPr>
              <a:t>intercepts1, means1, variances1, data1, obj1, name="males")</a:t>
            </a:r>
          </a:p>
          <a:p>
            <a:pPr>
              <a:buClrTx/>
              <a:buFontTx/>
              <a:buNone/>
            </a:pPr>
            <a:r>
              <a:rPr lang="nl-NL" sz="1200">
                <a:latin typeface="Tahoma" pitchFamily="32" charset="0"/>
                <a:cs typeface="Tahoma" pitchFamily="32" charset="0"/>
              </a:rPr>
              <a:t>modelFemales  &lt;- mxModel( loadings2, residuals2, latVariance2, latMean2,</a:t>
            </a:r>
          </a:p>
          <a:p>
            <a:pPr>
              <a:buClrTx/>
              <a:buFontTx/>
              <a:buNone/>
            </a:pPr>
            <a:r>
              <a:rPr lang="nl-NL" sz="1200">
                <a:latin typeface="Tahoma" pitchFamily="32" charset="0"/>
                <a:cs typeface="Tahoma" pitchFamily="32" charset="0"/>
              </a:rPr>
              <a:t>intercepts2, means2, variances2, data2, obj2, name="females")</a:t>
            </a:r>
          </a:p>
          <a:p>
            <a:pPr>
              <a:buClrTx/>
              <a:buFontTx/>
              <a:buNone/>
            </a:pPr>
            <a:r>
              <a:rPr lang="nl-NL" sz="1200">
                <a:latin typeface="Tahoma" pitchFamily="32" charset="0"/>
                <a:cs typeface="Tahoma" pitchFamily="32" charset="0"/>
              </a:rPr>
              <a:t>minus2ll &lt;- mxAlgebra( expression=males.objective + females.objective, name="m2LL" )</a:t>
            </a:r>
          </a:p>
          <a:p>
            <a:pPr>
              <a:buClrTx/>
              <a:buFontTx/>
              <a:buNone/>
            </a:pPr>
            <a:r>
              <a:rPr lang="nl-NL" sz="1200">
                <a:latin typeface="Tahoma" pitchFamily="32" charset="0"/>
                <a:cs typeface="Tahoma" pitchFamily="32" charset="0"/>
              </a:rPr>
              <a:t>obj      &lt;- mxAlgebraObjective( "m2LL" )</a:t>
            </a:r>
          </a:p>
          <a:p>
            <a:pPr>
              <a:buClrTx/>
              <a:buFontTx/>
              <a:buNone/>
            </a:pPr>
            <a:r>
              <a:rPr lang="nl-NL" sz="1200">
                <a:latin typeface="Tahoma" pitchFamily="32" charset="0"/>
                <a:cs typeface="Tahoma" pitchFamily="32" charset="0"/>
              </a:rPr>
              <a:t>SFImodel  &lt;- mxModel( "SFI", modelMales, modelFemales, minus2ll, obj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SFImodelFit    &lt;- mxRun(SFImodel)</a:t>
            </a:r>
          </a:p>
          <a:p>
            <a:pPr>
              <a:buClrTx/>
              <a:buFontTx/>
              <a:buNone/>
            </a:pPr>
            <a:r>
              <a:rPr lang="nl-NL" sz="1200">
                <a:latin typeface="Tahoma" pitchFamily="32" charset="0"/>
                <a:cs typeface="Tahoma" pitchFamily="32" charset="0"/>
              </a:rPr>
              <a:t>SFImodelSumm   &lt;- summary(SFImodelFit)</a:t>
            </a:r>
          </a:p>
          <a:p>
            <a:pPr>
              <a:buClrTx/>
              <a:buFontTx/>
              <a:buNone/>
            </a:pPr>
            <a:r>
              <a:rPr lang="nl-NL" sz="1200">
                <a:latin typeface="Tahoma" pitchFamily="32" charset="0"/>
                <a:cs typeface="Tahoma" pitchFamily="32" charset="0"/>
              </a:rPr>
              <a:t>SFImodelSumm</a:t>
            </a: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ext Box 1"/>
          <p:cNvSpPr txBox="1">
            <a:spLocks noChangeArrowheads="1"/>
          </p:cNvSpPr>
          <p:nvPr/>
        </p:nvSpPr>
        <p:spPr bwMode="auto">
          <a:xfrm>
            <a:off x="533400" y="514350"/>
            <a:ext cx="7924800" cy="6846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Current practical: Are the 4 subscales of the WAIS-III measurement invariant with respect to gender?</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OpenMx code:</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a:t>
            </a:r>
          </a:p>
          <a:p>
            <a:pPr>
              <a:buClrTx/>
              <a:buFontTx/>
              <a:buNone/>
            </a:pPr>
            <a:r>
              <a:rPr lang="nl-NL" sz="1200">
                <a:latin typeface="Tahoma" pitchFamily="32" charset="0"/>
                <a:cs typeface="Tahoma" pitchFamily="32" charset="0"/>
              </a:rPr>
              <a:t>#   RUN MODEL: STRONG FACTORIAL INVARIANCE - </a:t>
            </a:r>
            <a:r>
              <a:rPr lang="nl-NL" sz="1200">
                <a:solidFill>
                  <a:srgbClr val="800080"/>
                </a:solidFill>
                <a:latin typeface="Tahoma" pitchFamily="32" charset="0"/>
                <a:cs typeface="Tahoma" pitchFamily="32" charset="0"/>
              </a:rPr>
              <a:t>YOUR TASK      </a:t>
            </a:r>
            <a:r>
              <a:rPr lang="nl-NL" sz="1200">
                <a:latin typeface="Tahoma" pitchFamily="32" charset="0"/>
                <a:cs typeface="Tahoma" pitchFamily="32" charset="0"/>
              </a:rPr>
              <a:t>       			      #</a:t>
            </a:r>
          </a:p>
          <a:p>
            <a:pPr>
              <a:buClrTx/>
              <a:buFontTx/>
              <a:buNone/>
            </a:pPr>
            <a:r>
              <a:rPr lang="nl-NL" sz="1200">
                <a:latin typeface="Tahoma" pitchFamily="32" charset="0"/>
                <a:cs typeface="Tahoma" pitchFamily="32" charset="0"/>
              </a:rPr>
              <a:t>#              - equal configuration of factor loadings over the groups			 	      #</a:t>
            </a:r>
          </a:p>
          <a:p>
            <a:pPr>
              <a:buClrTx/>
              <a:buFontTx/>
              <a:buNone/>
            </a:pPr>
            <a:r>
              <a:rPr lang="nl-NL" sz="1200">
                <a:latin typeface="Tahoma" pitchFamily="32" charset="0"/>
                <a:cs typeface="Tahoma" pitchFamily="32" charset="0"/>
              </a:rPr>
              <a:t>#              - equal factor loadings over the groups				                         #</a:t>
            </a:r>
          </a:p>
          <a:p>
            <a:pPr>
              <a:buClrTx/>
              <a:buFontTx/>
              <a:buNone/>
            </a:pPr>
            <a:r>
              <a:rPr lang="nl-NL" sz="1200">
                <a:latin typeface="Tahoma" pitchFamily="32" charset="0"/>
                <a:cs typeface="Tahoma" pitchFamily="32" charset="0"/>
              </a:rPr>
              <a:t>#              - equal intercepts over the groups			                                             #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Vectors to store intercepts of the WAIS subscales</a:t>
            </a:r>
          </a:p>
          <a:p>
            <a:pPr>
              <a:buClrTx/>
              <a:buFontTx/>
              <a:buNone/>
            </a:pPr>
            <a:r>
              <a:rPr lang="nl-NL" sz="1200">
                <a:solidFill>
                  <a:srgbClr val="800080"/>
                </a:solidFill>
                <a:latin typeface="Tahoma" pitchFamily="32" charset="0"/>
                <a:cs typeface="Tahoma" pitchFamily="32" charset="0"/>
              </a:rPr>
              <a:t>intercepts1 &lt;- mxMatrix( type="Full", nrow=nv, ncol=1, free=T, values=8,</a:t>
            </a:r>
          </a:p>
          <a:p>
            <a:pPr>
              <a:buClrTx/>
              <a:buFontTx/>
              <a:buNone/>
            </a:pPr>
            <a:r>
              <a:rPr lang="nl-NL" sz="1200">
                <a:solidFill>
                  <a:srgbClr val="800080"/>
                </a:solidFill>
                <a:latin typeface="Tahoma" pitchFamily="32" charset="0"/>
                <a:cs typeface="Tahoma" pitchFamily="32" charset="0"/>
              </a:rPr>
              <a:t>label=paste("int_",1:nv,sep=""), name="int1" )</a:t>
            </a:r>
          </a:p>
          <a:p>
            <a:pPr>
              <a:buClrTx/>
              <a:buFontTx/>
              <a:buNone/>
            </a:pPr>
            <a:r>
              <a:rPr lang="nl-NL" sz="1200">
                <a:solidFill>
                  <a:srgbClr val="800080"/>
                </a:solidFill>
                <a:latin typeface="Tahoma" pitchFamily="32" charset="0"/>
                <a:cs typeface="Tahoma" pitchFamily="32" charset="0"/>
              </a:rPr>
              <a:t>intercepts2 &lt;- mxMatrix( type="Full", nrow=nv, ncol=1, free=T, values=8,</a:t>
            </a:r>
          </a:p>
          <a:p>
            <a:pPr>
              <a:buClrTx/>
              <a:buFontTx/>
              <a:buNone/>
            </a:pPr>
            <a:r>
              <a:rPr lang="nl-NL" sz="1200">
                <a:solidFill>
                  <a:srgbClr val="800080"/>
                </a:solidFill>
                <a:latin typeface="Tahoma" pitchFamily="32" charset="0"/>
                <a:cs typeface="Tahoma" pitchFamily="32" charset="0"/>
              </a:rPr>
              <a:t>label=paste("int_",1:nv,sep=""), name="int2"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Combine Groups</a:t>
            </a:r>
          </a:p>
          <a:p>
            <a:pPr>
              <a:buClrTx/>
              <a:buFontTx/>
              <a:buNone/>
            </a:pPr>
            <a:r>
              <a:rPr lang="nl-NL" sz="1200">
                <a:latin typeface="Tahoma" pitchFamily="32" charset="0"/>
                <a:cs typeface="Tahoma" pitchFamily="32" charset="0"/>
              </a:rPr>
              <a:t>modelMales  &lt;- mxModel( loadings1, residuals1, latVariance1, latMean1, </a:t>
            </a:r>
          </a:p>
          <a:p>
            <a:pPr>
              <a:buClrTx/>
              <a:buFontTx/>
              <a:buNone/>
            </a:pPr>
            <a:r>
              <a:rPr lang="nl-NL" sz="1200">
                <a:latin typeface="Tahoma" pitchFamily="32" charset="0"/>
                <a:cs typeface="Tahoma" pitchFamily="32" charset="0"/>
              </a:rPr>
              <a:t>intercepts1, means1, variances1, data1, obj1, name="males")</a:t>
            </a:r>
          </a:p>
          <a:p>
            <a:pPr>
              <a:buClrTx/>
              <a:buFontTx/>
              <a:buNone/>
            </a:pPr>
            <a:r>
              <a:rPr lang="nl-NL" sz="1200">
                <a:latin typeface="Tahoma" pitchFamily="32" charset="0"/>
                <a:cs typeface="Tahoma" pitchFamily="32" charset="0"/>
              </a:rPr>
              <a:t>modelFemales  &lt;- mxModel( loadings2, residuals2, latVariance2, latMean2,</a:t>
            </a:r>
          </a:p>
          <a:p>
            <a:pPr>
              <a:buClrTx/>
              <a:buFontTx/>
              <a:buNone/>
            </a:pPr>
            <a:r>
              <a:rPr lang="nl-NL" sz="1200">
                <a:latin typeface="Tahoma" pitchFamily="32" charset="0"/>
                <a:cs typeface="Tahoma" pitchFamily="32" charset="0"/>
              </a:rPr>
              <a:t>intercepts2, means2, variances2, data2, obj2, name="females")</a:t>
            </a:r>
          </a:p>
          <a:p>
            <a:pPr>
              <a:buClrTx/>
              <a:buFontTx/>
              <a:buNone/>
            </a:pPr>
            <a:r>
              <a:rPr lang="nl-NL" sz="1200">
                <a:latin typeface="Tahoma" pitchFamily="32" charset="0"/>
                <a:cs typeface="Tahoma" pitchFamily="32" charset="0"/>
              </a:rPr>
              <a:t>minus2ll &lt;- mxAlgebra( expression=males.objective + females.objective, name="m2LL" )</a:t>
            </a:r>
          </a:p>
          <a:p>
            <a:pPr>
              <a:buClrTx/>
              <a:buFontTx/>
              <a:buNone/>
            </a:pPr>
            <a:r>
              <a:rPr lang="nl-NL" sz="1200">
                <a:latin typeface="Tahoma" pitchFamily="32" charset="0"/>
                <a:cs typeface="Tahoma" pitchFamily="32" charset="0"/>
              </a:rPr>
              <a:t>obj      &lt;- mxAlgebraObjective( "m2LL" )</a:t>
            </a:r>
          </a:p>
          <a:p>
            <a:pPr>
              <a:buClrTx/>
              <a:buFontTx/>
              <a:buNone/>
            </a:pPr>
            <a:r>
              <a:rPr lang="nl-NL" sz="1200">
                <a:latin typeface="Tahoma" pitchFamily="32" charset="0"/>
                <a:cs typeface="Tahoma" pitchFamily="32" charset="0"/>
              </a:rPr>
              <a:t>SFImodel  &lt;- mxModel( "SFI", modelMales, modelFemales, minus2ll, obj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SFImodelFit    &lt;- mxRun(SFImodel)</a:t>
            </a:r>
          </a:p>
          <a:p>
            <a:pPr>
              <a:buClrTx/>
              <a:buFontTx/>
              <a:buNone/>
            </a:pPr>
            <a:r>
              <a:rPr lang="nl-NL" sz="1200">
                <a:latin typeface="Tahoma" pitchFamily="32" charset="0"/>
                <a:cs typeface="Tahoma" pitchFamily="32" charset="0"/>
              </a:rPr>
              <a:t>SFImodelSumm   &lt;- summary(SFImodelFit)</a:t>
            </a:r>
          </a:p>
          <a:p>
            <a:pPr>
              <a:buClrTx/>
              <a:buFontTx/>
              <a:buNone/>
            </a:pPr>
            <a:r>
              <a:rPr lang="nl-NL" sz="1200">
                <a:latin typeface="Tahoma" pitchFamily="32" charset="0"/>
                <a:cs typeface="Tahoma" pitchFamily="32" charset="0"/>
              </a:rPr>
              <a:t>SFImodelSumm</a:t>
            </a: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ext Box 1"/>
          <p:cNvSpPr txBox="1">
            <a:spLocks noChangeArrowheads="1"/>
          </p:cNvSpPr>
          <p:nvPr/>
        </p:nvSpPr>
        <p:spPr bwMode="auto">
          <a:xfrm>
            <a:off x="533400" y="514350"/>
            <a:ext cx="7924800" cy="6846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Current practical: Are the 4 subscales of the WAIS-III measurement invariant with respect to gender?</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OpenMx code:</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a:t>
            </a:r>
          </a:p>
          <a:p>
            <a:pPr>
              <a:buClrTx/>
              <a:buFontTx/>
              <a:buNone/>
            </a:pPr>
            <a:r>
              <a:rPr lang="nl-NL" sz="1200">
                <a:latin typeface="Tahoma" pitchFamily="32" charset="0"/>
                <a:cs typeface="Tahoma" pitchFamily="32" charset="0"/>
              </a:rPr>
              <a:t>#   RUN MODEL: STRICT FACTORIAL INVARIANCE - </a:t>
            </a:r>
            <a:r>
              <a:rPr lang="nl-NL" sz="1200">
                <a:solidFill>
                  <a:srgbClr val="800080"/>
                </a:solidFill>
                <a:latin typeface="Tahoma" pitchFamily="32" charset="0"/>
                <a:cs typeface="Tahoma" pitchFamily="32" charset="0"/>
              </a:rPr>
              <a:t>YOUR TASK     </a:t>
            </a:r>
            <a:r>
              <a:rPr lang="nl-NL" sz="1200">
                <a:latin typeface="Tahoma" pitchFamily="32" charset="0"/>
                <a:cs typeface="Tahoma" pitchFamily="32" charset="0"/>
              </a:rPr>
              <a:t>		                         #</a:t>
            </a:r>
          </a:p>
          <a:p>
            <a:pPr>
              <a:buClrTx/>
              <a:buFontTx/>
              <a:buNone/>
            </a:pPr>
            <a:r>
              <a:rPr lang="nl-NL" sz="1200">
                <a:latin typeface="Tahoma" pitchFamily="32" charset="0"/>
                <a:cs typeface="Tahoma" pitchFamily="32" charset="0"/>
              </a:rPr>
              <a:t>#              - equal configuration of factor loadings over the groups 				      #</a:t>
            </a:r>
          </a:p>
          <a:p>
            <a:pPr>
              <a:buClrTx/>
              <a:buFontTx/>
              <a:buNone/>
            </a:pPr>
            <a:r>
              <a:rPr lang="nl-NL" sz="1200">
                <a:latin typeface="Tahoma" pitchFamily="32" charset="0"/>
                <a:cs typeface="Tahoma" pitchFamily="32" charset="0"/>
              </a:rPr>
              <a:t>#              - equal factor loadings over the groups					      #</a:t>
            </a:r>
          </a:p>
          <a:p>
            <a:pPr>
              <a:buClrTx/>
              <a:buFontTx/>
              <a:buNone/>
            </a:pPr>
            <a:r>
              <a:rPr lang="nl-NL" sz="1200">
                <a:latin typeface="Tahoma" pitchFamily="32" charset="0"/>
                <a:cs typeface="Tahoma" pitchFamily="32" charset="0"/>
              </a:rPr>
              <a:t>#              - equal intercepts over the groups				                         #</a:t>
            </a:r>
          </a:p>
          <a:p>
            <a:pPr>
              <a:buClrTx/>
              <a:buFontTx/>
              <a:buNone/>
            </a:pPr>
            <a:r>
              <a:rPr lang="nl-NL" sz="1200">
                <a:latin typeface="Tahoma" pitchFamily="32" charset="0"/>
                <a:cs typeface="Tahoma" pitchFamily="32" charset="0"/>
              </a:rPr>
              <a:t>#              - equal residuals over the groups				                         #</a:t>
            </a:r>
          </a:p>
          <a:p>
            <a:pPr>
              <a:buClrTx/>
              <a:buFontTx/>
              <a:buNone/>
            </a:pP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a:t>
            </a:r>
            <a:r>
              <a:rPr lang="nl-NL" sz="1200">
                <a:solidFill>
                  <a:srgbClr val="800080"/>
                </a:solidFill>
                <a:latin typeface="Tahoma" pitchFamily="32" charset="0"/>
                <a:cs typeface="Tahoma" pitchFamily="32" charset="0"/>
              </a:rPr>
              <a:t>??</a:t>
            </a:r>
          </a:p>
          <a:p>
            <a:pPr>
              <a:buClrTx/>
              <a:buFontTx/>
              <a:buNone/>
            </a:pPr>
            <a:r>
              <a:rPr lang="nl-NL" sz="1200">
                <a:latin typeface="Tahoma" pitchFamily="32" charset="0"/>
                <a:cs typeface="Tahoma" pitchFamily="32" charset="0"/>
              </a:rPr>
              <a:t>?</a:t>
            </a:r>
            <a:r>
              <a:rPr lang="nl-NL" sz="1200">
                <a:solidFill>
                  <a:srgbClr val="800080"/>
                </a:solidFill>
                <a:latin typeface="Tahoma" pitchFamily="32" charset="0"/>
                <a:cs typeface="Tahoma" pitchFamily="32" charset="0"/>
              </a:rPr>
              <a:t>??</a:t>
            </a:r>
          </a:p>
          <a:p>
            <a:pPr>
              <a:buClrTx/>
              <a:buFontTx/>
              <a:buNone/>
            </a:pPr>
            <a:r>
              <a:rPr lang="nl-NL" sz="1200">
                <a:solidFill>
                  <a:srgbClr val="800080"/>
                </a:solidFill>
                <a:latin typeface="Tahoma" pitchFamily="32" charset="0"/>
                <a:cs typeface="Tahoma" pitchFamily="32" charset="0"/>
              </a:rPr>
              <a:t>???</a:t>
            </a:r>
          </a:p>
          <a:p>
            <a:pPr>
              <a:buClrTx/>
              <a:buFontTx/>
              <a:buNone/>
            </a:pPr>
            <a:r>
              <a:rPr lang="nl-NL" sz="1200">
                <a:solidFill>
                  <a:srgbClr val="800080"/>
                </a:solidFill>
                <a:latin typeface="Tahoma" pitchFamily="32" charset="0"/>
                <a:cs typeface="Tahoma" pitchFamily="32" charset="0"/>
              </a:rPr>
              <a:t>???</a:t>
            </a:r>
          </a:p>
          <a:p>
            <a:pPr>
              <a:buClrTx/>
              <a:buFontTx/>
              <a:buNone/>
            </a:pPr>
            <a:r>
              <a:rPr lang="nl-NL" sz="1200">
                <a:solidFill>
                  <a:srgbClr val="800080"/>
                </a:solidFill>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a:t>
            </a:r>
            <a:r>
              <a:rPr lang="nl-NL" sz="1200">
                <a:solidFill>
                  <a:srgbClr val="800080"/>
                </a:solidFill>
                <a:latin typeface="Tahoma" pitchFamily="32" charset="0"/>
                <a:cs typeface="Tahoma" pitchFamily="32" charset="0"/>
              </a:rPr>
              <a:t>??</a:t>
            </a:r>
          </a:p>
          <a:p>
            <a:pPr>
              <a:buClrTx/>
              <a:buFontTx/>
              <a:buNone/>
            </a:pPr>
            <a:r>
              <a:rPr lang="nl-NL" sz="1200">
                <a:solidFill>
                  <a:srgbClr val="800080"/>
                </a:solidFill>
                <a:latin typeface="Tahoma" pitchFamily="32" charset="0"/>
                <a:cs typeface="Tahoma" pitchFamily="32" charset="0"/>
              </a:rPr>
              <a:t>???</a:t>
            </a:r>
          </a:p>
          <a:p>
            <a:pPr>
              <a:buClrTx/>
              <a:buFontTx/>
              <a:buNone/>
            </a:pPr>
            <a:r>
              <a:rPr lang="nl-NL" sz="1200">
                <a:solidFill>
                  <a:srgbClr val="800080"/>
                </a:solidFill>
                <a:latin typeface="Tahoma" pitchFamily="32" charset="0"/>
                <a:cs typeface="Tahoma" pitchFamily="32" charset="0"/>
              </a:rPr>
              <a:t>???</a:t>
            </a:r>
          </a:p>
          <a:p>
            <a:pPr>
              <a:buClrTx/>
              <a:buFontTx/>
              <a:buNone/>
            </a:pPr>
            <a:r>
              <a:rPr lang="nl-NL" sz="1200">
                <a:solidFill>
                  <a:srgbClr val="800080"/>
                </a:solidFill>
                <a:latin typeface="Tahoma" pitchFamily="32" charset="0"/>
                <a:cs typeface="Tahoma" pitchFamily="32" charset="0"/>
              </a:rPr>
              <a:t>???</a:t>
            </a:r>
          </a:p>
          <a:p>
            <a:pPr>
              <a:buClrTx/>
              <a:buFontTx/>
              <a:buNone/>
            </a:pPr>
            <a:r>
              <a:rPr lang="nl-NL" sz="1200">
                <a:latin typeface="Tahoma" pitchFamily="32" charset="0"/>
                <a:cs typeface="Tahoma" pitchFamily="32" charset="0"/>
              </a:rPr>
              <a:t>?</a:t>
            </a:r>
            <a:r>
              <a:rPr lang="nl-NL" sz="1200">
                <a:solidFill>
                  <a:srgbClr val="800080"/>
                </a:solidFill>
                <a:latin typeface="Tahoma" pitchFamily="32" charset="0"/>
                <a:cs typeface="Tahoma" pitchFamily="32" charset="0"/>
              </a:rPr>
              <a:t>??</a:t>
            </a:r>
          </a:p>
          <a:p>
            <a:pPr>
              <a:buClrTx/>
              <a:buFontTx/>
              <a:buNone/>
            </a:pPr>
            <a:r>
              <a:rPr lang="nl-NL" sz="1200">
                <a:solidFill>
                  <a:srgbClr val="800080"/>
                </a:solidFill>
                <a:latin typeface="Tahoma" pitchFamily="32" charset="0"/>
                <a:cs typeface="Tahoma" pitchFamily="32" charset="0"/>
              </a:rPr>
              <a:t>???</a:t>
            </a:r>
          </a:p>
          <a:p>
            <a:pPr>
              <a:buClrTx/>
              <a:buFontTx/>
              <a:buNone/>
            </a:pPr>
            <a:r>
              <a:rPr lang="nl-NL" sz="1200">
                <a:solidFill>
                  <a:srgbClr val="800080"/>
                </a:solidFill>
                <a:latin typeface="Tahoma" pitchFamily="32" charset="0"/>
                <a:cs typeface="Tahoma" pitchFamily="32" charset="0"/>
              </a:rPr>
              <a:t>???</a:t>
            </a:r>
          </a:p>
          <a:p>
            <a:pPr>
              <a:buClrTx/>
              <a:buFontTx/>
              <a:buNone/>
            </a:pPr>
            <a:r>
              <a:rPr lang="nl-NL" sz="1200">
                <a:solidFill>
                  <a:srgbClr val="800080"/>
                </a:solidFill>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solidFill>
                  <a:srgbClr val="800080"/>
                </a:solidFill>
                <a:latin typeface="Tahoma" pitchFamily="32" charset="0"/>
                <a:cs typeface="Tahoma" pitchFamily="32" charset="0"/>
              </a:rPr>
              <a:t>STFImodelFit    &lt;- mxRun(STFImodel)</a:t>
            </a:r>
          </a:p>
          <a:p>
            <a:pPr>
              <a:buClrTx/>
              <a:buFontTx/>
              <a:buNone/>
            </a:pPr>
            <a:r>
              <a:rPr lang="nl-NL" sz="1200">
                <a:solidFill>
                  <a:srgbClr val="800080"/>
                </a:solidFill>
                <a:latin typeface="Tahoma" pitchFamily="32" charset="0"/>
                <a:cs typeface="Tahoma" pitchFamily="32" charset="0"/>
              </a:rPr>
              <a:t>STFImodelSumm   &lt;- summary(STFImodelFit)</a:t>
            </a:r>
          </a:p>
          <a:p>
            <a:pPr>
              <a:buClrTx/>
              <a:buFontTx/>
              <a:buNone/>
            </a:pPr>
            <a:r>
              <a:rPr lang="nl-NL" sz="1200">
                <a:solidFill>
                  <a:srgbClr val="800080"/>
                </a:solidFill>
                <a:latin typeface="Tahoma" pitchFamily="32" charset="0"/>
                <a:cs typeface="Tahoma" pitchFamily="32" charset="0"/>
              </a:rPr>
              <a:t>STFImodelSumm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ext Box 1"/>
          <p:cNvSpPr txBox="1">
            <a:spLocks noChangeArrowheads="1"/>
          </p:cNvSpPr>
          <p:nvPr/>
        </p:nvSpPr>
        <p:spPr bwMode="auto">
          <a:xfrm>
            <a:off x="533400" y="514350"/>
            <a:ext cx="7924800" cy="7394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Current practical: Are the 4 subscales of the WAIS-III measurement invariant with respect to gender?</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OpenMx code:</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a:t>
            </a:r>
          </a:p>
          <a:p>
            <a:pPr>
              <a:buClrTx/>
              <a:buFontTx/>
              <a:buNone/>
            </a:pPr>
            <a:r>
              <a:rPr lang="nl-NL" sz="1200">
                <a:latin typeface="Tahoma" pitchFamily="32" charset="0"/>
                <a:cs typeface="Tahoma" pitchFamily="32" charset="0"/>
              </a:rPr>
              <a:t>#   RUN MODEL: STRICT FACTORIAL INVARIANCE - </a:t>
            </a:r>
            <a:r>
              <a:rPr lang="nl-NL" sz="1200">
                <a:solidFill>
                  <a:srgbClr val="800080"/>
                </a:solidFill>
                <a:latin typeface="Tahoma" pitchFamily="32" charset="0"/>
                <a:cs typeface="Tahoma" pitchFamily="32" charset="0"/>
              </a:rPr>
              <a:t>YOUR TASK     </a:t>
            </a:r>
            <a:r>
              <a:rPr lang="nl-NL" sz="1200">
                <a:latin typeface="Tahoma" pitchFamily="32" charset="0"/>
                <a:cs typeface="Tahoma" pitchFamily="32" charset="0"/>
              </a:rPr>
              <a:t>		                         #</a:t>
            </a:r>
          </a:p>
          <a:p>
            <a:pPr>
              <a:buClrTx/>
              <a:buFontTx/>
              <a:buNone/>
            </a:pPr>
            <a:r>
              <a:rPr lang="nl-NL" sz="1200">
                <a:latin typeface="Tahoma" pitchFamily="32" charset="0"/>
                <a:cs typeface="Tahoma" pitchFamily="32" charset="0"/>
              </a:rPr>
              <a:t>#              - equal configuration of factor loadings over the groups 				      #</a:t>
            </a:r>
          </a:p>
          <a:p>
            <a:pPr>
              <a:buClrTx/>
              <a:buFontTx/>
              <a:buNone/>
            </a:pPr>
            <a:r>
              <a:rPr lang="nl-NL" sz="1200">
                <a:latin typeface="Tahoma" pitchFamily="32" charset="0"/>
                <a:cs typeface="Tahoma" pitchFamily="32" charset="0"/>
              </a:rPr>
              <a:t>#              - equal factor loadings over the groups					      #</a:t>
            </a:r>
          </a:p>
          <a:p>
            <a:pPr>
              <a:buClrTx/>
              <a:buFontTx/>
              <a:buNone/>
            </a:pPr>
            <a:r>
              <a:rPr lang="nl-NL" sz="1200">
                <a:latin typeface="Tahoma" pitchFamily="32" charset="0"/>
                <a:cs typeface="Tahoma" pitchFamily="32" charset="0"/>
              </a:rPr>
              <a:t>#              - equal intercepts over the groups				                         #</a:t>
            </a:r>
          </a:p>
          <a:p>
            <a:pPr>
              <a:buClrTx/>
              <a:buFontTx/>
              <a:buNone/>
            </a:pPr>
            <a:r>
              <a:rPr lang="nl-NL" sz="1200">
                <a:latin typeface="Tahoma" pitchFamily="32" charset="0"/>
                <a:cs typeface="Tahoma" pitchFamily="32" charset="0"/>
              </a:rPr>
              <a:t>#              - equal residuals over the groups				                         #</a:t>
            </a:r>
          </a:p>
          <a:p>
            <a:pPr>
              <a:buClrTx/>
              <a:buFontTx/>
              <a:buNone/>
            </a:pP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solidFill>
                  <a:srgbClr val="800080"/>
                </a:solidFill>
                <a:latin typeface="Tahoma" pitchFamily="32" charset="0"/>
                <a:cs typeface="Tahoma" pitchFamily="32" charset="0"/>
              </a:rPr>
              <a:t># Matrices to store the residual variances of the WAIS subscales</a:t>
            </a:r>
          </a:p>
          <a:p>
            <a:pPr>
              <a:buClrTx/>
              <a:buFontTx/>
              <a:buNone/>
            </a:pPr>
            <a:r>
              <a:rPr lang="nl-NL" sz="1200">
                <a:solidFill>
                  <a:srgbClr val="800080"/>
                </a:solidFill>
                <a:latin typeface="Tahoma" pitchFamily="32" charset="0"/>
                <a:cs typeface="Tahoma" pitchFamily="32" charset="0"/>
              </a:rPr>
              <a:t>residuals1 &lt;- mxMatrix( type="Diag", nrow=nv, free=T, values=2, </a:t>
            </a:r>
          </a:p>
          <a:p>
            <a:pPr>
              <a:buClrTx/>
              <a:buFontTx/>
              <a:buNone/>
            </a:pPr>
            <a:r>
              <a:rPr lang="nl-NL" sz="1200">
                <a:solidFill>
                  <a:srgbClr val="800080"/>
                </a:solidFill>
                <a:latin typeface="Tahoma" pitchFamily="32" charset="0"/>
                <a:cs typeface="Tahoma" pitchFamily="32" charset="0"/>
              </a:rPr>
              <a:t>label=paste("res_", 1:nv, sep=""), name="res1" )</a:t>
            </a:r>
          </a:p>
          <a:p>
            <a:pPr>
              <a:buClrTx/>
              <a:buFontTx/>
              <a:buNone/>
            </a:pPr>
            <a:r>
              <a:rPr lang="nl-NL" sz="1200">
                <a:solidFill>
                  <a:srgbClr val="800080"/>
                </a:solidFill>
                <a:latin typeface="Tahoma" pitchFamily="32" charset="0"/>
                <a:cs typeface="Tahoma" pitchFamily="32" charset="0"/>
              </a:rPr>
              <a:t>residuals2 &lt;- mxMatrix( type="Diag", nrow=nv, free=T, values=2, </a:t>
            </a:r>
          </a:p>
          <a:p>
            <a:pPr>
              <a:buClrTx/>
              <a:buFontTx/>
              <a:buNone/>
            </a:pPr>
            <a:r>
              <a:rPr lang="nl-NL" sz="1200">
                <a:solidFill>
                  <a:srgbClr val="800080"/>
                </a:solidFill>
                <a:latin typeface="Tahoma" pitchFamily="32" charset="0"/>
                <a:cs typeface="Tahoma" pitchFamily="32" charset="0"/>
              </a:rPr>
              <a:t>label=paste("res_", 1:nv, sep=""), name="res2" )</a:t>
            </a:r>
          </a:p>
          <a:p>
            <a:pPr>
              <a:buClrTx/>
              <a:buFontTx/>
              <a:buNone/>
            </a:pPr>
            <a:endParaRPr lang="nl-NL" sz="1200">
              <a:solidFill>
                <a:srgbClr val="800080"/>
              </a:solidFill>
              <a:latin typeface="Tahoma" pitchFamily="32" charset="0"/>
              <a:cs typeface="Tahoma" pitchFamily="32" charset="0"/>
            </a:endParaRPr>
          </a:p>
          <a:p>
            <a:pPr>
              <a:buClrTx/>
              <a:buFontTx/>
              <a:buNone/>
            </a:pPr>
            <a:r>
              <a:rPr lang="nl-NL" sz="1200">
                <a:solidFill>
                  <a:srgbClr val="800080"/>
                </a:solidFill>
                <a:latin typeface="Tahoma" pitchFamily="32" charset="0"/>
                <a:cs typeface="Tahoma" pitchFamily="32" charset="0"/>
              </a:rPr>
              <a:t># Combine Groups</a:t>
            </a:r>
          </a:p>
          <a:p>
            <a:pPr>
              <a:buClrTx/>
              <a:buFontTx/>
              <a:buNone/>
            </a:pPr>
            <a:r>
              <a:rPr lang="nl-NL" sz="1200">
                <a:solidFill>
                  <a:srgbClr val="800080"/>
                </a:solidFill>
                <a:latin typeface="Tahoma" pitchFamily="32" charset="0"/>
                <a:cs typeface="Tahoma" pitchFamily="32" charset="0"/>
              </a:rPr>
              <a:t>modelMales  &lt;- mxModel( loadings1, residuals1, latVariance1, latMean1, </a:t>
            </a:r>
          </a:p>
          <a:p>
            <a:pPr>
              <a:buClrTx/>
              <a:buFontTx/>
              <a:buNone/>
            </a:pPr>
            <a:r>
              <a:rPr lang="nl-NL" sz="1200">
                <a:solidFill>
                  <a:srgbClr val="800080"/>
                </a:solidFill>
                <a:latin typeface="Tahoma" pitchFamily="32" charset="0"/>
                <a:cs typeface="Tahoma" pitchFamily="32" charset="0"/>
              </a:rPr>
              <a:t>intercepts1, means1, variances1, data1, obj1, name="males")</a:t>
            </a:r>
          </a:p>
          <a:p>
            <a:pPr>
              <a:buClrTx/>
              <a:buFontTx/>
              <a:buNone/>
            </a:pPr>
            <a:r>
              <a:rPr lang="nl-NL" sz="1200">
                <a:solidFill>
                  <a:srgbClr val="800080"/>
                </a:solidFill>
                <a:latin typeface="Tahoma" pitchFamily="32" charset="0"/>
                <a:cs typeface="Tahoma" pitchFamily="32" charset="0"/>
              </a:rPr>
              <a:t>modelFemales  &lt;- mxModel( loadings2, residuals2, latVariance2, latMean2,</a:t>
            </a:r>
          </a:p>
          <a:p>
            <a:pPr>
              <a:buClrTx/>
              <a:buFontTx/>
              <a:buNone/>
            </a:pPr>
            <a:r>
              <a:rPr lang="nl-NL" sz="1200">
                <a:solidFill>
                  <a:srgbClr val="800080"/>
                </a:solidFill>
                <a:latin typeface="Tahoma" pitchFamily="32" charset="0"/>
                <a:cs typeface="Tahoma" pitchFamily="32" charset="0"/>
              </a:rPr>
              <a:t>intercepts2, means2, variances2, data2, obj2, name="females")</a:t>
            </a:r>
          </a:p>
          <a:p>
            <a:pPr>
              <a:buClrTx/>
              <a:buFontTx/>
              <a:buNone/>
            </a:pPr>
            <a:r>
              <a:rPr lang="nl-NL" sz="1200">
                <a:solidFill>
                  <a:srgbClr val="800080"/>
                </a:solidFill>
                <a:latin typeface="Tahoma" pitchFamily="32" charset="0"/>
                <a:cs typeface="Tahoma" pitchFamily="32" charset="0"/>
              </a:rPr>
              <a:t>minus2ll &lt;- mxAlgebra( expression=males.objective + females.objective, name="m2LL" )</a:t>
            </a:r>
          </a:p>
          <a:p>
            <a:pPr>
              <a:buClrTx/>
              <a:buFontTx/>
              <a:buNone/>
            </a:pPr>
            <a:r>
              <a:rPr lang="nl-NL" sz="1200">
                <a:solidFill>
                  <a:srgbClr val="800080"/>
                </a:solidFill>
                <a:latin typeface="Tahoma" pitchFamily="32" charset="0"/>
                <a:cs typeface="Tahoma" pitchFamily="32" charset="0"/>
              </a:rPr>
              <a:t>obj      &lt;- mxAlgebraObjective( "m2LL" )</a:t>
            </a:r>
          </a:p>
          <a:p>
            <a:pPr>
              <a:buClrTx/>
              <a:buFontTx/>
              <a:buNone/>
            </a:pPr>
            <a:r>
              <a:rPr lang="nl-NL" sz="1200">
                <a:solidFill>
                  <a:srgbClr val="800080"/>
                </a:solidFill>
                <a:latin typeface="Tahoma" pitchFamily="32" charset="0"/>
                <a:cs typeface="Tahoma" pitchFamily="32" charset="0"/>
              </a:rPr>
              <a:t>STFImodel  &lt;- mxModel( "STFI", modelMales, modelFemales, minus2ll, obj )</a:t>
            </a:r>
          </a:p>
          <a:p>
            <a:pPr>
              <a:buClrTx/>
              <a:buFontTx/>
              <a:buNone/>
            </a:pPr>
            <a:endParaRPr lang="nl-NL" sz="1200">
              <a:solidFill>
                <a:srgbClr val="800080"/>
              </a:solidFill>
              <a:latin typeface="Tahoma" pitchFamily="32" charset="0"/>
              <a:cs typeface="Tahoma" pitchFamily="32" charset="0"/>
            </a:endParaRPr>
          </a:p>
          <a:p>
            <a:pPr>
              <a:buClrTx/>
              <a:buFontTx/>
              <a:buNone/>
            </a:pPr>
            <a:r>
              <a:rPr lang="nl-NL" sz="1200">
                <a:solidFill>
                  <a:srgbClr val="800080"/>
                </a:solidFill>
                <a:latin typeface="Tahoma" pitchFamily="32" charset="0"/>
                <a:cs typeface="Tahoma" pitchFamily="32" charset="0"/>
              </a:rPr>
              <a:t>STFImodelFit    &lt;- mxRun(STFImodel)</a:t>
            </a:r>
          </a:p>
          <a:p>
            <a:pPr>
              <a:buClrTx/>
              <a:buFontTx/>
              <a:buNone/>
            </a:pPr>
            <a:r>
              <a:rPr lang="nl-NL" sz="1200">
                <a:solidFill>
                  <a:srgbClr val="800080"/>
                </a:solidFill>
                <a:latin typeface="Tahoma" pitchFamily="32" charset="0"/>
                <a:cs typeface="Tahoma" pitchFamily="32" charset="0"/>
              </a:rPr>
              <a:t>STFImodelSumm   &lt;- summary(STFImodelFit)</a:t>
            </a:r>
          </a:p>
          <a:p>
            <a:pPr>
              <a:buClrTx/>
              <a:buFontTx/>
              <a:buNone/>
            </a:pPr>
            <a:r>
              <a:rPr lang="nl-NL" sz="1200">
                <a:solidFill>
                  <a:srgbClr val="800080"/>
                </a:solidFill>
                <a:latin typeface="Tahoma" pitchFamily="32" charset="0"/>
                <a:cs typeface="Tahoma" pitchFamily="32" charset="0"/>
              </a:rPr>
              <a:t>STFImodelSumm</a:t>
            </a: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ext Box 1"/>
          <p:cNvSpPr txBox="1">
            <a:spLocks noChangeArrowheads="1"/>
          </p:cNvSpPr>
          <p:nvPr/>
        </p:nvSpPr>
        <p:spPr bwMode="auto">
          <a:xfrm>
            <a:off x="533400" y="514350"/>
            <a:ext cx="7924800" cy="629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Current practical: Are the 4 subscales of the WAIS-III measurement invariant with respect to gender?</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OpenMx code:</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a:t>
            </a:r>
          </a:p>
          <a:p>
            <a:pPr>
              <a:buClrTx/>
              <a:buFontTx/>
              <a:buNone/>
            </a:pPr>
            <a:r>
              <a:rPr lang="nl-NL" sz="1200">
                <a:latin typeface="Tahoma" pitchFamily="32" charset="0"/>
                <a:cs typeface="Tahoma" pitchFamily="32" charset="0"/>
              </a:rPr>
              <a:t>#   RUN BASELINE MODEL: 2-GROUP SATURATED MODEL                   			      #</a:t>
            </a:r>
          </a:p>
          <a:p>
            <a:pPr>
              <a:buClrTx/>
              <a:buFontTx/>
              <a:buNone/>
            </a:pP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Matrix to store variances/covariances</a:t>
            </a:r>
          </a:p>
          <a:p>
            <a:pPr>
              <a:buClrTx/>
              <a:buFontTx/>
              <a:buNone/>
            </a:pPr>
            <a:r>
              <a:rPr lang="nl-NL" sz="1200">
                <a:latin typeface="Tahoma" pitchFamily="32" charset="0"/>
                <a:cs typeface="Tahoma" pitchFamily="32" charset="0"/>
              </a:rPr>
              <a:t>startCov=cov(data[,selVars])</a:t>
            </a:r>
          </a:p>
          <a:p>
            <a:pPr>
              <a:buClrTx/>
              <a:buFontTx/>
              <a:buNone/>
            </a:pPr>
            <a:r>
              <a:rPr lang="nl-NL" sz="1200">
                <a:latin typeface="Tahoma" pitchFamily="32" charset="0"/>
                <a:cs typeface="Tahoma" pitchFamily="32" charset="0"/>
              </a:rPr>
              <a:t>covariances1 &lt;- mxMatrix( type="Symm", nrow=nv, ncol=nv, free=T, </a:t>
            </a:r>
          </a:p>
          <a:p>
            <a:pPr>
              <a:buClrTx/>
              <a:buFontTx/>
              <a:buNone/>
            </a:pPr>
            <a:r>
              <a:rPr lang="nl-NL" sz="1200">
                <a:latin typeface="Tahoma" pitchFamily="32" charset="0"/>
                <a:cs typeface="Tahoma" pitchFamily="32" charset="0"/>
              </a:rPr>
              <a:t>values=startCov, name="covs1" )</a:t>
            </a:r>
          </a:p>
          <a:p>
            <a:pPr>
              <a:buClrTx/>
              <a:buFontTx/>
              <a:buNone/>
            </a:pPr>
            <a:r>
              <a:rPr lang="nl-NL" sz="1200">
                <a:latin typeface="Tahoma" pitchFamily="32" charset="0"/>
                <a:cs typeface="Tahoma" pitchFamily="32" charset="0"/>
              </a:rPr>
              <a:t>covariances2 &lt;- mxMatrix( type="Symm", nrow=nv, ncol=nv, free=T, </a:t>
            </a:r>
          </a:p>
          <a:p>
            <a:pPr>
              <a:buClrTx/>
              <a:buFontTx/>
              <a:buNone/>
            </a:pPr>
            <a:r>
              <a:rPr lang="nl-NL" sz="1200">
                <a:latin typeface="Tahoma" pitchFamily="32" charset="0"/>
                <a:cs typeface="Tahoma" pitchFamily="32" charset="0"/>
              </a:rPr>
              <a:t>values=startCov, name="covs2"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Vector to store the means</a:t>
            </a:r>
          </a:p>
          <a:p>
            <a:pPr>
              <a:buClrTx/>
              <a:buFontTx/>
              <a:buNone/>
            </a:pPr>
            <a:r>
              <a:rPr lang="nl-NL" sz="1200">
                <a:latin typeface="Tahoma" pitchFamily="32" charset="0"/>
                <a:cs typeface="Tahoma" pitchFamily="32" charset="0"/>
              </a:rPr>
              <a:t>means1 &lt;- mxMatrix( type="Full", nrow=1, ncol=4, free=T, values=8,</a:t>
            </a:r>
          </a:p>
          <a:p>
            <a:pPr>
              <a:buClrTx/>
              <a:buFontTx/>
              <a:buNone/>
            </a:pPr>
            <a:r>
              <a:rPr lang="nl-NL" sz="1200">
                <a:latin typeface="Tahoma" pitchFamily="32" charset="0"/>
                <a:cs typeface="Tahoma" pitchFamily="32" charset="0"/>
              </a:rPr>
              <a:t>labels=paste("mean_2",1:nv,sep=""), name="m1" )</a:t>
            </a:r>
          </a:p>
          <a:p>
            <a:pPr>
              <a:buClrTx/>
              <a:buFontTx/>
              <a:buNone/>
            </a:pPr>
            <a:r>
              <a:rPr lang="nl-NL" sz="1200">
                <a:latin typeface="Tahoma" pitchFamily="32" charset="0"/>
                <a:cs typeface="Tahoma" pitchFamily="32" charset="0"/>
              </a:rPr>
              <a:t>means2 &lt;- mxMatrix( type="Full", nrow=1, ncol=4, free=T, values=8,</a:t>
            </a:r>
          </a:p>
          <a:p>
            <a:pPr>
              <a:buClrTx/>
              <a:buFontTx/>
              <a:buNone/>
            </a:pPr>
            <a:r>
              <a:rPr lang="nl-NL" sz="1200">
                <a:latin typeface="Tahoma" pitchFamily="32" charset="0"/>
                <a:cs typeface="Tahoma" pitchFamily="32" charset="0"/>
              </a:rPr>
              <a:t>labels=paste("mean_1",1:nv,sep=""), name="m2"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Data object</a:t>
            </a:r>
          </a:p>
          <a:p>
            <a:pPr>
              <a:buClrTx/>
              <a:buFontTx/>
              <a:buNone/>
            </a:pPr>
            <a:r>
              <a:rPr lang="nl-NL" sz="1200">
                <a:latin typeface="Tahoma" pitchFamily="32" charset="0"/>
                <a:cs typeface="Tahoma" pitchFamily="32" charset="0"/>
              </a:rPr>
              <a:t>Data1 &lt;- mxData( observed=mData[,selVars], type="raw" )</a:t>
            </a:r>
          </a:p>
          <a:p>
            <a:pPr>
              <a:buClrTx/>
              <a:buFontTx/>
              <a:buNone/>
            </a:pPr>
            <a:r>
              <a:rPr lang="nl-NL" sz="1200">
                <a:latin typeface="Tahoma" pitchFamily="32" charset="0"/>
                <a:cs typeface="Tahoma" pitchFamily="32" charset="0"/>
              </a:rPr>
              <a:t>Data2 &lt;- mxData( observed=fData[,selVars], type="raw"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Objective object</a:t>
            </a:r>
          </a:p>
          <a:p>
            <a:pPr>
              <a:buClrTx/>
              <a:buFontTx/>
              <a:buNone/>
            </a:pPr>
            <a:r>
              <a:rPr lang="nl-NL" sz="1200">
                <a:latin typeface="Tahoma" pitchFamily="32" charset="0"/>
                <a:cs typeface="Tahoma" pitchFamily="32" charset="0"/>
              </a:rPr>
              <a:t>obj1 &lt;- mxFIMLObjective( covariance="covs1", means="m1", dimnames=selVars )</a:t>
            </a:r>
          </a:p>
          <a:p>
            <a:pPr>
              <a:buClrTx/>
              <a:buFontTx/>
              <a:buNone/>
            </a:pPr>
            <a:r>
              <a:rPr lang="nl-NL" sz="1200">
                <a:latin typeface="Tahoma" pitchFamily="32" charset="0"/>
                <a:cs typeface="Tahoma" pitchFamily="32" charset="0"/>
              </a:rPr>
              <a:t>obj2 &lt;- mxFIMLObjective( covariance="covs2", means="m2", dimnames=selVars )</a:t>
            </a: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ext Box 1"/>
          <p:cNvSpPr txBox="1">
            <a:spLocks noChangeArrowheads="1"/>
          </p:cNvSpPr>
          <p:nvPr/>
        </p:nvSpPr>
        <p:spPr bwMode="auto">
          <a:xfrm>
            <a:off x="533400" y="514350"/>
            <a:ext cx="7924800" cy="3379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Current practical: Are the 4 subscales of the WAIS-III measurement invariant with respect to gender?</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OpenMx code:</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Combine the groups</a:t>
            </a:r>
          </a:p>
          <a:p>
            <a:pPr>
              <a:buClrTx/>
              <a:buFontTx/>
              <a:buNone/>
            </a:pPr>
            <a:r>
              <a:rPr lang="nl-NL" sz="1200">
                <a:latin typeface="Tahoma" pitchFamily="32" charset="0"/>
                <a:cs typeface="Tahoma" pitchFamily="32" charset="0"/>
              </a:rPr>
              <a:t>satModelMales  &lt;- mxModel( covariances1, means1, Data1, obj1, name="satMales")</a:t>
            </a:r>
          </a:p>
          <a:p>
            <a:pPr>
              <a:buClrTx/>
              <a:buFontTx/>
              <a:buNone/>
            </a:pPr>
            <a:r>
              <a:rPr lang="nl-NL" sz="1200">
                <a:latin typeface="Tahoma" pitchFamily="32" charset="0"/>
                <a:cs typeface="Tahoma" pitchFamily="32" charset="0"/>
              </a:rPr>
              <a:t>satModelFemales  &lt;- mxModel( covariances2, means2, Data2, obj2, name="satFemales")</a:t>
            </a:r>
          </a:p>
          <a:p>
            <a:pPr>
              <a:buClrTx/>
              <a:buFontTx/>
              <a:buNone/>
            </a:pPr>
            <a:r>
              <a:rPr lang="nl-NL" sz="1200">
                <a:latin typeface="Tahoma" pitchFamily="32" charset="0"/>
                <a:cs typeface="Tahoma" pitchFamily="32" charset="0"/>
              </a:rPr>
              <a:t>minus2ll &lt;- mxAlgebra( expression=satMales.objective + satFemales.objective, name="m2LL" )</a:t>
            </a:r>
          </a:p>
          <a:p>
            <a:pPr>
              <a:buClrTx/>
              <a:buFontTx/>
              <a:buNone/>
            </a:pPr>
            <a:r>
              <a:rPr lang="nl-NL" sz="1200">
                <a:latin typeface="Tahoma" pitchFamily="32" charset="0"/>
                <a:cs typeface="Tahoma" pitchFamily="32" charset="0"/>
              </a:rPr>
              <a:t>obj      &lt;- mxAlgebraObjective( "m2LL" )</a:t>
            </a:r>
          </a:p>
          <a:p>
            <a:pPr>
              <a:buClrTx/>
              <a:buFontTx/>
              <a:buNone/>
            </a:pPr>
            <a:r>
              <a:rPr lang="nl-NL" sz="1200">
                <a:latin typeface="Tahoma" pitchFamily="32" charset="0"/>
                <a:cs typeface="Tahoma" pitchFamily="32" charset="0"/>
              </a:rPr>
              <a:t>satModel  &lt;- mxModel( "CI", satModelMales, satModelFemales, minus2ll, obj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 Run the model</a:t>
            </a:r>
          </a:p>
          <a:p>
            <a:pPr>
              <a:buClrTx/>
              <a:buFontTx/>
              <a:buNone/>
            </a:pPr>
            <a:r>
              <a:rPr lang="nl-NL" sz="1200">
                <a:latin typeface="Tahoma" pitchFamily="32" charset="0"/>
                <a:cs typeface="Tahoma" pitchFamily="32" charset="0"/>
              </a:rPr>
              <a:t>satFit &lt;- mxRun(satModel)</a:t>
            </a:r>
          </a:p>
          <a:p>
            <a:pPr>
              <a:buClrTx/>
              <a:buFontTx/>
              <a:buNone/>
            </a:pPr>
            <a:r>
              <a:rPr lang="nl-NL" sz="1200">
                <a:latin typeface="Tahoma" pitchFamily="32" charset="0"/>
                <a:cs typeface="Tahoma" pitchFamily="32" charset="0"/>
              </a:rPr>
              <a:t>satSumm &lt;- summary(satFit)</a:t>
            </a:r>
          </a:p>
          <a:p>
            <a:pPr>
              <a:buClrTx/>
              <a:buFontTx/>
              <a:buNone/>
            </a:pPr>
            <a:r>
              <a:rPr lang="nl-NL" sz="1200">
                <a:latin typeface="Tahoma" pitchFamily="32" charset="0"/>
                <a:cs typeface="Tahoma" pitchFamily="32" charset="0"/>
              </a:rPr>
              <a:t>satSumm</a:t>
            </a: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533400" y="514350"/>
            <a:ext cx="7924800" cy="319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Current practical: Are the 4 subscales of the WAIS-III measurement invariant with respect to gender?</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OpenMx code:</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a:t>
            </a:r>
          </a:p>
          <a:p>
            <a:pPr>
              <a:buClrTx/>
              <a:buFontTx/>
              <a:buNone/>
            </a:pPr>
            <a:r>
              <a:rPr lang="nl-NL" sz="1200">
                <a:latin typeface="Tahoma" pitchFamily="32" charset="0"/>
                <a:cs typeface="Tahoma" pitchFamily="32" charset="0"/>
              </a:rPr>
              <a:t>#   COMPARE MODEL FIT             				                   	                         # #===================================================================#</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tableFitStatistics(satFit,CImodelFit) # test of configural invariance</a:t>
            </a:r>
          </a:p>
          <a:p>
            <a:pPr>
              <a:buClrTx/>
              <a:buFontTx/>
              <a:buNone/>
            </a:pPr>
            <a:r>
              <a:rPr lang="nl-NL" sz="1200">
                <a:latin typeface="Tahoma" pitchFamily="32" charset="0"/>
                <a:cs typeface="Tahoma" pitchFamily="32" charset="0"/>
              </a:rPr>
              <a:t>tableFitStatistics(CImodelFit,MImodelFit) # test of metric invariance</a:t>
            </a:r>
          </a:p>
          <a:p>
            <a:pPr>
              <a:buClrTx/>
              <a:buFontTx/>
              <a:buNone/>
            </a:pPr>
            <a:r>
              <a:rPr lang="nl-NL" sz="1200">
                <a:latin typeface="Tahoma" pitchFamily="32" charset="0"/>
                <a:cs typeface="Tahoma" pitchFamily="32" charset="0"/>
              </a:rPr>
              <a:t>tableFitStatistics(MImodelFit,SFImodelFit) # test of strong f. invariance</a:t>
            </a:r>
          </a:p>
          <a:p>
            <a:pPr>
              <a:buClrTx/>
              <a:buFontTx/>
              <a:buNone/>
            </a:pPr>
            <a:r>
              <a:rPr lang="nl-NL" sz="1200">
                <a:latin typeface="Tahoma" pitchFamily="32" charset="0"/>
                <a:cs typeface="Tahoma" pitchFamily="32" charset="0"/>
              </a:rPr>
              <a:t>tableFitStatistics(SFImodelFit,STFImodelFit) # test of strict f. invariance</a:t>
            </a: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ext Box 1"/>
          <p:cNvSpPr txBox="1">
            <a:spLocks noChangeArrowheads="1"/>
          </p:cNvSpPr>
          <p:nvPr/>
        </p:nvSpPr>
        <p:spPr bwMode="auto">
          <a:xfrm>
            <a:off x="533400" y="514350"/>
            <a:ext cx="7924800" cy="566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nl-NL" sz="1200">
                <a:latin typeface="Tahoma" pitchFamily="32" charset="0"/>
                <a:cs typeface="Tahoma" pitchFamily="32" charset="0"/>
              </a:rPr>
              <a:t>Current practical: Are the 4 subscales of the WAIS-III measurement invariant with respect to gender?</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OpenMx code:</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a:t>
            </a:r>
          </a:p>
          <a:p>
            <a:pPr>
              <a:buClrTx/>
              <a:buFontTx/>
              <a:buNone/>
            </a:pPr>
            <a:r>
              <a:rPr lang="nl-NL" sz="1200">
                <a:latin typeface="Tahoma" pitchFamily="32" charset="0"/>
                <a:cs typeface="Tahoma" pitchFamily="32" charset="0"/>
              </a:rPr>
              <a:t>#   COMPARE MODEL FIT                             				                         #</a:t>
            </a:r>
          </a:p>
          <a:p>
            <a:pPr>
              <a:buClrTx/>
              <a:buFontTx/>
              <a:buNone/>
            </a:pPr>
            <a:r>
              <a:rPr lang="nl-NL" sz="1200">
                <a:latin typeface="Tahoma" pitchFamily="32" charset="0"/>
                <a:cs typeface="Tahoma" pitchFamily="32" charset="0"/>
              </a:rPr>
              <a:t>#===================================================================#</a:t>
            </a:r>
          </a:p>
          <a:p>
            <a:pPr>
              <a:buClrTx/>
              <a:buFontTx/>
              <a:buNone/>
            </a:pPr>
            <a:endParaRPr lang="nl-NL" sz="1200">
              <a:latin typeface="Tahoma" pitchFamily="32" charset="0"/>
              <a:cs typeface="Tahoma" pitchFamily="32" charset="0"/>
            </a:endParaRPr>
          </a:p>
          <a:p>
            <a:pPr>
              <a:buClrTx/>
              <a:buFontTx/>
              <a:buNone/>
            </a:pPr>
            <a:r>
              <a:rPr lang="nl-NL" sz="1200">
                <a:latin typeface="Tahoma" pitchFamily="32" charset="0"/>
                <a:cs typeface="Tahoma" pitchFamily="32" charset="0"/>
              </a:rPr>
              <a:t>tableFitStatistics(satFit,CImodelFit) # test of configural invariance</a:t>
            </a:r>
          </a:p>
          <a:p>
            <a:pPr>
              <a:buClrTx/>
              <a:buFontTx/>
              <a:buNone/>
            </a:pPr>
            <a:r>
              <a:rPr lang="nl-NL" sz="1200">
                <a:latin typeface="Tahoma" pitchFamily="32" charset="0"/>
                <a:cs typeface="Tahoma" pitchFamily="32" charset="0"/>
              </a:rPr>
              <a:t>tableFitStatistics(CImodelFit,MImodelFit) # test of metric invariance</a:t>
            </a:r>
          </a:p>
          <a:p>
            <a:pPr>
              <a:buClrTx/>
              <a:buFontTx/>
              <a:buNone/>
            </a:pPr>
            <a:r>
              <a:rPr lang="nl-NL" sz="1200">
                <a:latin typeface="Tahoma" pitchFamily="32" charset="0"/>
                <a:cs typeface="Tahoma" pitchFamily="32" charset="0"/>
              </a:rPr>
              <a:t>tableFitStatistics(MImodelFit,SFImodelFit) # test of strong f. invariance</a:t>
            </a:r>
          </a:p>
          <a:p>
            <a:pPr>
              <a:buClrTx/>
              <a:buFontTx/>
              <a:buNone/>
            </a:pPr>
            <a:r>
              <a:rPr lang="nl-NL" sz="1200">
                <a:latin typeface="Tahoma" pitchFamily="32" charset="0"/>
                <a:cs typeface="Tahoma" pitchFamily="32" charset="0"/>
              </a:rPr>
              <a:t>tableFitStatistics(SFImodelFit,STFImodelFit) # test of strict f. invariance</a:t>
            </a: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r>
              <a:rPr lang="nl-NL" sz="1800">
                <a:latin typeface="Tahoma" pitchFamily="32" charset="0"/>
                <a:cs typeface="Tahoma" pitchFamily="32" charset="0"/>
              </a:rPr>
              <a:t>					Conclusion...?</a:t>
            </a: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a:p>
            <a:pPr>
              <a:buClrTx/>
              <a:buFontTx/>
              <a:buNone/>
            </a:pPr>
            <a:endParaRPr lang="nl-NL" sz="1200">
              <a:latin typeface="Tahoma" pitchFamily="32" charset="0"/>
              <a:cs typeface="Tahoma"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ext Box 1"/>
          <p:cNvSpPr txBox="1">
            <a:spLocks noChangeArrowheads="1"/>
          </p:cNvSpPr>
          <p:nvPr/>
        </p:nvSpPr>
        <p:spPr bwMode="auto">
          <a:xfrm>
            <a:off x="381000" y="585788"/>
            <a:ext cx="8382000" cy="1189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3600">
                <a:solidFill>
                  <a:srgbClr val="3333CC"/>
                </a:solidFill>
              </a:rPr>
              <a:t>Factor analysis: Regression of observed variables (y) on latent variables (</a:t>
            </a:r>
            <a:r>
              <a:rPr lang="el-GR" sz="3600">
                <a:solidFill>
                  <a:srgbClr val="3333CC"/>
                </a:solidFill>
                <a:cs typeface="Times New Roman" pitchFamily="16" charset="0"/>
              </a:rPr>
              <a:t>η</a:t>
            </a:r>
            <a:r>
              <a:rPr lang="nl-NL" sz="3600">
                <a:solidFill>
                  <a:srgbClr val="3333CC"/>
                </a:solidFill>
                <a:cs typeface="Times New Roman" pitchFamily="16" charset="0"/>
              </a:rPr>
              <a:t>)</a:t>
            </a:r>
          </a:p>
        </p:txBody>
      </p:sp>
      <p:sp>
        <p:nvSpPr>
          <p:cNvPr id="9218" name="Rectangle 2"/>
          <p:cNvSpPr>
            <a:spLocks noChangeArrowheads="1"/>
          </p:cNvSpPr>
          <p:nvPr/>
        </p:nvSpPr>
        <p:spPr bwMode="auto">
          <a:xfrm>
            <a:off x="2919413" y="1971675"/>
            <a:ext cx="9144000"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9219" name="AutoShape 3"/>
          <p:cNvSpPr>
            <a:spLocks noChangeAspect="1" noChangeArrowheads="1"/>
          </p:cNvSpPr>
          <p:nvPr/>
        </p:nvSpPr>
        <p:spPr bwMode="auto">
          <a:xfrm>
            <a:off x="1447800" y="2209800"/>
            <a:ext cx="4343400" cy="38306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9220" name="Text Box 4"/>
          <p:cNvSpPr txBox="1">
            <a:spLocks noChangeArrowheads="1"/>
          </p:cNvSpPr>
          <p:nvPr/>
        </p:nvSpPr>
        <p:spPr bwMode="auto">
          <a:xfrm>
            <a:off x="609600" y="5943600"/>
            <a:ext cx="8153400"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a:latin typeface="Arial" charset="0"/>
                <a:cs typeface="Arial" charset="0"/>
              </a:rPr>
              <a:t>One factor model: the latent factor could be depression and y</a:t>
            </a:r>
            <a:r>
              <a:rPr lang="en-US" baseline="-25000">
                <a:latin typeface="Arial" charset="0"/>
                <a:cs typeface="Arial" charset="0"/>
              </a:rPr>
              <a:t>1</a:t>
            </a:r>
            <a:r>
              <a:rPr lang="en-US">
                <a:latin typeface="Arial" charset="0"/>
                <a:cs typeface="Arial" charset="0"/>
              </a:rPr>
              <a:t> ..y</a:t>
            </a:r>
            <a:r>
              <a:rPr lang="en-US" baseline="-25000">
                <a:latin typeface="Arial" charset="0"/>
                <a:cs typeface="Arial" charset="0"/>
              </a:rPr>
              <a:t>4 </a:t>
            </a:r>
            <a:r>
              <a:rPr lang="en-US">
                <a:latin typeface="Arial" charset="0"/>
                <a:cs typeface="Arial" charset="0"/>
              </a:rPr>
              <a:t>the items that assess depressive symptoms.</a:t>
            </a:r>
          </a:p>
        </p:txBody>
      </p:sp>
      <p:sp>
        <p:nvSpPr>
          <p:cNvPr id="9221" name="Text Box 5"/>
          <p:cNvSpPr txBox="1">
            <a:spLocks noChangeArrowheads="1"/>
          </p:cNvSpPr>
          <p:nvPr/>
        </p:nvSpPr>
        <p:spPr bwMode="auto">
          <a:xfrm>
            <a:off x="5943600" y="4038600"/>
            <a:ext cx="2895600" cy="1557338"/>
          </a:xfrm>
          <a:prstGeom prst="rect">
            <a:avLst/>
          </a:prstGeom>
          <a:noFill/>
          <a:ln w="9360">
            <a:solidFill>
              <a:srgbClr val="00CC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a:t>What is the correlation between the first and second item?</a:t>
            </a:r>
          </a:p>
        </p:txBody>
      </p:sp>
      <p:cxnSp>
        <p:nvCxnSpPr>
          <p:cNvPr id="9222" name="AutoShape 6"/>
          <p:cNvCxnSpPr>
            <a:cxnSpLocks noChangeShapeType="1"/>
          </p:cNvCxnSpPr>
          <p:nvPr/>
        </p:nvCxnSpPr>
        <p:spPr bwMode="auto">
          <a:xfrm flipV="1">
            <a:off x="4267200" y="2438400"/>
            <a:ext cx="2897188" cy="76200"/>
          </a:xfrm>
          <a:prstGeom prst="straightConnector1">
            <a:avLst/>
          </a:prstGeom>
          <a:noFill/>
          <a:ln w="9360">
            <a:solidFill>
              <a:srgbClr val="00CC98"/>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9223" name="Text Box 7"/>
          <p:cNvSpPr txBox="1">
            <a:spLocks noChangeArrowheads="1"/>
          </p:cNvSpPr>
          <p:nvPr/>
        </p:nvSpPr>
        <p:spPr bwMode="auto">
          <a:xfrm>
            <a:off x="6934200" y="1828800"/>
            <a:ext cx="1981200" cy="1008063"/>
          </a:xfrm>
          <a:prstGeom prst="rect">
            <a:avLst/>
          </a:prstGeom>
          <a:noFill/>
          <a:ln w="9360">
            <a:solidFill>
              <a:srgbClr val="00CC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sz="2000"/>
              <a:t>Assume that the variance of the latent factor is 1.</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1"/>
          <p:cNvSpPr txBox="1">
            <a:spLocks noChangeArrowheads="1"/>
          </p:cNvSpPr>
          <p:nvPr/>
        </p:nvSpPr>
        <p:spPr bwMode="auto">
          <a:xfrm>
            <a:off x="304800" y="1117600"/>
            <a:ext cx="8610600" cy="5580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a:latin typeface="Arial" charset="0"/>
                <a:cs typeface="Arial" charset="0"/>
              </a:rPr>
              <a:t>Factor Model: y = </a:t>
            </a:r>
            <a:r>
              <a:rPr lang="en-US">
                <a:latin typeface="Symbol" pitchFamily="16" charset="2"/>
                <a:cs typeface="Arial" charset="0"/>
              </a:rPr>
              <a:t></a:t>
            </a:r>
            <a:r>
              <a:rPr lang="en-US">
                <a:latin typeface="Arial" charset="0"/>
                <a:cs typeface="Arial" charset="0"/>
              </a:rPr>
              <a:t> f + e,</a:t>
            </a:r>
          </a:p>
          <a:p>
            <a:pPr>
              <a:buClrTx/>
              <a:buFontTx/>
              <a:buNone/>
            </a:pPr>
            <a:endParaRPr lang="en-US">
              <a:latin typeface="Arial" charset="0"/>
              <a:cs typeface="Arial" charset="0"/>
            </a:endParaRPr>
          </a:p>
          <a:p>
            <a:pPr>
              <a:buClrTx/>
              <a:buFontTx/>
              <a:buNone/>
            </a:pPr>
            <a:r>
              <a:rPr lang="en-US">
                <a:latin typeface="Arial" charset="0"/>
                <a:cs typeface="Arial" charset="0"/>
              </a:rPr>
              <a:t>With covariance matrix: </a:t>
            </a:r>
            <a:r>
              <a:rPr lang="en-US">
                <a:latin typeface="Symbol" pitchFamily="16" charset="2"/>
                <a:cs typeface="Arial" charset="0"/>
              </a:rPr>
              <a:t></a:t>
            </a:r>
            <a:r>
              <a:rPr lang="en-US">
                <a:latin typeface="Arial" charset="0"/>
                <a:cs typeface="Arial" charset="0"/>
              </a:rPr>
              <a:t> = </a:t>
            </a:r>
            <a:r>
              <a:rPr lang="en-US">
                <a:latin typeface="Symbol" pitchFamily="16" charset="2"/>
                <a:cs typeface="Arial" charset="0"/>
              </a:rPr>
              <a:t></a:t>
            </a:r>
            <a:r>
              <a:rPr lang="en-US">
                <a:latin typeface="Arial" charset="0"/>
                <a:cs typeface="Arial" charset="0"/>
              </a:rPr>
              <a:t> </a:t>
            </a:r>
            <a:r>
              <a:rPr lang="en-US">
                <a:latin typeface="Symbol" pitchFamily="16" charset="2"/>
                <a:cs typeface="Arial" charset="0"/>
              </a:rPr>
              <a:t></a:t>
            </a:r>
            <a:r>
              <a:rPr lang="en-US">
                <a:latin typeface="Arial" charset="0"/>
                <a:cs typeface="Arial" charset="0"/>
              </a:rPr>
              <a:t> </a:t>
            </a:r>
            <a:r>
              <a:rPr lang="en-US">
                <a:latin typeface="Symbol" pitchFamily="16" charset="2"/>
                <a:cs typeface="Arial" charset="0"/>
              </a:rPr>
              <a:t></a:t>
            </a:r>
            <a:r>
              <a:rPr lang="en-US">
                <a:latin typeface="Arial" charset="0"/>
                <a:cs typeface="Arial" charset="0"/>
              </a:rPr>
              <a:t> ' + </a:t>
            </a:r>
            <a:r>
              <a:rPr lang="en-US">
                <a:latin typeface="Symbol" pitchFamily="16" charset="2"/>
                <a:cs typeface="Arial" charset="0"/>
              </a:rPr>
              <a:t></a:t>
            </a:r>
          </a:p>
          <a:p>
            <a:pPr>
              <a:buClrTx/>
              <a:buFontTx/>
              <a:buNone/>
            </a:pPr>
            <a:endParaRPr lang="en-US">
              <a:latin typeface="Arial" charset="0"/>
              <a:cs typeface="Arial" charset="0"/>
            </a:endParaRPr>
          </a:p>
          <a:p>
            <a:pPr>
              <a:buClrTx/>
              <a:buFontTx/>
              <a:buNone/>
            </a:pPr>
            <a:r>
              <a:rPr lang="en-US">
                <a:latin typeface="Arial" charset="0"/>
                <a:cs typeface="Arial" charset="0"/>
              </a:rPr>
              <a:t>where </a:t>
            </a:r>
            <a:r>
              <a:rPr lang="en-US">
                <a:latin typeface="Symbol" pitchFamily="16" charset="2"/>
                <a:cs typeface="Arial" charset="0"/>
              </a:rPr>
              <a:t></a:t>
            </a:r>
            <a:r>
              <a:rPr lang="en-US">
                <a:latin typeface="Arial" charset="0"/>
                <a:cs typeface="Arial" charset="0"/>
              </a:rPr>
              <a:t> = covariance matrix (</a:t>
            </a:r>
            <a:r>
              <a:rPr lang="en-US" i="1">
                <a:latin typeface="Arial" charset="0"/>
                <a:cs typeface="Arial" charset="0"/>
              </a:rPr>
              <a:t>sigma</a:t>
            </a:r>
            <a:r>
              <a:rPr lang="en-US">
                <a:latin typeface="Arial" charset="0"/>
                <a:cs typeface="Arial" charset="0"/>
              </a:rPr>
              <a:t>)</a:t>
            </a:r>
          </a:p>
          <a:p>
            <a:pPr>
              <a:buClrTx/>
              <a:buFontTx/>
              <a:buNone/>
            </a:pPr>
            <a:r>
              <a:rPr lang="en-US">
                <a:latin typeface="Arial" charset="0"/>
                <a:cs typeface="Arial" charset="0"/>
              </a:rPr>
              <a:t>	</a:t>
            </a:r>
            <a:r>
              <a:rPr lang="en-US">
                <a:latin typeface="Symbol" pitchFamily="16" charset="2"/>
                <a:cs typeface="Arial" charset="0"/>
              </a:rPr>
              <a:t></a:t>
            </a:r>
            <a:r>
              <a:rPr lang="en-US">
                <a:latin typeface="Arial" charset="0"/>
                <a:cs typeface="Arial" charset="0"/>
              </a:rPr>
              <a:t> = matrix of factor loadings (</a:t>
            </a:r>
            <a:r>
              <a:rPr lang="en-US" i="1">
                <a:latin typeface="Arial" charset="0"/>
                <a:cs typeface="Arial" charset="0"/>
              </a:rPr>
              <a:t>lambda</a:t>
            </a:r>
            <a:r>
              <a:rPr lang="en-US">
                <a:latin typeface="Arial" charset="0"/>
                <a:cs typeface="Arial" charset="0"/>
              </a:rPr>
              <a:t>)</a:t>
            </a:r>
          </a:p>
          <a:p>
            <a:pPr>
              <a:buClrTx/>
              <a:buFontTx/>
              <a:buNone/>
            </a:pPr>
            <a:r>
              <a:rPr lang="en-US">
                <a:latin typeface="Arial" charset="0"/>
                <a:cs typeface="Arial" charset="0"/>
              </a:rPr>
              <a:t>	</a:t>
            </a:r>
            <a:r>
              <a:rPr lang="en-US">
                <a:latin typeface="Symbol" pitchFamily="16" charset="2"/>
                <a:cs typeface="Arial" charset="0"/>
              </a:rPr>
              <a:t></a:t>
            </a:r>
            <a:r>
              <a:rPr lang="en-US">
                <a:latin typeface="Arial" charset="0"/>
                <a:cs typeface="Arial" charset="0"/>
              </a:rPr>
              <a:t> = correlation matrix of factor scores (</a:t>
            </a:r>
            <a:r>
              <a:rPr lang="en-US" i="1">
                <a:latin typeface="Arial" charset="0"/>
                <a:cs typeface="Arial" charset="0"/>
              </a:rPr>
              <a:t>psi</a:t>
            </a:r>
            <a:r>
              <a:rPr lang="en-US">
                <a:latin typeface="Arial" charset="0"/>
                <a:cs typeface="Arial" charset="0"/>
              </a:rPr>
              <a:t>)</a:t>
            </a:r>
          </a:p>
          <a:p>
            <a:pPr>
              <a:buClrTx/>
              <a:buFontTx/>
              <a:buNone/>
            </a:pPr>
            <a:r>
              <a:rPr lang="en-US">
                <a:latin typeface="Arial" charset="0"/>
                <a:cs typeface="Arial" charset="0"/>
              </a:rPr>
              <a:t>	</a:t>
            </a:r>
            <a:r>
              <a:rPr lang="en-US">
                <a:latin typeface="Symbol" pitchFamily="16" charset="2"/>
                <a:cs typeface="Arial" charset="0"/>
              </a:rPr>
              <a:t></a:t>
            </a:r>
            <a:r>
              <a:rPr lang="en-US">
                <a:latin typeface="Arial" charset="0"/>
                <a:cs typeface="Arial" charset="0"/>
              </a:rPr>
              <a:t> = (diagonal) matrix of unique variances (</a:t>
            </a:r>
            <a:r>
              <a:rPr lang="en-US" i="1">
                <a:latin typeface="Arial" charset="0"/>
                <a:cs typeface="Arial" charset="0"/>
              </a:rPr>
              <a:t>theta</a:t>
            </a:r>
            <a:r>
              <a:rPr lang="en-US">
                <a:latin typeface="Arial" charset="0"/>
                <a:cs typeface="Arial" charset="0"/>
              </a:rPr>
              <a:t>)</a:t>
            </a:r>
          </a:p>
          <a:p>
            <a:pPr>
              <a:buClrTx/>
              <a:buFontTx/>
              <a:buNone/>
            </a:pPr>
            <a:endParaRPr lang="en-US">
              <a:latin typeface="Arial" charset="0"/>
              <a:cs typeface="Arial" charset="0"/>
            </a:endParaRPr>
          </a:p>
          <a:p>
            <a:pPr>
              <a:buClrTx/>
              <a:buFontTx/>
              <a:buNone/>
            </a:pPr>
            <a:r>
              <a:rPr lang="en-US">
                <a:latin typeface="Arial" charset="0"/>
                <a:cs typeface="Arial" charset="0"/>
              </a:rPr>
              <a:t>To estimate factor loadings we do not need to know the individual factor scores, as the expectation for </a:t>
            </a:r>
            <a:r>
              <a:rPr lang="en-US">
                <a:latin typeface="Symbol" pitchFamily="16" charset="2"/>
                <a:cs typeface="Arial" charset="0"/>
              </a:rPr>
              <a:t></a:t>
            </a:r>
            <a:r>
              <a:rPr lang="en-US">
                <a:latin typeface="Arial" charset="0"/>
                <a:cs typeface="Arial" charset="0"/>
              </a:rPr>
              <a:t> only consists of </a:t>
            </a:r>
            <a:r>
              <a:rPr lang="en-US">
                <a:latin typeface="Symbol" pitchFamily="16" charset="2"/>
                <a:cs typeface="Arial" charset="0"/>
              </a:rPr>
              <a:t></a:t>
            </a:r>
            <a:r>
              <a:rPr lang="en-US">
                <a:latin typeface="Arial" charset="0"/>
                <a:cs typeface="Arial" charset="0"/>
              </a:rPr>
              <a:t>, </a:t>
            </a:r>
            <a:r>
              <a:rPr lang="en-US">
                <a:latin typeface="Symbol" pitchFamily="16" charset="2"/>
                <a:cs typeface="Arial" charset="0"/>
              </a:rPr>
              <a:t></a:t>
            </a:r>
            <a:r>
              <a:rPr lang="en-US">
                <a:latin typeface="Arial" charset="0"/>
                <a:cs typeface="Arial" charset="0"/>
              </a:rPr>
              <a:t>, and </a:t>
            </a:r>
            <a:r>
              <a:rPr lang="en-US">
                <a:latin typeface="Symbol" pitchFamily="16" charset="2"/>
                <a:cs typeface="Arial" charset="0"/>
              </a:rPr>
              <a:t></a:t>
            </a:r>
            <a:r>
              <a:rPr lang="en-US">
                <a:latin typeface="Arial" charset="0"/>
                <a:cs typeface="Arial" charset="0"/>
              </a:rPr>
              <a:t>.</a:t>
            </a:r>
          </a:p>
          <a:p>
            <a:pPr>
              <a:buClrTx/>
              <a:buFontTx/>
              <a:buNone/>
            </a:pPr>
            <a:endParaRPr lang="en-US" sz="1800">
              <a:latin typeface="Arial" charset="0"/>
              <a:cs typeface="Arial" charset="0"/>
            </a:endParaRPr>
          </a:p>
          <a:p>
            <a:pPr>
              <a:buFont typeface="Arial" charset="0"/>
              <a:buChar char="•"/>
            </a:pPr>
            <a:r>
              <a:rPr lang="en-US" sz="1800">
                <a:latin typeface="Arial" charset="0"/>
                <a:cs typeface="Arial" charset="0"/>
              </a:rPr>
              <a:t>C. Spearman (1904): General intelligence, objectively determined and measured. American Journal of Psychology, 201-293 </a:t>
            </a:r>
          </a:p>
          <a:p>
            <a:pPr>
              <a:buFont typeface="Arial" charset="0"/>
              <a:buChar char="•"/>
            </a:pPr>
            <a:r>
              <a:rPr lang="en-US" sz="1800">
                <a:latin typeface="Arial" charset="0"/>
                <a:cs typeface="Arial" charset="0"/>
              </a:rPr>
              <a:t>L.L. Thurstone (1947): Multiple Factor Analysis, University of Chicago Press</a:t>
            </a:r>
          </a:p>
        </p:txBody>
      </p:sp>
      <p:sp>
        <p:nvSpPr>
          <p:cNvPr id="10242" name="Text Box 2"/>
          <p:cNvSpPr txBox="1">
            <a:spLocks noChangeArrowheads="1"/>
          </p:cNvSpPr>
          <p:nvPr/>
        </p:nvSpPr>
        <p:spPr bwMode="auto">
          <a:xfrm>
            <a:off x="609600" y="222250"/>
            <a:ext cx="7772400" cy="639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3600">
                <a:solidFill>
                  <a:srgbClr val="3333CC"/>
                </a:solidFill>
              </a:rPr>
              <a:t>Factor analysis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152400" y="1117600"/>
            <a:ext cx="8763000" cy="4483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buClrTx/>
              <a:buFontTx/>
              <a:buNone/>
            </a:pPr>
            <a:r>
              <a:rPr lang="en-US">
                <a:latin typeface="Arial" charset="0"/>
                <a:cs typeface="Arial" charset="0"/>
              </a:rPr>
              <a:t>Factor Model: y = </a:t>
            </a:r>
            <a:r>
              <a:rPr lang="en-US">
                <a:latin typeface="Symbol" pitchFamily="16" charset="2"/>
                <a:cs typeface="Arial" charset="0"/>
              </a:rPr>
              <a:t></a:t>
            </a:r>
            <a:r>
              <a:rPr lang="en-US">
                <a:latin typeface="Arial" charset="0"/>
                <a:cs typeface="Arial" charset="0"/>
              </a:rPr>
              <a:t> f + e,</a:t>
            </a:r>
          </a:p>
          <a:p>
            <a:pPr>
              <a:buClrTx/>
              <a:buFontTx/>
              <a:buNone/>
            </a:pPr>
            <a:endParaRPr lang="en-US">
              <a:latin typeface="Arial" charset="0"/>
              <a:cs typeface="Arial" charset="0"/>
            </a:endParaRPr>
          </a:p>
          <a:p>
            <a:pPr>
              <a:buClrTx/>
              <a:buFontTx/>
              <a:buNone/>
            </a:pPr>
            <a:r>
              <a:rPr lang="en-US">
                <a:latin typeface="Arial" charset="0"/>
                <a:cs typeface="Arial" charset="0"/>
              </a:rPr>
              <a:t>y is a value (observed) belonging to an individual.</a:t>
            </a:r>
          </a:p>
          <a:p>
            <a:pPr>
              <a:buClrTx/>
              <a:buFontTx/>
              <a:buNone/>
            </a:pPr>
            <a:r>
              <a:rPr lang="en-US">
                <a:latin typeface="Arial" charset="0"/>
                <a:cs typeface="Arial" charset="0"/>
              </a:rPr>
              <a:t>Likewise, f and e are values (unobserved factor scores / errors) that characterize an individual.</a:t>
            </a:r>
          </a:p>
          <a:p>
            <a:pPr>
              <a:buClrTx/>
              <a:buFontTx/>
              <a:buNone/>
            </a:pPr>
            <a:endParaRPr lang="en-US">
              <a:latin typeface="Arial" charset="0"/>
              <a:cs typeface="Arial" charset="0"/>
            </a:endParaRPr>
          </a:p>
          <a:p>
            <a:pPr>
              <a:buClrTx/>
              <a:buFontTx/>
              <a:buNone/>
            </a:pPr>
            <a:endParaRPr lang="en-US">
              <a:latin typeface="Arial" charset="0"/>
              <a:cs typeface="Arial" charset="0"/>
            </a:endParaRPr>
          </a:p>
          <a:p>
            <a:pPr>
              <a:buClrTx/>
              <a:buFontTx/>
              <a:buNone/>
            </a:pPr>
            <a:r>
              <a:rPr lang="en-US">
                <a:latin typeface="Arial" charset="0"/>
                <a:cs typeface="Arial" charset="0"/>
              </a:rPr>
              <a:t>Covariance matrix: </a:t>
            </a:r>
            <a:r>
              <a:rPr lang="en-US">
                <a:latin typeface="Symbol" pitchFamily="16" charset="2"/>
                <a:cs typeface="Arial" charset="0"/>
              </a:rPr>
              <a:t></a:t>
            </a:r>
            <a:r>
              <a:rPr lang="en-US">
                <a:latin typeface="Arial" charset="0"/>
                <a:cs typeface="Arial" charset="0"/>
              </a:rPr>
              <a:t> = </a:t>
            </a:r>
            <a:r>
              <a:rPr lang="en-US">
                <a:latin typeface="Symbol" pitchFamily="16" charset="2"/>
                <a:cs typeface="Arial" charset="0"/>
              </a:rPr>
              <a:t></a:t>
            </a:r>
            <a:r>
              <a:rPr lang="en-US">
                <a:latin typeface="Arial" charset="0"/>
                <a:cs typeface="Arial" charset="0"/>
              </a:rPr>
              <a:t> </a:t>
            </a:r>
            <a:r>
              <a:rPr lang="en-US">
                <a:latin typeface="Symbol" pitchFamily="16" charset="2"/>
                <a:cs typeface="Arial" charset="0"/>
              </a:rPr>
              <a:t></a:t>
            </a:r>
            <a:r>
              <a:rPr lang="en-US">
                <a:latin typeface="Arial" charset="0"/>
                <a:cs typeface="Arial" charset="0"/>
              </a:rPr>
              <a:t> </a:t>
            </a:r>
            <a:r>
              <a:rPr lang="en-US">
                <a:latin typeface="Symbol" pitchFamily="16" charset="2"/>
                <a:cs typeface="Arial" charset="0"/>
              </a:rPr>
              <a:t></a:t>
            </a:r>
            <a:r>
              <a:rPr lang="en-US">
                <a:latin typeface="Arial" charset="0"/>
                <a:cs typeface="Arial" charset="0"/>
              </a:rPr>
              <a:t> ' + </a:t>
            </a:r>
            <a:r>
              <a:rPr lang="en-US">
                <a:latin typeface="Symbol" pitchFamily="16" charset="2"/>
                <a:cs typeface="Arial" charset="0"/>
              </a:rPr>
              <a:t></a:t>
            </a:r>
          </a:p>
          <a:p>
            <a:pPr>
              <a:buClrTx/>
              <a:buFontTx/>
              <a:buNone/>
            </a:pPr>
            <a:endParaRPr lang="en-US">
              <a:latin typeface="Arial" charset="0"/>
              <a:cs typeface="Arial" charset="0"/>
            </a:endParaRPr>
          </a:p>
          <a:p>
            <a:pPr>
              <a:buClrTx/>
              <a:buFontTx/>
              <a:buNone/>
            </a:pPr>
            <a:r>
              <a:rPr lang="en-US">
                <a:latin typeface="Symbol" pitchFamily="16" charset="2"/>
                <a:cs typeface="Arial" charset="0"/>
              </a:rPr>
              <a:t></a:t>
            </a:r>
            <a:r>
              <a:rPr lang="en-US">
                <a:latin typeface="Arial" charset="0"/>
                <a:cs typeface="Arial" charset="0"/>
              </a:rPr>
              <a:t>, </a:t>
            </a:r>
            <a:r>
              <a:rPr lang="en-US">
                <a:latin typeface="Symbol" pitchFamily="16" charset="2"/>
                <a:cs typeface="Arial" charset="0"/>
              </a:rPr>
              <a:t></a:t>
            </a:r>
            <a:r>
              <a:rPr lang="en-US">
                <a:latin typeface="Arial" charset="0"/>
                <a:cs typeface="Arial" charset="0"/>
              </a:rPr>
              <a:t>,</a:t>
            </a:r>
            <a:r>
              <a:rPr lang="en-US">
                <a:latin typeface="Symbol" pitchFamily="16" charset="2"/>
                <a:cs typeface="Arial" charset="0"/>
              </a:rPr>
              <a:t></a:t>
            </a:r>
            <a:r>
              <a:rPr lang="en-US">
                <a:latin typeface="Arial" charset="0"/>
                <a:cs typeface="Arial" charset="0"/>
              </a:rPr>
              <a:t> ,</a:t>
            </a:r>
            <a:r>
              <a:rPr lang="en-US">
                <a:latin typeface="Symbol" pitchFamily="16" charset="2"/>
                <a:cs typeface="Arial" charset="0"/>
              </a:rPr>
              <a:t></a:t>
            </a:r>
            <a:r>
              <a:rPr lang="en-US">
                <a:latin typeface="Arial" charset="0"/>
                <a:cs typeface="Arial" charset="0"/>
              </a:rPr>
              <a:t>  are population parameters [but can be different for e.g. men and women, or children and adults], they are estimated from the data. </a:t>
            </a:r>
          </a:p>
        </p:txBody>
      </p:sp>
      <p:sp>
        <p:nvSpPr>
          <p:cNvPr id="11266" name="Text Box 2"/>
          <p:cNvSpPr txBox="1">
            <a:spLocks noChangeArrowheads="1"/>
          </p:cNvSpPr>
          <p:nvPr/>
        </p:nvSpPr>
        <p:spPr bwMode="auto">
          <a:xfrm>
            <a:off x="609600" y="222250"/>
            <a:ext cx="7772400" cy="639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MS PGothic" pitchFamily="32" charset="-128"/>
              </a:defRPr>
            </a:lvl9pPr>
          </a:lstStyle>
          <a:p>
            <a:pPr algn="ctr">
              <a:buClrTx/>
              <a:buFontTx/>
              <a:buNone/>
            </a:pPr>
            <a:r>
              <a:rPr lang="en-US" sz="3600">
                <a:solidFill>
                  <a:srgbClr val="3333CC"/>
                </a:solidFill>
              </a:rPr>
              <a:t>Factor analysis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PGothic"/>
        <a:cs typeface=""/>
      </a:majorFont>
      <a:minorFont>
        <a:latin typeface="Times New Roman"/>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PGothic" pitchFamily="32"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PGothic" pitchFamily="32"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3418</TotalTime>
  <Words>5067</Words>
  <Application>Microsoft Office PowerPoint</Application>
  <PresentationFormat>On-screen Show (4:3)</PresentationFormat>
  <Paragraphs>1333</Paragraphs>
  <Slides>69</Slides>
  <Notes>64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69</vt:i4>
      </vt:variant>
    </vt:vector>
  </HeadingPairs>
  <TitlesOfParts>
    <vt:vector size="76" baseType="lpstr">
      <vt:lpstr>Times New Roman</vt:lpstr>
      <vt:lpstr>MS PGothic</vt:lpstr>
      <vt:lpstr>Arial</vt:lpstr>
      <vt:lpstr>Symbol</vt:lpstr>
      <vt:lpstr>Tahoma</vt:lpstr>
      <vt:lpstr>CourierNewPSMT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Migraine</dc:title>
  <dc:creator>GCM van Baal</dc:creator>
  <cp:lastModifiedBy>Jeff Lessem</cp:lastModifiedBy>
  <cp:revision>94</cp:revision>
  <cp:lastPrinted>1601-01-01T00:00:00Z</cp:lastPrinted>
  <dcterms:created xsi:type="dcterms:W3CDTF">2003-05-02T21:09:26Z</dcterms:created>
  <dcterms:modified xsi:type="dcterms:W3CDTF">2012-03-12T21:14:21Z</dcterms:modified>
</cp:coreProperties>
</file>