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261" r:id="rId3"/>
    <p:sldId id="276" r:id="rId4"/>
    <p:sldId id="277" r:id="rId5"/>
    <p:sldId id="259" r:id="rId6"/>
    <p:sldId id="282" r:id="rId7"/>
    <p:sldId id="283" r:id="rId8"/>
    <p:sldId id="284" r:id="rId9"/>
    <p:sldId id="285" r:id="rId10"/>
    <p:sldId id="281" r:id="rId11"/>
    <p:sldId id="286" r:id="rId12"/>
    <p:sldId id="287" r:id="rId13"/>
    <p:sldId id="288" r:id="rId14"/>
    <p:sldId id="289" r:id="rId15"/>
    <p:sldId id="307" r:id="rId16"/>
    <p:sldId id="290" r:id="rId17"/>
    <p:sldId id="291" r:id="rId18"/>
    <p:sldId id="292" r:id="rId19"/>
    <p:sldId id="293" r:id="rId20"/>
    <p:sldId id="294" r:id="rId21"/>
    <p:sldId id="295" r:id="rId22"/>
    <p:sldId id="296" r:id="rId23"/>
    <p:sldId id="298" r:id="rId24"/>
    <p:sldId id="300" r:id="rId25"/>
    <p:sldId id="299" r:id="rId26"/>
    <p:sldId id="297" r:id="rId27"/>
    <p:sldId id="301" r:id="rId28"/>
    <p:sldId id="302" r:id="rId29"/>
    <p:sldId id="262" r:id="rId30"/>
    <p:sldId id="305" r:id="rId31"/>
    <p:sldId id="306" r:id="rId32"/>
    <p:sldId id="267" r:id="rId33"/>
    <p:sldId id="270" r:id="rId34"/>
    <p:sldId id="272" r:id="rId35"/>
    <p:sldId id="273" r:id="rId36"/>
    <p:sldId id="274" r:id="rId37"/>
    <p:sldId id="275" r:id="rId38"/>
    <p:sldId id="310" r:id="rId39"/>
    <p:sldId id="30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68750" autoAdjust="0"/>
  </p:normalViewPr>
  <p:slideViewPr>
    <p:cSldViewPr>
      <p:cViewPr>
        <p:scale>
          <a:sx n="66" d="100"/>
          <a:sy n="66" d="100"/>
        </p:scale>
        <p:origin x="-5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58582-A71A-45DE-AD93-38134469C561}" type="datetimeFigureOut">
              <a:rPr lang="nl-NL" smtClean="0"/>
              <a:pPr/>
              <a:t>8-3-2012</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8AEA8-4245-43BD-9F8E-6AD84FA62C78}"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As you can see, this equals 4 times the</a:t>
            </a:r>
            <a:r>
              <a:rPr lang="nl-NL" baseline="0" dirty="0" smtClean="0"/>
              <a:t> original vector.</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So, while in the first case the</a:t>
            </a:r>
            <a:r>
              <a:rPr lang="nl-NL" baseline="0" dirty="0" smtClean="0"/>
              <a:t> vector we get is not an integer multiple of the original vector, in the second case it is (it is 4 times the original vector). This is a definition of an eigenvector. If there is a vector that, when multiplied by a square matrix, becomes a scalar multiple of itself, that vector is said to be an eigenvector of the matrix. The factor by which the eigenvector is scaled when multiplied by the matrix (in this case, 4),  is the eigenvalue corresponding to that eigenvector. The matrix is called a transformation matrix.</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So, in this</a:t>
            </a:r>
            <a:r>
              <a:rPr lang="nl-NL" baseline="0" dirty="0" smtClean="0"/>
              <a:t> case, this is the transformation matrix, an eigenvector, and the corresponding eigenvalue.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To make this clearer I can also show it graphically. A vector is a vector in a 2-dimensional space. For instance, our vector [3, 2] represents an</a:t>
            </a:r>
            <a:r>
              <a:rPr lang="nl-NL" baseline="0" dirty="0" smtClean="0"/>
              <a:t> arrow </a:t>
            </a:r>
            <a:r>
              <a:rPr lang="nl-NL" dirty="0" smtClean="0"/>
              <a:t>pointing from the origin [0, 0] to</a:t>
            </a:r>
            <a:r>
              <a:rPr lang="nl-NL" baseline="0" dirty="0" smtClean="0"/>
              <a:t> the point</a:t>
            </a:r>
            <a:r>
              <a:rPr lang="nl-NL" dirty="0" smtClean="0"/>
              <a:t> [3,</a:t>
            </a:r>
            <a:r>
              <a:rPr lang="nl-NL" baseline="0" dirty="0" smtClean="0"/>
              <a:t> 2</a:t>
            </a:r>
            <a:r>
              <a:rPr lang="nl-NL" dirty="0" smtClean="0"/>
              <a:t>]. If I multiply this vector by the</a:t>
            </a:r>
            <a:r>
              <a:rPr lang="nl-NL" baseline="0" dirty="0" smtClean="0"/>
              <a:t> scalar 4 (or by the transformation matrix, in this case)...</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 what I get is this; a vector on the exact same line, that is 4 times longer than the original vector. This is another way to view</a:t>
            </a:r>
            <a:r>
              <a:rPr lang="nl-NL" baseline="0" dirty="0" smtClean="0"/>
              <a:t> eigenvectors; </a:t>
            </a:r>
            <a:r>
              <a:rPr lang="en-US" baseline="0" dirty="0" smtClean="0"/>
              <a:t>the eigenvectors of a square matrix are vectors that, after being multiplied by the matrix, remain parallel to the original vector. (So, they change in length, but not in the direction.)</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Ok, here’s some properties of eigenvectors:</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16</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17</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ahoma" pitchFamily="34" charset="0"/>
                <a:cs typeface="Tahoma" pitchFamily="34" charset="0"/>
              </a:rPr>
              <a:t>The eigenvectors of a matrix are perpendicular (or orthogonal)</a:t>
            </a:r>
            <a:r>
              <a:rPr lang="en-US" sz="1200" baseline="0" dirty="0" smtClean="0">
                <a:latin typeface="Tahoma" pitchFamily="34" charset="0"/>
                <a:cs typeface="Tahoma" pitchFamily="34" charset="0"/>
              </a:rPr>
              <a:t> </a:t>
            </a:r>
            <a:r>
              <a:rPr lang="en-US" sz="1200" dirty="0" smtClean="0">
                <a:latin typeface="Tahoma" pitchFamily="34" charset="0"/>
                <a:cs typeface="Tahoma" pitchFamily="34" charset="0"/>
              </a:rPr>
              <a:t>to each other, meaning that they are at right angles to each other.</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20</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None/>
            </a:pPr>
            <a:r>
              <a:rPr lang="en-US" sz="1200" dirty="0" smtClean="0">
                <a:latin typeface="Tahoma" pitchFamily="34" charset="0"/>
                <a:cs typeface="Tahoma" pitchFamily="34" charset="0"/>
              </a:rPr>
              <a:t>In the example above: no matter what multiple of the eigenvector we took before multiplying it by the square matrix, we would always get 4 times the scaled vector as the result.</a:t>
            </a:r>
            <a:r>
              <a:rPr lang="en-US" sz="1200" baseline="0" dirty="0" smtClean="0">
                <a:latin typeface="Tahoma" pitchFamily="34" charset="0"/>
                <a:cs typeface="Tahoma" pitchFamily="34" charset="0"/>
              </a:rPr>
              <a:t> </a:t>
            </a:r>
            <a:endParaRPr lang="en-US" sz="1200" dirty="0" smtClean="0">
              <a:latin typeface="Tahoma" pitchFamily="34" charset="0"/>
              <a:cs typeface="Tahoma" pitchFamily="34" charset="0"/>
            </a:endParaRPr>
          </a:p>
          <a:p>
            <a:endParaRPr lang="nl-NL" dirty="0" smtClean="0"/>
          </a:p>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22</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For instance, instead of the vector</a:t>
            </a:r>
            <a:r>
              <a:rPr lang="nl-NL" baseline="0" dirty="0" smtClean="0"/>
              <a:t> [3, 2], we could use the vector [6, 4], which is 2 times the vector [3, 2]. In this case, the result is...</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[24, 16], which equals...</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24</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 4 times the original vector (same as in the previous example).</a:t>
            </a:r>
            <a:r>
              <a:rPr lang="nl-NL" baseline="0" dirty="0" smtClean="0"/>
              <a:t> So, in this case the eigenvalue 4 is associated with the vector [3, 2], and all scalar multiples of it (in software packages, using functions that obtain eigenvectors will usually return eigenvectors of length 1, to keep them standard [because the length, as we have seen, does not affect whether something is an eigenvector or not, but the direction does]).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25</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Alright, after seeing what</a:t>
            </a:r>
            <a:r>
              <a:rPr lang="nl-NL" baseline="0" dirty="0" smtClean="0"/>
              <a:t> eigenvectors and eigenvalues are...</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27</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 we can turn to</a:t>
            </a:r>
            <a:r>
              <a:rPr lang="nl-NL" baseline="0" dirty="0" smtClean="0"/>
              <a:t> PCA.</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28</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29</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For example,</a:t>
            </a:r>
            <a:r>
              <a:rPr lang="nl-NL" baseline="0" dirty="0" smtClean="0"/>
              <a:t> we can use data of 2 dimensions (or 2 variables). This data can be represented in 2-dimensional space, as you can see in the scatterplot on the right (x-axis = variable y, y-axis = variable y).</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30</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If we center the data, i.e. subtract the mean</a:t>
            </a:r>
            <a:r>
              <a:rPr lang="nl-NL" baseline="0" dirty="0" smtClean="0"/>
              <a:t> of each variable from each of the data points in that variable [so as to make the mean of each variable zero], the pattern in the scatterplot remains the same...</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31</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 only rescaled.</a:t>
            </a:r>
            <a:r>
              <a:rPr lang="nl-NL" baseline="0" dirty="0" smtClean="0"/>
              <a:t>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32</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Now, these 2 variables</a:t>
            </a:r>
            <a:r>
              <a:rPr lang="nl-NL" baseline="0" dirty="0" smtClean="0"/>
              <a:t> have a covariance matrix; in this case the matrix on the upper left (the covariance between x and y is .7 in this case). Using any standard software (such as, e.g. R – function ‘eigen’), we can obtain the eigenvalues and eigenvectors of this covariance matrix. This 2x2 matrix will, by definition (if is has eigenvectors and eigenvalues at all) have 2 eigenvalues and 2 eigenvectors. Here, these are shown on the top of the slide.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33</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nl-NL" dirty="0" smtClean="0"/>
              <a:t>The 2 eigenvectors are depicted here:</a:t>
            </a:r>
            <a:r>
              <a:rPr lang="nl-NL" baseline="0" dirty="0" smtClean="0"/>
              <a:t> the first eigenvector (always associated with the highest eigenvalue) is the red one. The second one is the blue one. What do these eigenvectors mean? Well, as you can see, there is a pattern in the data (there would be an even clearer pattern if the covariance was higher, but still, the data do increase together). The line of best fit that describes the strongest pattern in the data is the first eigenvector, also called the principal component, of the dataset. The second vector, as you can see, is orthogonal to the first. It describes the </a:t>
            </a:r>
            <a:r>
              <a:rPr lang="en-US" sz="1200" kern="1200" baseline="0" dirty="0" smtClean="0">
                <a:solidFill>
                  <a:schemeClr val="tx1"/>
                </a:solidFill>
                <a:latin typeface="+mn-lt"/>
                <a:ea typeface="+mn-ea"/>
                <a:cs typeface="+mn-cs"/>
              </a:rPr>
              <a:t>the other, less important, pattern in the data; that all the points follow the main line, but are off to the side of the main line by some amount. </a:t>
            </a:r>
          </a:p>
        </p:txBody>
      </p:sp>
      <p:sp>
        <p:nvSpPr>
          <p:cNvPr id="4" name="Slide Number Placeholder 3"/>
          <p:cNvSpPr>
            <a:spLocks noGrp="1"/>
          </p:cNvSpPr>
          <p:nvPr>
            <p:ph type="sldNum" sz="quarter" idx="10"/>
          </p:nvPr>
        </p:nvSpPr>
        <p:spPr/>
        <p:txBody>
          <a:bodyPr/>
          <a:lstStyle/>
          <a:p>
            <a:fld id="{0AB8AEA8-4245-43BD-9F8E-6AD84FA62C78}" type="slidenum">
              <a:rPr lang="nl-NL" smtClean="0"/>
              <a:pPr/>
              <a:t>34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So, how do we reduce dimensionality? Well, we can form a feature vector. It is a vector representing</a:t>
            </a:r>
            <a:r>
              <a:rPr lang="nl-NL" baseline="0" dirty="0" smtClean="0"/>
              <a:t> only the dimensions that we want to keep. In our example, we have 2 choices: either retain both dimensions, or only the first one. I will show how both work. The idea in PCA is to re-express our data in terms of the eigenvectors, instead of the original x- and y- axes. So, in a way, it is like rotating our data to express them in terms of those new axes. We can do that using both of the axes/eigenvectors in this case, or only using one eigenvalue. The final (re-expressed) data is obtained by multiplying the transpose of whichever feature vector we choose to use (1 or 2 vectors), and the transpose of the original dataset.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35</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So, in our example, we can for instance</a:t>
            </a:r>
            <a:r>
              <a:rPr lang="nl-NL" baseline="0" dirty="0" smtClean="0"/>
              <a:t> retain both eigenvectors. In that case, the feature vector is a 2x2 matrix. We take the transpose of that matrix (above), and multiply it by the transpose of the data. (So we multiply a 2x2 matrix by a 2x10 matrix, resulting in a 2x10 matrix, which is a transpose of our new data matrix). The new data now looks like the figure on the right – the original data has merely been rotated so that it is expressed in terms of PC1 and PC2, instead of the x- and y- axis (note that the axes are now PC1 and PC2). In the second scenario, we ratain only the first eigenvector in the feacure vector, and we multiply the original data by that. The result is now a 1x10 matrix, which is a transpose of the new data: so the new data now only has </a:t>
            </a:r>
            <a:r>
              <a:rPr lang="nl-NL" b="1" baseline="0" dirty="0" smtClean="0"/>
              <a:t>one dimension</a:t>
            </a:r>
            <a:r>
              <a:rPr lang="nl-NL" baseline="0" dirty="0" smtClean="0"/>
              <a:t>.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36</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This is shown</a:t>
            </a:r>
            <a:r>
              <a:rPr lang="nl-NL" baseline="0" dirty="0" smtClean="0"/>
              <a:t> in the figure here. Now all the data points are just collapsed onto the line of best fit (the first eigenvector, or the first principal component), and the second dimension is gone. As you can see, some of the information is now gone, but the information on the main axis of variation in the data is still retained. This is what I meant by reduced dimensionality and compression of the data.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37</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What are eigenvectors and eigenvalues?</a:t>
            </a:r>
            <a:r>
              <a:rPr lang="nl-NL" baseline="0" dirty="0" smtClean="0"/>
              <a:t> We can explain that using an example 2x2 matrix. </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If we multiply this</a:t>
            </a:r>
            <a:r>
              <a:rPr lang="nl-NL" baseline="0" dirty="0" smtClean="0"/>
              <a:t> matrix by, for instance, the vector [1, 3]..</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t>
            </a:r>
            <a:r>
              <a:rPr lang="nl-NL" baseline="0" dirty="0" smtClean="0"/>
              <a:t> the result that we get is this.</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If we multiply the same matrix by,</a:t>
            </a:r>
            <a:r>
              <a:rPr lang="nl-NL" baseline="0" dirty="0" smtClean="0"/>
              <a:t> for instance, the vector [2, 3]...</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 the result that we get is this.</a:t>
            </a:r>
            <a:endParaRPr lang="nl-NL" dirty="0"/>
          </a:p>
        </p:txBody>
      </p:sp>
      <p:sp>
        <p:nvSpPr>
          <p:cNvPr id="4" name="Slide Number Placeholder 3"/>
          <p:cNvSpPr>
            <a:spLocks noGrp="1"/>
          </p:cNvSpPr>
          <p:nvPr>
            <p:ph type="sldNum" sz="quarter" idx="10"/>
          </p:nvPr>
        </p:nvSpPr>
        <p:spPr/>
        <p:txBody>
          <a:bodyPr/>
          <a:lstStyle/>
          <a:p>
            <a:fld id="{0AB8AEA8-4245-43BD-9F8E-6AD84FA62C78}"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992868"/>
            <a:ext cx="8534400" cy="461665"/>
          </a:xfrm>
          <a:prstGeom prst="rect">
            <a:avLst/>
          </a:prstGeom>
          <a:noFill/>
        </p:spPr>
        <p:txBody>
          <a:bodyPr wrap="square" rtlCol="0">
            <a:spAutoFit/>
          </a:bodyPr>
          <a:lstStyle/>
          <a:p>
            <a:pPr algn="ctr"/>
            <a:r>
              <a:rPr lang="en-US" sz="2400" dirty="0" smtClean="0">
                <a:latin typeface="Tahoma" pitchFamily="34" charset="0"/>
                <a:cs typeface="Tahoma" pitchFamily="34" charset="0"/>
              </a:rPr>
              <a:t>Principal Components Analysis (PCA)</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sp>
        <p:nvSpPr>
          <p:cNvPr id="91" name="TextBox 90"/>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92" name="TextBox 91"/>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93" name="TextBox 92"/>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94" name="Straight Arrow Connector 93"/>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a:endCxn id="112" idx="7"/>
          </p:cNvCxnSpPr>
          <p:nvPr/>
        </p:nvCxnSpPr>
        <p:spPr>
          <a:xfrm flipV="1">
            <a:off x="914400" y="5544095"/>
            <a:ext cx="450505" cy="4273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331694"/>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646331"/>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923330"/>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2"/>
              </a:buBlip>
            </a:pPr>
            <a:r>
              <a:rPr lang="en-US" sz="1200" dirty="0" smtClean="0">
                <a:latin typeface="Tahoma" pitchFamily="34" charset="0"/>
                <a:cs typeface="Tahoma" pitchFamily="34" charset="0"/>
              </a:rPr>
              <a:t> eigenvectors  can only be found for square matrices</a:t>
            </a:r>
          </a:p>
          <a:p>
            <a:pPr>
              <a:lnSpc>
                <a:spcPct val="150000"/>
              </a:lnSpc>
              <a:buBlip>
                <a:blip r:embed="rId2"/>
              </a:buBlip>
            </a:pPr>
            <a:r>
              <a:rPr lang="en-US" sz="1200" dirty="0" smtClean="0">
                <a:latin typeface="Tahoma" pitchFamily="34" charset="0"/>
                <a:cs typeface="Tahoma" pitchFamily="34" charset="0"/>
              </a:rPr>
              <a:t> not every square matrix has eigenvectors</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1200329"/>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2"/>
              </a:buBlip>
            </a:pPr>
            <a:r>
              <a:rPr lang="en-US" sz="1200" dirty="0" smtClean="0">
                <a:latin typeface="Tahoma" pitchFamily="34" charset="0"/>
                <a:cs typeface="Tahoma" pitchFamily="34" charset="0"/>
              </a:rPr>
              <a:t> eigenvectors  can only be found for square matrices</a:t>
            </a:r>
          </a:p>
          <a:p>
            <a:pPr>
              <a:lnSpc>
                <a:spcPct val="150000"/>
              </a:lnSpc>
              <a:buBlip>
                <a:blip r:embed="rId2"/>
              </a:buBlip>
            </a:pPr>
            <a:r>
              <a:rPr lang="en-US" sz="1200" dirty="0" smtClean="0">
                <a:latin typeface="Tahoma" pitchFamily="34" charset="0"/>
                <a:cs typeface="Tahoma" pitchFamily="34" charset="0"/>
              </a:rPr>
              <a:t> not every square matrix has eigenvectors</a:t>
            </a:r>
          </a:p>
          <a:p>
            <a:pPr>
              <a:lnSpc>
                <a:spcPct val="150000"/>
              </a:lnSpc>
              <a:buBlip>
                <a:blip r:embed="rId2"/>
              </a:buBlip>
            </a:pPr>
            <a:r>
              <a:rPr lang="en-US" sz="1200" dirty="0" smtClean="0">
                <a:latin typeface="Tahoma" pitchFamily="34" charset="0"/>
                <a:cs typeface="Tahoma" pitchFamily="34" charset="0"/>
              </a:rPr>
              <a:t> given that an n x n matrix has eigenvectors, there are n of them</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992868"/>
            <a:ext cx="8534400" cy="461665"/>
          </a:xfrm>
          <a:prstGeom prst="rect">
            <a:avLst/>
          </a:prstGeom>
          <a:noFill/>
        </p:spPr>
        <p:txBody>
          <a:bodyPr wrap="square" rtlCol="0">
            <a:spAutoFit/>
          </a:bodyPr>
          <a:lstStyle/>
          <a:p>
            <a:pPr algn="ctr"/>
            <a:r>
              <a:rPr lang="en-US" sz="2400" dirty="0" smtClean="0">
                <a:latin typeface="Tahoma" pitchFamily="34" charset="0"/>
                <a:cs typeface="Tahoma" pitchFamily="34" charset="0"/>
              </a:rPr>
              <a:t>Principal Components Analysis (PCA)</a:t>
            </a:r>
            <a:endParaRPr lang="en-US" sz="2400" dirty="0"/>
          </a:p>
        </p:txBody>
      </p:sp>
      <p:sp>
        <p:nvSpPr>
          <p:cNvPr id="4" name="TextBox 3"/>
          <p:cNvSpPr txBox="1"/>
          <p:nvPr/>
        </p:nvSpPr>
        <p:spPr>
          <a:xfrm>
            <a:off x="381000" y="3500735"/>
            <a:ext cx="8534400" cy="276999"/>
          </a:xfrm>
          <a:prstGeom prst="rect">
            <a:avLst/>
          </a:prstGeom>
          <a:noFill/>
        </p:spPr>
        <p:txBody>
          <a:bodyPr wrap="square" rtlCol="0">
            <a:spAutoFit/>
          </a:bodyPr>
          <a:lstStyle/>
          <a:p>
            <a:pPr algn="ctr">
              <a:buBlip>
                <a:blip r:embed="rId3"/>
              </a:buBlip>
            </a:pPr>
            <a:r>
              <a:rPr lang="en-US" sz="1200" dirty="0" smtClean="0">
                <a:latin typeface="Tahoma" pitchFamily="34" charset="0"/>
                <a:cs typeface="Tahoma" pitchFamily="34" charset="0"/>
              </a:rPr>
              <a:t> a technique for finding patterns in data of high dimension</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1754326"/>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p>
          <a:p>
            <a:pPr>
              <a:lnSpc>
                <a:spcPct val="150000"/>
              </a:lnSpc>
              <a:buBlip>
                <a:blip r:embed="rId3"/>
              </a:buBlip>
            </a:pPr>
            <a:r>
              <a:rPr lang="en-US" sz="1200" dirty="0" smtClean="0">
                <a:latin typeface="Tahoma" pitchFamily="34" charset="0"/>
                <a:cs typeface="Tahoma" pitchFamily="34" charset="0"/>
              </a:rPr>
              <a:t> not every square matrix has eigenvectors</a:t>
            </a:r>
          </a:p>
          <a:p>
            <a:pPr>
              <a:lnSpc>
                <a:spcPct val="150000"/>
              </a:lnSpc>
              <a:buBlip>
                <a:blip r:embed="rId3"/>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3"/>
              </a:buBlip>
            </a:pPr>
            <a:r>
              <a:rPr lang="en-US" sz="1200" dirty="0" smtClean="0">
                <a:latin typeface="Tahoma" pitchFamily="34" charset="0"/>
                <a:cs typeface="Tahoma" pitchFamily="34" charset="0"/>
              </a:rPr>
              <a:t> the eigenvectors of a matrix are orthogonal,  i.e. at right angles to each other</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4038600" y="2971800"/>
            <a:ext cx="5105400" cy="2585323"/>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2"/>
              </a:buBlip>
            </a:pPr>
            <a:r>
              <a:rPr lang="en-US" sz="1200" dirty="0" smtClean="0">
                <a:latin typeface="Tahoma" pitchFamily="34" charset="0"/>
                <a:cs typeface="Tahoma" pitchFamily="34" charset="0"/>
              </a:rPr>
              <a:t> eigenvectors  can only be found for square matrices</a:t>
            </a:r>
          </a:p>
          <a:p>
            <a:pPr>
              <a:lnSpc>
                <a:spcPct val="150000"/>
              </a:lnSpc>
              <a:buBlip>
                <a:blip r:embed="rId2"/>
              </a:buBlip>
            </a:pPr>
            <a:r>
              <a:rPr lang="en-US" sz="1200" dirty="0" smtClean="0">
                <a:latin typeface="Tahoma" pitchFamily="34" charset="0"/>
                <a:cs typeface="Tahoma" pitchFamily="34" charset="0"/>
              </a:rPr>
              <a:t> not every square matrix has eigenvectors</a:t>
            </a:r>
          </a:p>
          <a:p>
            <a:pPr>
              <a:lnSpc>
                <a:spcPct val="150000"/>
              </a:lnSpc>
              <a:buBlip>
                <a:blip r:embed="rId2"/>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2"/>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2"/>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FF0000"/>
                          </a:solidFill>
                          <a:latin typeface="Tahoma" pitchFamily="34" charset="0"/>
                          <a:cs typeface="Tahoma" pitchFamily="34" charset="0"/>
                        </a:rPr>
                        <a:t>3</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FF0000"/>
                          </a:solidFill>
                          <a:latin typeface="Tahoma" pitchFamily="34" charset="0"/>
                          <a:cs typeface="Tahoma" pitchFamily="34" charset="0"/>
                        </a:rPr>
                        <a:t>2</a:t>
                      </a:r>
                      <a:endParaRPr lang="en-US" sz="1200" b="0" dirty="0">
                        <a:solidFill>
                          <a:srgbClr val="FF000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4038600" y="2971800"/>
            <a:ext cx="5105400" cy="2585323"/>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p>
          <a:p>
            <a:pPr>
              <a:lnSpc>
                <a:spcPct val="150000"/>
              </a:lnSpc>
              <a:buBlip>
                <a:blip r:embed="rId3"/>
              </a:buBlip>
            </a:pPr>
            <a:r>
              <a:rPr lang="en-US" sz="1200" dirty="0" smtClean="0">
                <a:latin typeface="Tahoma" pitchFamily="34" charset="0"/>
                <a:cs typeface="Tahoma" pitchFamily="34" charset="0"/>
              </a:rPr>
              <a:t> not every square matrix has eigenvectors</a:t>
            </a:r>
          </a:p>
          <a:p>
            <a:pPr>
              <a:lnSpc>
                <a:spcPct val="150000"/>
              </a:lnSpc>
              <a:buBlip>
                <a:blip r:embed="rId3"/>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3"/>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3"/>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sp>
        <p:nvSpPr>
          <p:cNvPr id="122" name="TextBox 121"/>
          <p:cNvSpPr txBox="1"/>
          <p:nvPr/>
        </p:nvSpPr>
        <p:spPr>
          <a:xfrm>
            <a:off x="4038600" y="2971800"/>
            <a:ext cx="5105400" cy="2585323"/>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p>
          <a:p>
            <a:pPr>
              <a:lnSpc>
                <a:spcPct val="150000"/>
              </a:lnSpc>
              <a:buBlip>
                <a:blip r:embed="rId3"/>
              </a:buBlip>
            </a:pPr>
            <a:r>
              <a:rPr lang="en-US" sz="1200" dirty="0" smtClean="0">
                <a:latin typeface="Tahoma" pitchFamily="34" charset="0"/>
                <a:cs typeface="Tahoma" pitchFamily="34" charset="0"/>
              </a:rPr>
              <a:t> not every square matrix has eigenvectors</a:t>
            </a:r>
          </a:p>
          <a:p>
            <a:pPr>
              <a:lnSpc>
                <a:spcPct val="150000"/>
              </a:lnSpc>
              <a:buBlip>
                <a:blip r:embed="rId3"/>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3"/>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3"/>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24</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16</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sp>
        <p:nvSpPr>
          <p:cNvPr id="122" name="TextBox 121"/>
          <p:cNvSpPr txBox="1"/>
          <p:nvPr/>
        </p:nvSpPr>
        <p:spPr>
          <a:xfrm>
            <a:off x="4038600" y="2971800"/>
            <a:ext cx="5105400" cy="2585323"/>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p>
          <a:p>
            <a:pPr>
              <a:lnSpc>
                <a:spcPct val="150000"/>
              </a:lnSpc>
              <a:buBlip>
                <a:blip r:embed="rId3"/>
              </a:buBlip>
            </a:pPr>
            <a:r>
              <a:rPr lang="en-US" sz="1200" dirty="0" smtClean="0">
                <a:latin typeface="Tahoma" pitchFamily="34" charset="0"/>
                <a:cs typeface="Tahoma" pitchFamily="34" charset="0"/>
              </a:rPr>
              <a:t> not every square matrix has eigenvectors</a:t>
            </a:r>
          </a:p>
          <a:p>
            <a:pPr>
              <a:lnSpc>
                <a:spcPct val="150000"/>
              </a:lnSpc>
              <a:buBlip>
                <a:blip r:embed="rId3"/>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3"/>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3"/>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24</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16</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82" name="Table 81"/>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82"/>
          <p:cNvGrpSpPr/>
          <p:nvPr/>
        </p:nvGrpSpPr>
        <p:grpSpPr>
          <a:xfrm>
            <a:off x="3505200" y="1728429"/>
            <a:ext cx="76200" cy="533400"/>
            <a:chOff x="838200" y="914400"/>
            <a:chExt cx="76200" cy="533400"/>
          </a:xfrm>
        </p:grpSpPr>
        <p:cxnSp>
          <p:nvCxnSpPr>
            <p:cNvPr id="84" name="Straight Connector 83"/>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0" name="Group 86"/>
          <p:cNvGrpSpPr/>
          <p:nvPr/>
        </p:nvGrpSpPr>
        <p:grpSpPr>
          <a:xfrm>
            <a:off x="3733800" y="1728429"/>
            <a:ext cx="76200" cy="533400"/>
            <a:chOff x="1295400" y="914400"/>
            <a:chExt cx="76200" cy="533400"/>
          </a:xfrm>
        </p:grpSpPr>
        <p:cxnSp>
          <p:nvCxnSpPr>
            <p:cNvPr id="88" name="Straight Connector 87"/>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4038600" y="2971800"/>
            <a:ext cx="5105400" cy="2585323"/>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3"/>
              </a:buBlip>
            </a:pPr>
            <a:r>
              <a:rPr lang="en-US" sz="1200" dirty="0" smtClean="0">
                <a:latin typeface="Tahoma" pitchFamily="34" charset="0"/>
                <a:cs typeface="Tahoma" pitchFamily="34" charset="0"/>
              </a:rPr>
              <a:t> eigenvectors  can only be found for square matrices</a:t>
            </a:r>
          </a:p>
          <a:p>
            <a:pPr>
              <a:lnSpc>
                <a:spcPct val="150000"/>
              </a:lnSpc>
              <a:buBlip>
                <a:blip r:embed="rId3"/>
              </a:buBlip>
            </a:pPr>
            <a:r>
              <a:rPr lang="en-US" sz="1200" dirty="0" smtClean="0">
                <a:latin typeface="Tahoma" pitchFamily="34" charset="0"/>
                <a:cs typeface="Tahoma" pitchFamily="34" charset="0"/>
              </a:rPr>
              <a:t> not every square matrix has eigenvectors</a:t>
            </a:r>
          </a:p>
          <a:p>
            <a:pPr>
              <a:lnSpc>
                <a:spcPct val="150000"/>
              </a:lnSpc>
              <a:buBlip>
                <a:blip r:embed="rId3"/>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3"/>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3"/>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4267200" y="10578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800600" y="9054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not an integer multiple of the original vector</a:t>
            </a:r>
            <a:endParaRPr lang="en-US" sz="1200" dirty="0">
              <a:latin typeface="Tahoma" pitchFamily="34" charset="0"/>
              <a:cs typeface="Tahoma" pitchFamily="34" charset="0"/>
            </a:endParaRPr>
          </a:p>
        </p:txBody>
      </p:sp>
      <p:cxnSp>
        <p:nvCxnSpPr>
          <p:cNvPr id="83" name="Straight Arrow Connector 82"/>
          <p:cNvCxnSpPr/>
          <p:nvPr/>
        </p:nvCxnSpPr>
        <p:spPr>
          <a:xfrm>
            <a:off x="4267200" y="1972269"/>
            <a:ext cx="38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800600" y="1819869"/>
            <a:ext cx="3276600" cy="276999"/>
          </a:xfrm>
          <a:prstGeom prst="rect">
            <a:avLst/>
          </a:prstGeom>
          <a:noFill/>
        </p:spPr>
        <p:txBody>
          <a:bodyPr wrap="square" rtlCol="0">
            <a:spAutoFit/>
          </a:bodyPr>
          <a:lstStyle/>
          <a:p>
            <a:r>
              <a:rPr lang="en-US" sz="1200" dirty="0" smtClean="0">
                <a:latin typeface="Tahoma" pitchFamily="34" charset="0"/>
                <a:cs typeface="Tahoma" pitchFamily="34" charset="0"/>
              </a:rPr>
              <a:t>4 times the original vector</a:t>
            </a:r>
            <a:endParaRPr lang="en-US" sz="1200" dirty="0">
              <a:latin typeface="Tahoma" pitchFamily="34" charset="0"/>
              <a:cs typeface="Tahoma" pitchFamily="34" charset="0"/>
            </a:endParaRPr>
          </a:p>
        </p:txBody>
      </p:sp>
      <p:cxnSp>
        <p:nvCxnSpPr>
          <p:cNvPr id="91" name="Straight Connector 90"/>
          <p:cNvCxnSpPr/>
          <p:nvPr/>
        </p:nvCxnSpPr>
        <p:spPr>
          <a:xfrm>
            <a:off x="914400" y="5971401"/>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3716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288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2860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59714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914400" y="3886200"/>
            <a:ext cx="0" cy="2057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a:off x="876300" y="54761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a:off x="876300" y="50189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876300" y="4561701"/>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800" y="6047601"/>
            <a:ext cx="381000" cy="276999"/>
          </a:xfrm>
          <a:prstGeom prst="rect">
            <a:avLst/>
          </a:prstGeom>
          <a:noFill/>
        </p:spPr>
        <p:txBody>
          <a:bodyPr wrap="square" rtlCol="0">
            <a:spAutoFit/>
          </a:bodyPr>
          <a:lstStyle/>
          <a:p>
            <a:pPr algn="ctr"/>
            <a:r>
              <a:rPr lang="en-US" sz="1200" dirty="0" smtClean="0">
                <a:latin typeface="Tahoma" pitchFamily="34" charset="0"/>
                <a:cs typeface="Tahoma" pitchFamily="34" charset="0"/>
              </a:rPr>
              <a:t>12</a:t>
            </a:r>
            <a:endParaRPr lang="en-US" sz="1200" dirty="0">
              <a:latin typeface="Tahoma" pitchFamily="34" charset="0"/>
              <a:cs typeface="Tahoma" pitchFamily="34" charset="0"/>
            </a:endParaRPr>
          </a:p>
        </p:txBody>
      </p:sp>
      <p:sp>
        <p:nvSpPr>
          <p:cNvPr id="101" name="TextBox 100"/>
          <p:cNvSpPr txBox="1"/>
          <p:nvPr/>
        </p:nvSpPr>
        <p:spPr>
          <a:xfrm>
            <a:off x="609600" y="53618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2</a:t>
            </a:r>
            <a:endParaRPr lang="en-US" sz="1200" dirty="0">
              <a:latin typeface="Tahoma" pitchFamily="34" charset="0"/>
              <a:cs typeface="Tahoma" pitchFamily="34" charset="0"/>
            </a:endParaRPr>
          </a:p>
        </p:txBody>
      </p:sp>
      <p:cxnSp>
        <p:nvCxnSpPr>
          <p:cNvPr id="102" name="Straight Connector 101"/>
          <p:cNvCxnSpPr/>
          <p:nvPr/>
        </p:nvCxnSpPr>
        <p:spPr>
          <a:xfrm flipV="1">
            <a:off x="914400" y="4191000"/>
            <a:ext cx="1828800" cy="1780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2743200" y="4145281"/>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1371600" y="5438001"/>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(3,2)</a:t>
            </a:r>
            <a:endParaRPr lang="en-US" sz="1200" dirty="0">
              <a:latin typeface="Tahoma" pitchFamily="34" charset="0"/>
              <a:cs typeface="Tahoma" pitchFamily="34" charset="0"/>
            </a:endParaRPr>
          </a:p>
        </p:txBody>
      </p:sp>
      <p:cxnSp>
        <p:nvCxnSpPr>
          <p:cNvPr id="105" name="Straight Connector 104"/>
          <p:cNvCxnSpPr/>
          <p:nvPr/>
        </p:nvCxnSpPr>
        <p:spPr>
          <a:xfrm flipH="1">
            <a:off x="8382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38862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a:off x="2971800" y="58952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971800" y="5971401"/>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876300" y="41529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9600" y="4038600"/>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8</a:t>
            </a:r>
            <a:endParaRPr lang="en-US" sz="1200" dirty="0">
              <a:latin typeface="Tahoma" pitchFamily="34" charset="0"/>
              <a:cs typeface="Tahoma" pitchFamily="34" charset="0"/>
            </a:endParaRPr>
          </a:p>
        </p:txBody>
      </p:sp>
      <p:sp>
        <p:nvSpPr>
          <p:cNvPr id="111" name="TextBox 110"/>
          <p:cNvSpPr txBox="1"/>
          <p:nvPr/>
        </p:nvSpPr>
        <p:spPr>
          <a:xfrm>
            <a:off x="1219200" y="6047601"/>
            <a:ext cx="228600" cy="276999"/>
          </a:xfrm>
          <a:prstGeom prst="rect">
            <a:avLst/>
          </a:prstGeom>
          <a:noFill/>
        </p:spPr>
        <p:txBody>
          <a:bodyPr wrap="square" rtlCol="0">
            <a:spAutoFit/>
          </a:bodyPr>
          <a:lstStyle/>
          <a:p>
            <a:r>
              <a:rPr lang="en-US" sz="1200" dirty="0" smtClean="0">
                <a:latin typeface="Tahoma" pitchFamily="34" charset="0"/>
                <a:cs typeface="Tahoma" pitchFamily="34" charset="0"/>
              </a:rPr>
              <a:t>3</a:t>
            </a:r>
            <a:endParaRPr lang="en-US" sz="1200" dirty="0">
              <a:latin typeface="Tahoma" pitchFamily="34" charset="0"/>
              <a:cs typeface="Tahoma" pitchFamily="34" charset="0"/>
            </a:endParaRPr>
          </a:p>
        </p:txBody>
      </p:sp>
      <p:sp>
        <p:nvSpPr>
          <p:cNvPr id="112" name="Oval 111"/>
          <p:cNvSpPr/>
          <p:nvPr/>
        </p:nvSpPr>
        <p:spPr>
          <a:xfrm>
            <a:off x="1325881" y="5537400"/>
            <a:ext cx="45719" cy="4571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2819400" y="4038600"/>
            <a:ext cx="609600" cy="276999"/>
          </a:xfrm>
          <a:prstGeom prst="rect">
            <a:avLst/>
          </a:prstGeom>
          <a:noFill/>
        </p:spPr>
        <p:txBody>
          <a:bodyPr wrap="square" rtlCol="0">
            <a:spAutoFit/>
          </a:bodyPr>
          <a:lstStyle/>
          <a:p>
            <a:r>
              <a:rPr lang="en-US" sz="1200" dirty="0" smtClean="0">
                <a:latin typeface="Tahoma" pitchFamily="34" charset="0"/>
                <a:cs typeface="Tahoma" pitchFamily="34" charset="0"/>
              </a:rPr>
              <a:t>(12,8)</a:t>
            </a:r>
            <a:endParaRPr lang="en-US" sz="1200" dirty="0">
              <a:latin typeface="Tahoma" pitchFamily="34" charset="0"/>
              <a:cs typeface="Tahoma" pitchFamily="34" charset="0"/>
            </a:endParaRPr>
          </a:p>
        </p:txBody>
      </p:sp>
      <p:sp>
        <p:nvSpPr>
          <p:cNvPr id="114" name="TextBox 113"/>
          <p:cNvSpPr txBox="1"/>
          <p:nvPr/>
        </p:nvSpPr>
        <p:spPr>
          <a:xfrm>
            <a:off x="381000" y="2653604"/>
            <a:ext cx="1752600" cy="461665"/>
          </a:xfrm>
          <a:prstGeom prst="rect">
            <a:avLst/>
          </a:prstGeom>
          <a:noFill/>
        </p:spPr>
        <p:txBody>
          <a:bodyPr wrap="square" rtlCol="0">
            <a:spAutoFit/>
          </a:bodyPr>
          <a:lstStyle/>
          <a:p>
            <a:r>
              <a:rPr lang="en-US" sz="1200" dirty="0" smtClean="0">
                <a:latin typeface="Tahoma" pitchFamily="34" charset="0"/>
                <a:cs typeface="Tahoma" pitchFamily="34" charset="0"/>
              </a:rPr>
              <a:t>transformation matrix</a:t>
            </a:r>
          </a:p>
          <a:p>
            <a:endParaRPr lang="en-US" sz="1200" dirty="0"/>
          </a:p>
        </p:txBody>
      </p:sp>
      <p:sp>
        <p:nvSpPr>
          <p:cNvPr id="115" name="TextBox 114"/>
          <p:cNvSpPr txBox="1"/>
          <p:nvPr/>
        </p:nvSpPr>
        <p:spPr>
          <a:xfrm>
            <a:off x="2133600" y="2658070"/>
            <a:ext cx="1066800" cy="923330"/>
          </a:xfrm>
          <a:prstGeom prst="rect">
            <a:avLst/>
          </a:prstGeom>
          <a:noFill/>
        </p:spPr>
        <p:txBody>
          <a:bodyPr wrap="square" rtlCol="0">
            <a:spAutoFit/>
          </a:bodyPr>
          <a:lstStyle/>
          <a:p>
            <a:r>
              <a:rPr lang="en-US" sz="1200" dirty="0" smtClean="0">
                <a:latin typeface="Tahoma" pitchFamily="34" charset="0"/>
                <a:cs typeface="Tahoma" pitchFamily="34" charset="0"/>
              </a:rPr>
              <a:t>eigenvector</a:t>
            </a:r>
          </a:p>
          <a:p>
            <a:r>
              <a:rPr lang="en-US" sz="1000" dirty="0" smtClean="0">
                <a:latin typeface="Tahoma" pitchFamily="34" charset="0"/>
                <a:cs typeface="Tahoma" pitchFamily="34" charset="0"/>
              </a:rPr>
              <a:t>(this vector and all multiples of it)</a:t>
            </a:r>
          </a:p>
          <a:p>
            <a:endParaRPr lang="en-US" sz="1200" dirty="0"/>
          </a:p>
        </p:txBody>
      </p:sp>
      <p:sp>
        <p:nvSpPr>
          <p:cNvPr id="116" name="TextBox 115"/>
          <p:cNvSpPr txBox="1"/>
          <p:nvPr/>
        </p:nvSpPr>
        <p:spPr>
          <a:xfrm>
            <a:off x="3200400" y="2658069"/>
            <a:ext cx="1066800" cy="457200"/>
          </a:xfrm>
          <a:prstGeom prst="rect">
            <a:avLst/>
          </a:prstGeom>
          <a:noFill/>
        </p:spPr>
        <p:txBody>
          <a:bodyPr wrap="square" rtlCol="0">
            <a:spAutoFit/>
          </a:bodyPr>
          <a:lstStyle/>
          <a:p>
            <a:r>
              <a:rPr lang="en-US" sz="1200" dirty="0" smtClean="0">
                <a:latin typeface="Tahoma" pitchFamily="34" charset="0"/>
                <a:cs typeface="Tahoma" pitchFamily="34" charset="0"/>
              </a:rPr>
              <a:t>eigenvalue</a:t>
            </a:r>
          </a:p>
          <a:p>
            <a:endParaRPr lang="en-US" sz="1200" dirty="0"/>
          </a:p>
        </p:txBody>
      </p:sp>
      <p:cxnSp>
        <p:nvCxnSpPr>
          <p:cNvPr id="117" name="Straight Arrow Connector 116"/>
          <p:cNvCxnSpPr/>
          <p:nvPr/>
        </p:nvCxnSpPr>
        <p:spPr>
          <a:xfrm flipV="1">
            <a:off x="1143000" y="2353269"/>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flipV="1">
            <a:off x="3352800" y="2353269"/>
            <a:ext cx="2286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2057400" y="2353269"/>
            <a:ext cx="3048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38600" y="2971800"/>
            <a:ext cx="5105400" cy="2862322"/>
          </a:xfrm>
          <a:prstGeom prst="rect">
            <a:avLst/>
          </a:prstGeom>
          <a:noFill/>
        </p:spPr>
        <p:txBody>
          <a:bodyPr wrap="square" rtlCol="0">
            <a:spAutoFit/>
            <a:scene3d>
              <a:camera prst="orthographicFront"/>
              <a:lightRig rig="threePt" dir="t"/>
            </a:scene3d>
            <a:sp3d>
              <a:bevelT w="0" h="0"/>
            </a:sp3d>
          </a:bodyPr>
          <a:lstStyle/>
          <a:p>
            <a:pPr>
              <a:lnSpc>
                <a:spcPct val="150000"/>
              </a:lnSpc>
            </a:pPr>
            <a:r>
              <a:rPr lang="en-US" sz="1200" b="1" dirty="0" smtClean="0">
                <a:effectLst>
                  <a:outerShdw blurRad="50800" dist="50800" dir="5400000" algn="ctr" rotWithShape="0">
                    <a:schemeClr val="bg1"/>
                  </a:outerShdw>
                </a:effectLst>
                <a:latin typeface="Tahoma" pitchFamily="34" charset="0"/>
                <a:cs typeface="Tahoma" pitchFamily="34" charset="0"/>
              </a:rPr>
              <a:t>Some properties of eigenvectors:</a:t>
            </a:r>
          </a:p>
          <a:p>
            <a:pPr>
              <a:lnSpc>
                <a:spcPct val="150000"/>
              </a:lnSpc>
              <a:buBlip>
                <a:blip r:embed="rId2"/>
              </a:buBlip>
            </a:pPr>
            <a:r>
              <a:rPr lang="en-US" sz="1200" dirty="0" smtClean="0">
                <a:latin typeface="Tahoma" pitchFamily="34" charset="0"/>
                <a:cs typeface="Tahoma" pitchFamily="34" charset="0"/>
              </a:rPr>
              <a:t> eigenvectors  can only be found for square matrices</a:t>
            </a:r>
          </a:p>
          <a:p>
            <a:pPr>
              <a:lnSpc>
                <a:spcPct val="150000"/>
              </a:lnSpc>
              <a:buBlip>
                <a:blip r:embed="rId2"/>
              </a:buBlip>
            </a:pPr>
            <a:r>
              <a:rPr lang="en-US" sz="1200" dirty="0" smtClean="0">
                <a:latin typeface="Tahoma" pitchFamily="34" charset="0"/>
                <a:cs typeface="Tahoma" pitchFamily="34" charset="0"/>
              </a:rPr>
              <a:t> not every square matrix has eigenvectors</a:t>
            </a:r>
          </a:p>
          <a:p>
            <a:pPr>
              <a:lnSpc>
                <a:spcPct val="150000"/>
              </a:lnSpc>
              <a:buBlip>
                <a:blip r:embed="rId2"/>
              </a:buBlip>
            </a:pPr>
            <a:r>
              <a:rPr lang="en-US" sz="1200" dirty="0" smtClean="0">
                <a:latin typeface="Tahoma" pitchFamily="34" charset="0"/>
                <a:cs typeface="Tahoma" pitchFamily="34" charset="0"/>
              </a:rPr>
              <a:t> given that an n x n matrix has eigenvectors, there are n of them</a:t>
            </a:r>
          </a:p>
          <a:p>
            <a:pPr>
              <a:lnSpc>
                <a:spcPct val="150000"/>
              </a:lnSpc>
              <a:buBlip>
                <a:blip r:embed="rId2"/>
              </a:buBlip>
            </a:pPr>
            <a:r>
              <a:rPr lang="en-US" sz="1200" dirty="0" smtClean="0">
                <a:latin typeface="Tahoma" pitchFamily="34" charset="0"/>
                <a:cs typeface="Tahoma" pitchFamily="34" charset="0"/>
              </a:rPr>
              <a:t> the eigenvectors of a matrix are orthogonal,  i.e. at right angles to each other</a:t>
            </a:r>
          </a:p>
          <a:p>
            <a:pPr>
              <a:lnSpc>
                <a:spcPct val="150000"/>
              </a:lnSpc>
              <a:buBlip>
                <a:blip r:embed="rId2"/>
              </a:buBlip>
            </a:pPr>
            <a:r>
              <a:rPr lang="en-US" sz="1200" dirty="0" smtClean="0">
                <a:latin typeface="Tahoma" pitchFamily="34" charset="0"/>
                <a:cs typeface="Tahoma" pitchFamily="34" charset="0"/>
              </a:rPr>
              <a:t> if an eigenvector is scaled by some amount before multiplying the matrix by it, the result is still the same multiple (because scaling a vector only changes its length, not its direction) </a:t>
            </a:r>
          </a:p>
          <a:p>
            <a:pPr>
              <a:lnSpc>
                <a:spcPct val="150000"/>
              </a:lnSpc>
              <a:buBlip>
                <a:blip r:embed="rId2"/>
              </a:buBlip>
            </a:pPr>
            <a:r>
              <a:rPr lang="en-US" sz="1200" dirty="0" smtClean="0">
                <a:latin typeface="Tahoma" pitchFamily="34" charset="0"/>
                <a:cs typeface="Tahoma" pitchFamily="34" charset="0"/>
              </a:rPr>
              <a:t> </a:t>
            </a:r>
            <a:r>
              <a:rPr lang="en-US" sz="1200" dirty="0" smtClean="0">
                <a:latin typeface="Times New Roman"/>
                <a:cs typeface="Times New Roman"/>
              </a:rPr>
              <a:t>→</a:t>
            </a:r>
            <a:r>
              <a:rPr lang="en-US" sz="1200" dirty="0" smtClean="0">
                <a:latin typeface="Tahoma" pitchFamily="34" charset="0"/>
                <a:cs typeface="Tahoma" pitchFamily="34" charset="0"/>
              </a:rPr>
              <a:t> thus, eigenvalues and eigenvectors come in pairs</a:t>
            </a:r>
            <a:endParaRPr lang="en-US" sz="1200" dirty="0">
              <a:latin typeface="Tahoma" pitchFamily="34" charset="0"/>
              <a:cs typeface="Tahoma" pitchFamily="34" charset="0"/>
            </a:endParaRPr>
          </a:p>
        </p:txBody>
      </p:sp>
      <p:graphicFrame>
        <p:nvGraphicFramePr>
          <p:cNvPr id="121" name="Table 120"/>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2" name="Table 121"/>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3" name="Table 122"/>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24</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16</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4" name="Group 54"/>
          <p:cNvGrpSpPr/>
          <p:nvPr/>
        </p:nvGrpSpPr>
        <p:grpSpPr>
          <a:xfrm>
            <a:off x="838200" y="1728429"/>
            <a:ext cx="76200" cy="533400"/>
            <a:chOff x="838200" y="914400"/>
            <a:chExt cx="76200" cy="533400"/>
          </a:xfrm>
        </p:grpSpPr>
        <p:cxnSp>
          <p:nvCxnSpPr>
            <p:cNvPr id="125" name="Straight Connector 12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8" name="Group 58"/>
          <p:cNvGrpSpPr/>
          <p:nvPr/>
        </p:nvGrpSpPr>
        <p:grpSpPr>
          <a:xfrm>
            <a:off x="1371600" y="1728429"/>
            <a:ext cx="76200" cy="533400"/>
            <a:chOff x="1295400" y="914400"/>
            <a:chExt cx="76200" cy="533400"/>
          </a:xfrm>
        </p:grpSpPr>
        <p:cxnSp>
          <p:nvCxnSpPr>
            <p:cNvPr id="129" name="Straight Connector 1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62"/>
          <p:cNvGrpSpPr/>
          <p:nvPr/>
        </p:nvGrpSpPr>
        <p:grpSpPr>
          <a:xfrm>
            <a:off x="1828800" y="1728429"/>
            <a:ext cx="76200" cy="533400"/>
            <a:chOff x="838200" y="914400"/>
            <a:chExt cx="76200" cy="533400"/>
          </a:xfrm>
        </p:grpSpPr>
        <p:cxnSp>
          <p:nvCxnSpPr>
            <p:cNvPr id="133" name="Straight Connector 132"/>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36" name="Group 66"/>
          <p:cNvGrpSpPr/>
          <p:nvPr/>
        </p:nvGrpSpPr>
        <p:grpSpPr>
          <a:xfrm>
            <a:off x="2057400" y="1728429"/>
            <a:ext cx="76200" cy="533400"/>
            <a:chOff x="1295400" y="914400"/>
            <a:chExt cx="76200" cy="533400"/>
          </a:xfrm>
        </p:grpSpPr>
        <p:cxnSp>
          <p:nvCxnSpPr>
            <p:cNvPr id="137" name="Straight Connector 136"/>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141" name="TextBox 140"/>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42" name="Group 72"/>
          <p:cNvGrpSpPr/>
          <p:nvPr/>
        </p:nvGrpSpPr>
        <p:grpSpPr>
          <a:xfrm>
            <a:off x="2514600" y="1728429"/>
            <a:ext cx="76200" cy="533400"/>
            <a:chOff x="838200" y="914400"/>
            <a:chExt cx="76200" cy="533400"/>
          </a:xfrm>
        </p:grpSpPr>
        <p:cxnSp>
          <p:nvCxnSpPr>
            <p:cNvPr id="143" name="Straight Connector 142"/>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76"/>
          <p:cNvGrpSpPr/>
          <p:nvPr/>
        </p:nvGrpSpPr>
        <p:grpSpPr>
          <a:xfrm>
            <a:off x="2743200" y="1728429"/>
            <a:ext cx="76200" cy="533400"/>
            <a:chOff x="1295400" y="914400"/>
            <a:chExt cx="76200" cy="533400"/>
          </a:xfrm>
        </p:grpSpPr>
        <p:cxnSp>
          <p:nvCxnSpPr>
            <p:cNvPr id="147" name="Straight Connector 146"/>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0" name="TextBox 149"/>
          <p:cNvSpPr txBox="1"/>
          <p:nvPr/>
        </p:nvSpPr>
        <p:spPr>
          <a:xfrm>
            <a:off x="2895600" y="1896069"/>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4 *</a:t>
            </a:r>
            <a:endParaRPr lang="en-US" sz="1200" dirty="0">
              <a:latin typeface="Tahoma" pitchFamily="34" charset="0"/>
              <a:cs typeface="Tahoma" pitchFamily="34" charset="0"/>
            </a:endParaRPr>
          </a:p>
        </p:txBody>
      </p:sp>
      <p:graphicFrame>
        <p:nvGraphicFramePr>
          <p:cNvPr id="151" name="Table 150"/>
          <p:cNvGraphicFramePr>
            <a:graphicFrameLocks noGrp="1"/>
          </p:cNvGraphicFramePr>
          <p:nvPr/>
        </p:nvGraphicFramePr>
        <p:xfrm>
          <a:off x="35052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rgbClr val="00B050"/>
                          </a:solidFill>
                          <a:latin typeface="Tahoma" pitchFamily="34" charset="0"/>
                          <a:cs typeface="Tahoma" pitchFamily="34" charset="0"/>
                        </a:rPr>
                        <a:t>6</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solidFill>
                            <a:srgbClr val="00B050"/>
                          </a:solidFill>
                          <a:latin typeface="Tahoma" pitchFamily="34" charset="0"/>
                          <a:cs typeface="Tahoma" pitchFamily="34" charset="0"/>
                        </a:rPr>
                        <a:t>4</a:t>
                      </a:r>
                      <a:endParaRPr lang="en-US" sz="1200" b="0" dirty="0">
                        <a:solidFill>
                          <a:srgbClr val="00B050"/>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52" name="Group 82"/>
          <p:cNvGrpSpPr/>
          <p:nvPr/>
        </p:nvGrpSpPr>
        <p:grpSpPr>
          <a:xfrm>
            <a:off x="3505200" y="1728429"/>
            <a:ext cx="76200" cy="533400"/>
            <a:chOff x="838200" y="914400"/>
            <a:chExt cx="76200" cy="533400"/>
          </a:xfrm>
        </p:grpSpPr>
        <p:cxnSp>
          <p:nvCxnSpPr>
            <p:cNvPr id="153" name="Straight Connector 152"/>
            <p:cNvCxnSpPr/>
            <p:nvPr/>
          </p:nvCxnSpPr>
          <p:spPr>
            <a:xfrm>
              <a:off x="8382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8382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8382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56" name="Group 86"/>
          <p:cNvGrpSpPr/>
          <p:nvPr/>
        </p:nvGrpSpPr>
        <p:grpSpPr>
          <a:xfrm>
            <a:off x="3733800" y="1728429"/>
            <a:ext cx="76200" cy="533400"/>
            <a:chOff x="1295400" y="914400"/>
            <a:chExt cx="76200" cy="533400"/>
          </a:xfrm>
        </p:grpSpPr>
        <p:cxnSp>
          <p:nvCxnSpPr>
            <p:cNvPr id="157" name="Straight Connector 156"/>
            <p:cNvCxnSpPr/>
            <p:nvPr/>
          </p:nvCxnSpPr>
          <p:spPr>
            <a:xfrm>
              <a:off x="1371600" y="914400"/>
              <a:ext cx="0" cy="5334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1295400" y="9144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1295400" y="1447800"/>
              <a:ext cx="76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93216"/>
            <a:ext cx="5867400" cy="4708981"/>
          </a:xfrm>
          <a:prstGeom prst="rect">
            <a:avLst/>
          </a:prstGeom>
          <a:noFill/>
        </p:spPr>
        <p:txBody>
          <a:bodyPr wrap="square" rtlCol="0">
            <a:spAutoFit/>
          </a:bodyPr>
          <a:lstStyle/>
          <a:p>
            <a:r>
              <a:rPr lang="en-US" sz="2400" dirty="0" smtClean="0">
                <a:latin typeface="Tahoma" pitchFamily="34" charset="0"/>
                <a:cs typeface="Tahoma" pitchFamily="34" charset="0"/>
              </a:rPr>
              <a:t>Outline:</a:t>
            </a:r>
          </a:p>
          <a:p>
            <a:endParaRPr lang="en-US" sz="2400" dirty="0" smtClean="0">
              <a:latin typeface="Tahoma" pitchFamily="34" charset="0"/>
              <a:cs typeface="Tahoma" pitchFamily="34" charset="0"/>
            </a:endParaRPr>
          </a:p>
          <a:p>
            <a:pPr lvl="0"/>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latin typeface="Tahoma" pitchFamily="34" charset="0"/>
                <a:cs typeface="Tahoma" pitchFamily="34" charset="0"/>
              </a:rPr>
              <a:t>Eigenvectors and eigenvalues</a:t>
            </a: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schemeClr val="bg1">
                    <a:lumMod val="65000"/>
                  </a:schemeClr>
                </a:solidFill>
                <a:latin typeface="Tahoma" pitchFamily="34" charset="0"/>
                <a:cs typeface="Tahoma" pitchFamily="34" charset="0"/>
              </a:rPr>
              <a:t>PCA:</a:t>
            </a:r>
          </a:p>
          <a:p>
            <a:pPr marL="228600" lvl="0" indent="-228600">
              <a:buAutoNum type="arabicPeriod"/>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Getting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Centering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Obtaining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Performing an eigenvalue decomposition of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Choosing components and forming a feature vector</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Deriving the new data set</a:t>
            </a:r>
          </a:p>
          <a:p>
            <a:pPr marL="228600" indent="-228600">
              <a:buFontTx/>
              <a:buAutoNum type="arabicPeriod"/>
            </a:pPr>
            <a:endParaRPr lang="en-US" sz="1200" dirty="0" smtClean="0">
              <a:solidFill>
                <a:prstClr val="black"/>
              </a:solidFill>
              <a:latin typeface="Tahoma" pitchFamily="34" charset="0"/>
              <a:cs typeface="Tahoma" pitchFamily="34" charset="0"/>
            </a:endParaRPr>
          </a:p>
          <a:p>
            <a:pPr marL="228600" indent="-228600">
              <a:buFontTx/>
              <a:buAutoNum type="arabicPeriod"/>
            </a:pPr>
            <a:endParaRPr lang="en-US" sz="1200" dirty="0" smtClean="0">
              <a:solidFill>
                <a:prstClr val="black"/>
              </a:solidFill>
            </a:endParaRPr>
          </a:p>
          <a:p>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93216"/>
            <a:ext cx="5867400" cy="4708981"/>
          </a:xfrm>
          <a:prstGeom prst="rect">
            <a:avLst/>
          </a:prstGeom>
          <a:noFill/>
        </p:spPr>
        <p:txBody>
          <a:bodyPr wrap="square" rtlCol="0">
            <a:spAutoFit/>
          </a:bodyPr>
          <a:lstStyle/>
          <a:p>
            <a:r>
              <a:rPr lang="en-US" sz="2400" dirty="0" smtClean="0">
                <a:latin typeface="Tahoma" pitchFamily="34" charset="0"/>
                <a:cs typeface="Tahoma" pitchFamily="34" charset="0"/>
              </a:rPr>
              <a:t>Outline:</a:t>
            </a:r>
          </a:p>
          <a:p>
            <a:endParaRPr lang="en-US" sz="2400" dirty="0" smtClean="0">
              <a:latin typeface="Tahoma" pitchFamily="34" charset="0"/>
              <a:cs typeface="Tahoma" pitchFamily="34" charset="0"/>
            </a:endParaRPr>
          </a:p>
          <a:p>
            <a:pPr lvl="0"/>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schemeClr val="bg1">
                    <a:lumMod val="65000"/>
                  </a:schemeClr>
                </a:solidFill>
                <a:latin typeface="Tahoma" pitchFamily="34" charset="0"/>
                <a:cs typeface="Tahoma" pitchFamily="34" charset="0"/>
              </a:rPr>
              <a:t>Eigenvectors and eigenvalues</a:t>
            </a: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latin typeface="Tahoma" pitchFamily="34" charset="0"/>
                <a:cs typeface="Tahoma" pitchFamily="34" charset="0"/>
              </a:rPr>
              <a:t>PCA:</a:t>
            </a:r>
          </a:p>
          <a:p>
            <a:pPr marL="228600" lvl="0" indent="-228600">
              <a:buAutoNum type="arabicPeriod"/>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Getting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Centering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Obtaining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Performing an eigenvalue decomposition of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Choosing components and forming a feature vector</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Deriving the new data set</a:t>
            </a:r>
          </a:p>
          <a:p>
            <a:pPr marL="228600" indent="-228600">
              <a:buFontTx/>
              <a:buAutoNum type="arabicPeriod"/>
            </a:pPr>
            <a:endParaRPr lang="en-US" sz="1200" dirty="0" smtClean="0">
              <a:solidFill>
                <a:prstClr val="black"/>
              </a:solidFill>
              <a:latin typeface="Tahoma" pitchFamily="34" charset="0"/>
              <a:cs typeface="Tahoma" pitchFamily="34" charset="0"/>
            </a:endParaRPr>
          </a:p>
          <a:p>
            <a:pPr marL="228600" indent="-228600">
              <a:buFontTx/>
              <a:buAutoNum type="arabicPeriod"/>
            </a:pPr>
            <a:endParaRPr lang="en-US" sz="1200" dirty="0" smtClean="0">
              <a:solidFill>
                <a:prstClr val="black"/>
              </a:solidFill>
            </a:endParaRPr>
          </a:p>
          <a:p>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534400" cy="1569660"/>
          </a:xfrm>
          <a:prstGeom prst="rect">
            <a:avLst/>
          </a:prstGeom>
          <a:noFill/>
        </p:spPr>
        <p:txBody>
          <a:bodyPr wrap="square" rtlCol="0">
            <a:spAutoFit/>
          </a:bodyPr>
          <a:lstStyle/>
          <a:p>
            <a:r>
              <a:rPr lang="en-US" sz="1200" dirty="0" smtClean="0">
                <a:latin typeface="Tahoma" pitchFamily="34" charset="0"/>
                <a:cs typeface="Tahoma" pitchFamily="34" charset="0"/>
              </a:rPr>
              <a:t>PCA</a:t>
            </a:r>
          </a:p>
          <a:p>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a technique for identifying patterns in data and expressing the data in such a way as to highlight their similarities and  differences</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once these patterns are found, the data can be compressed (i.e. the number of dimensions can be reduced) without much loss of information</a:t>
            </a:r>
          </a:p>
          <a:p>
            <a:pPr marL="92075" indent="-92075"/>
            <a:endParaRPr lang="en-US" sz="12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93216"/>
            <a:ext cx="5867400" cy="4708981"/>
          </a:xfrm>
          <a:prstGeom prst="rect">
            <a:avLst/>
          </a:prstGeom>
          <a:noFill/>
        </p:spPr>
        <p:txBody>
          <a:bodyPr wrap="square" rtlCol="0">
            <a:spAutoFit/>
          </a:bodyPr>
          <a:lstStyle/>
          <a:p>
            <a:r>
              <a:rPr lang="en-US" sz="2400" dirty="0" smtClean="0">
                <a:latin typeface="Tahoma" pitchFamily="34" charset="0"/>
                <a:cs typeface="Tahoma" pitchFamily="34" charset="0"/>
              </a:rPr>
              <a:t>Outline:</a:t>
            </a:r>
          </a:p>
          <a:p>
            <a:endParaRPr lang="en-US" sz="2400" dirty="0" smtClean="0">
              <a:latin typeface="Tahoma" pitchFamily="34" charset="0"/>
              <a:cs typeface="Tahoma" pitchFamily="34" charset="0"/>
            </a:endParaRPr>
          </a:p>
          <a:p>
            <a:pPr lvl="0"/>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prstClr val="black"/>
                </a:solidFill>
                <a:latin typeface="Tahoma" pitchFamily="34" charset="0"/>
                <a:cs typeface="Tahoma" pitchFamily="34" charset="0"/>
              </a:rPr>
              <a:t>Eigenvectors and eigenvalues</a:t>
            </a: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prstClr val="black"/>
                </a:solidFill>
                <a:latin typeface="Tahoma" pitchFamily="34" charset="0"/>
                <a:cs typeface="Tahoma" pitchFamily="34" charset="0"/>
              </a:rPr>
              <a:t>PCA:</a:t>
            </a:r>
          </a:p>
          <a:p>
            <a:pPr marL="228600" lvl="0" indent="-228600">
              <a:buAutoNum type="arabicPeriod"/>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Getting the data</a:t>
            </a:r>
          </a:p>
          <a:p>
            <a:pPr marL="685800" lvl="1" indent="-228600">
              <a:buAutoNum type="alphaLcParenR"/>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Centering the data</a:t>
            </a:r>
          </a:p>
          <a:p>
            <a:pPr marL="685800" lvl="1" indent="-228600">
              <a:buAutoNum type="alphaLcParenR"/>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Obtaining the covariance matrix</a:t>
            </a:r>
          </a:p>
          <a:p>
            <a:pPr marL="685800" lvl="1" indent="-228600">
              <a:buAutoNum type="alphaLcParenR"/>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Performing an eigenvalue decomposition of the covariance matrix</a:t>
            </a:r>
          </a:p>
          <a:p>
            <a:pPr marL="685800" lvl="1" indent="-228600">
              <a:buAutoNum type="alphaLcParenR"/>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Choosing components and forming a feature vector</a:t>
            </a:r>
          </a:p>
          <a:p>
            <a:pPr marL="685800" lvl="1" indent="-228600">
              <a:buAutoNum type="alphaLcParenR"/>
            </a:pPr>
            <a:endParaRPr lang="en-US" sz="1200" dirty="0" smtClean="0">
              <a:solidFill>
                <a:prstClr val="black"/>
              </a:solidFill>
              <a:latin typeface="Tahoma" pitchFamily="34" charset="0"/>
              <a:cs typeface="Tahoma" pitchFamily="34" charset="0"/>
            </a:endParaRPr>
          </a:p>
          <a:p>
            <a:pPr marL="685800" lvl="1" indent="-228600">
              <a:buAutoNum type="alphaLcParenR"/>
            </a:pPr>
            <a:r>
              <a:rPr lang="en-US" sz="1200" dirty="0" smtClean="0">
                <a:solidFill>
                  <a:prstClr val="black"/>
                </a:solidFill>
                <a:latin typeface="Tahoma" pitchFamily="34" charset="0"/>
                <a:cs typeface="Tahoma" pitchFamily="34" charset="0"/>
              </a:rPr>
              <a:t>Deriving the new data set</a:t>
            </a:r>
          </a:p>
          <a:p>
            <a:pPr marL="228600" indent="-228600">
              <a:buFontTx/>
              <a:buAutoNum type="arabicPeriod"/>
            </a:pPr>
            <a:endParaRPr lang="en-US" sz="1200" dirty="0" smtClean="0">
              <a:solidFill>
                <a:prstClr val="black"/>
              </a:solidFill>
              <a:latin typeface="Tahoma" pitchFamily="34" charset="0"/>
              <a:cs typeface="Tahoma" pitchFamily="34" charset="0"/>
            </a:endParaRPr>
          </a:p>
          <a:p>
            <a:pPr marL="228600" indent="-228600">
              <a:buFontTx/>
              <a:buAutoNum type="arabicPeriod"/>
            </a:pPr>
            <a:endParaRPr lang="en-US" sz="1200" dirty="0" smtClean="0">
              <a:solidFill>
                <a:prstClr val="black"/>
              </a:solidFill>
            </a:endParaRPr>
          </a:p>
          <a:p>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534400" cy="1754326"/>
          </a:xfrm>
          <a:prstGeom prst="rect">
            <a:avLst/>
          </a:prstGeom>
          <a:noFill/>
        </p:spPr>
        <p:txBody>
          <a:bodyPr wrap="square" rtlCol="0">
            <a:spAutoFit/>
          </a:bodyPr>
          <a:lstStyle/>
          <a:p>
            <a:r>
              <a:rPr lang="en-US" sz="1200" dirty="0" smtClean="0">
                <a:latin typeface="Tahoma" pitchFamily="34" charset="0"/>
                <a:cs typeface="Tahoma" pitchFamily="34" charset="0"/>
              </a:rPr>
              <a:t>PCA</a:t>
            </a:r>
          </a:p>
          <a:p>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a technique for identifying patterns in data and expressing the data in such a way as to highlight their similarities and  differences</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once these patterns are found, the data can be compressed (i.e. the number of dimensions can be reduced) without much loss of information</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example: data of 2 dimensions:</a:t>
            </a:r>
          </a:p>
        </p:txBody>
      </p:sp>
      <p:graphicFrame>
        <p:nvGraphicFramePr>
          <p:cNvPr id="5" name="Table 4"/>
          <p:cNvGraphicFramePr>
            <a:graphicFrameLocks noGrp="1"/>
          </p:cNvGraphicFramePr>
          <p:nvPr/>
        </p:nvGraphicFramePr>
        <p:xfrm>
          <a:off x="7620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2.7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Box 6"/>
          <p:cNvSpPr txBox="1"/>
          <p:nvPr/>
        </p:nvSpPr>
        <p:spPr>
          <a:xfrm>
            <a:off x="6858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original data:</a:t>
            </a:r>
            <a:endParaRPr lang="en-US" sz="1200" dirty="0">
              <a:latin typeface="Tahoma" pitchFamily="34" charset="0"/>
              <a:cs typeface="Tahoma" pitchFamily="34" charset="0"/>
            </a:endParaRPr>
          </a:p>
        </p:txBody>
      </p:sp>
      <p:pic>
        <p:nvPicPr>
          <p:cNvPr id="17411" name="Picture 3"/>
          <p:cNvPicPr>
            <a:picLocks noChangeAspect="1" noChangeArrowheads="1"/>
          </p:cNvPicPr>
          <p:nvPr/>
        </p:nvPicPr>
        <p:blipFill>
          <a:blip r:embed="rId3" cstate="print"/>
          <a:srcRect/>
          <a:stretch>
            <a:fillRect/>
          </a:stretch>
        </p:blipFill>
        <p:spPr bwMode="auto">
          <a:xfrm>
            <a:off x="4680000" y="2520000"/>
            <a:ext cx="3965903" cy="396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534400" cy="1754326"/>
          </a:xfrm>
          <a:prstGeom prst="rect">
            <a:avLst/>
          </a:prstGeom>
          <a:noFill/>
        </p:spPr>
        <p:txBody>
          <a:bodyPr wrap="square" rtlCol="0">
            <a:spAutoFit/>
          </a:bodyPr>
          <a:lstStyle/>
          <a:p>
            <a:r>
              <a:rPr lang="en-US" sz="1200" dirty="0" smtClean="0">
                <a:latin typeface="Tahoma" pitchFamily="34" charset="0"/>
                <a:cs typeface="Tahoma" pitchFamily="34" charset="0"/>
              </a:rPr>
              <a:t>PCA</a:t>
            </a:r>
          </a:p>
          <a:p>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a technique for identifying patterns in data and expressing the data in such a way as to highlight their similarities and  differences</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once these patterns are found, the data can be compressed (i.e. the number of dimensions can be reduced) without much loss of information</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example: data of 2 dimensions:</a:t>
            </a:r>
          </a:p>
        </p:txBody>
      </p:sp>
      <p:graphicFrame>
        <p:nvGraphicFramePr>
          <p:cNvPr id="5" name="Table 4"/>
          <p:cNvGraphicFramePr>
            <a:graphicFrameLocks noGrp="1"/>
          </p:cNvGraphicFramePr>
          <p:nvPr/>
        </p:nvGraphicFramePr>
        <p:xfrm>
          <a:off x="7620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2.7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8956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Box 6"/>
          <p:cNvSpPr txBox="1"/>
          <p:nvPr/>
        </p:nvSpPr>
        <p:spPr>
          <a:xfrm>
            <a:off x="6858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original data:</a:t>
            </a:r>
            <a:endParaRPr lang="en-US" sz="1200" dirty="0">
              <a:latin typeface="Tahoma" pitchFamily="34" charset="0"/>
              <a:cs typeface="Tahoma" pitchFamily="34" charset="0"/>
            </a:endParaRPr>
          </a:p>
        </p:txBody>
      </p:sp>
      <p:sp>
        <p:nvSpPr>
          <p:cNvPr id="8" name="TextBox 7"/>
          <p:cNvSpPr txBox="1"/>
          <p:nvPr/>
        </p:nvSpPr>
        <p:spPr>
          <a:xfrm>
            <a:off x="28194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centered data:</a:t>
            </a:r>
            <a:endParaRPr lang="en-US" sz="1200" dirty="0">
              <a:latin typeface="Tahoma" pitchFamily="34" charset="0"/>
              <a:cs typeface="Tahoma" pitchFamily="34" charset="0"/>
            </a:endParaRPr>
          </a:p>
        </p:txBody>
      </p:sp>
      <p:pic>
        <p:nvPicPr>
          <p:cNvPr id="17411" name="Picture 3"/>
          <p:cNvPicPr>
            <a:picLocks noChangeAspect="1" noChangeArrowheads="1"/>
          </p:cNvPicPr>
          <p:nvPr/>
        </p:nvPicPr>
        <p:blipFill>
          <a:blip r:embed="rId3" cstate="print"/>
          <a:srcRect/>
          <a:stretch>
            <a:fillRect/>
          </a:stretch>
        </p:blipFill>
        <p:spPr bwMode="auto">
          <a:xfrm>
            <a:off x="4680000" y="2520000"/>
            <a:ext cx="3965903" cy="396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534400" cy="1754326"/>
          </a:xfrm>
          <a:prstGeom prst="rect">
            <a:avLst/>
          </a:prstGeom>
          <a:noFill/>
        </p:spPr>
        <p:txBody>
          <a:bodyPr wrap="square" rtlCol="0">
            <a:spAutoFit/>
          </a:bodyPr>
          <a:lstStyle/>
          <a:p>
            <a:r>
              <a:rPr lang="en-US" sz="1200" dirty="0" smtClean="0">
                <a:latin typeface="Tahoma" pitchFamily="34" charset="0"/>
                <a:cs typeface="Tahoma" pitchFamily="34" charset="0"/>
              </a:rPr>
              <a:t>PCA</a:t>
            </a:r>
          </a:p>
          <a:p>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a technique for identifying patterns in data and expressing the data in such a way as to highlight their similarities and  differences</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once these patterns are found, the data can be compressed (i.e. the number of dimensions can be reduced) without much loss of information</a:t>
            </a:r>
          </a:p>
          <a:p>
            <a:pPr marL="92075" indent="-92075">
              <a:buFontTx/>
              <a:buChar char="-"/>
            </a:pPr>
            <a:endParaRPr lang="en-US" sz="1200" dirty="0" smtClean="0">
              <a:latin typeface="Tahoma" pitchFamily="34" charset="0"/>
              <a:cs typeface="Tahoma" pitchFamily="34" charset="0"/>
            </a:endParaRPr>
          </a:p>
          <a:p>
            <a:pPr marL="92075" indent="-92075">
              <a:buFontTx/>
              <a:buChar char="-"/>
            </a:pPr>
            <a:r>
              <a:rPr lang="en-US" sz="1200" dirty="0" smtClean="0">
                <a:latin typeface="Tahoma" pitchFamily="34" charset="0"/>
                <a:cs typeface="Tahoma" pitchFamily="34" charset="0"/>
              </a:rPr>
              <a:t> example: data of 2 dimensions:</a:t>
            </a:r>
          </a:p>
        </p:txBody>
      </p:sp>
      <p:graphicFrame>
        <p:nvGraphicFramePr>
          <p:cNvPr id="5" name="Table 4"/>
          <p:cNvGraphicFramePr>
            <a:graphicFrameLocks noGrp="1"/>
          </p:cNvGraphicFramePr>
          <p:nvPr/>
        </p:nvGraphicFramePr>
        <p:xfrm>
          <a:off x="7620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2.7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8956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Box 6"/>
          <p:cNvSpPr txBox="1"/>
          <p:nvPr/>
        </p:nvSpPr>
        <p:spPr>
          <a:xfrm>
            <a:off x="6858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original data:</a:t>
            </a:r>
            <a:endParaRPr lang="en-US" sz="1200" dirty="0">
              <a:latin typeface="Tahoma" pitchFamily="34" charset="0"/>
              <a:cs typeface="Tahoma" pitchFamily="34" charset="0"/>
            </a:endParaRPr>
          </a:p>
        </p:txBody>
      </p:sp>
      <p:sp>
        <p:nvSpPr>
          <p:cNvPr id="8" name="TextBox 7"/>
          <p:cNvSpPr txBox="1"/>
          <p:nvPr/>
        </p:nvSpPr>
        <p:spPr>
          <a:xfrm>
            <a:off x="28194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centered data:</a:t>
            </a:r>
            <a:endParaRPr lang="en-US" sz="1200" dirty="0">
              <a:latin typeface="Tahoma" pitchFamily="34" charset="0"/>
              <a:cs typeface="Tahoma" pitchFamily="34" charset="0"/>
            </a:endParaRPr>
          </a:p>
        </p:txBody>
      </p:sp>
      <p:pic>
        <p:nvPicPr>
          <p:cNvPr id="9" name="Picture 3"/>
          <p:cNvPicPr>
            <a:picLocks noChangeAspect="1" noChangeArrowheads="1"/>
          </p:cNvPicPr>
          <p:nvPr/>
        </p:nvPicPr>
        <p:blipFill>
          <a:blip r:embed="rId3" cstate="print"/>
          <a:srcRect/>
          <a:stretch>
            <a:fillRect/>
          </a:stretch>
        </p:blipFill>
        <p:spPr bwMode="auto">
          <a:xfrm>
            <a:off x="4680000" y="2520000"/>
            <a:ext cx="3965902" cy="396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1"/>
            <a:ext cx="1676400" cy="276999"/>
          </a:xfrm>
          <a:prstGeom prst="rect">
            <a:avLst/>
          </a:prstGeom>
          <a:noFill/>
        </p:spPr>
        <p:txBody>
          <a:bodyPr wrap="square" rtlCol="0">
            <a:spAutoFit/>
          </a:bodyPr>
          <a:lstStyle/>
          <a:p>
            <a:r>
              <a:rPr lang="en-US" sz="1200" dirty="0" smtClean="0">
                <a:latin typeface="Tahoma" pitchFamily="34" charset="0"/>
                <a:cs typeface="Tahoma" pitchFamily="34" charset="0"/>
              </a:rPr>
              <a:t>Covariance matrix:</a:t>
            </a:r>
          </a:p>
        </p:txBody>
      </p:sp>
      <p:graphicFrame>
        <p:nvGraphicFramePr>
          <p:cNvPr id="9" name="Table 8"/>
          <p:cNvGraphicFramePr>
            <a:graphicFrameLocks noGrp="1"/>
          </p:cNvGraphicFramePr>
          <p:nvPr/>
        </p:nvGraphicFramePr>
        <p:xfrm>
          <a:off x="152400" y="762000"/>
          <a:ext cx="2514600" cy="762000"/>
        </p:xfrm>
        <a:graphic>
          <a:graphicData uri="http://schemas.openxmlformats.org/drawingml/2006/table">
            <a:tbl>
              <a:tblPr firstRow="1" bandRow="1">
                <a:tableStyleId>{5C22544A-7EE6-4342-B048-85BDC9FD1C3A}</a:tableStyleId>
              </a:tblPr>
              <a:tblGrid>
                <a:gridCol w="838200"/>
                <a:gridCol w="838200"/>
                <a:gridCol w="838200"/>
              </a:tblGrid>
              <a:tr h="254000">
                <a:tc>
                  <a:txBody>
                    <a:bodyPr/>
                    <a:lstStyle/>
                    <a:p>
                      <a:pPr algn="ctr" fontAlgn="b"/>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smtClean="0">
                          <a:solidFill>
                            <a:srgbClr val="000000"/>
                          </a:solidFill>
                          <a:latin typeface="Tahoma" pitchFamily="34" charset="0"/>
                          <a:cs typeface="Tahoma" pitchFamily="34" charset="0"/>
                        </a:rPr>
                        <a:t>x</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smtClean="0">
                          <a:solidFill>
                            <a:srgbClr val="000000"/>
                          </a:solidFill>
                          <a:latin typeface="Tahoma" pitchFamily="34" charset="0"/>
                          <a:cs typeface="Tahoma" pitchFamily="34" charset="0"/>
                        </a:rPr>
                        <a:t>y</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smtClean="0">
                          <a:solidFill>
                            <a:srgbClr val="000000"/>
                          </a:solidFill>
                          <a:latin typeface="Tahoma" pitchFamily="34" charset="0"/>
                          <a:cs typeface="Tahoma" pitchFamily="34" charset="0"/>
                        </a:rPr>
                        <a:t>x</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1.015556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0.696667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smtClean="0">
                          <a:solidFill>
                            <a:srgbClr val="000000"/>
                          </a:solidFill>
                          <a:latin typeface="Tahoma" pitchFamily="34" charset="0"/>
                          <a:cs typeface="Tahoma" pitchFamily="34" charset="0"/>
                        </a:rPr>
                        <a:t>y</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0.696667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1.017778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Box 9"/>
          <p:cNvSpPr txBox="1"/>
          <p:nvPr/>
        </p:nvSpPr>
        <p:spPr>
          <a:xfrm>
            <a:off x="3505200" y="304800"/>
            <a:ext cx="1676400" cy="461665"/>
          </a:xfrm>
          <a:prstGeom prst="rect">
            <a:avLst/>
          </a:prstGeom>
          <a:noFill/>
        </p:spPr>
        <p:txBody>
          <a:bodyPr wrap="square" rtlCol="0">
            <a:spAutoFit/>
          </a:bodyPr>
          <a:lstStyle/>
          <a:p>
            <a:r>
              <a:rPr lang="en-US" sz="1200" dirty="0" smtClean="0">
                <a:latin typeface="Tahoma" pitchFamily="34" charset="0"/>
                <a:cs typeface="Tahoma" pitchFamily="34" charset="0"/>
              </a:rPr>
              <a:t>Eigenvalues of the covariance matrix:</a:t>
            </a:r>
          </a:p>
        </p:txBody>
      </p:sp>
      <p:sp>
        <p:nvSpPr>
          <p:cNvPr id="11" name="TextBox 10"/>
          <p:cNvSpPr txBox="1"/>
          <p:nvPr/>
        </p:nvSpPr>
        <p:spPr>
          <a:xfrm>
            <a:off x="6019800" y="304800"/>
            <a:ext cx="1676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of the covariance matrix:</a:t>
            </a:r>
          </a:p>
        </p:txBody>
      </p:sp>
      <p:graphicFrame>
        <p:nvGraphicFramePr>
          <p:cNvPr id="12" name="Table 11"/>
          <p:cNvGraphicFramePr>
            <a:graphicFrameLocks noGrp="1"/>
          </p:cNvGraphicFramePr>
          <p:nvPr/>
        </p:nvGraphicFramePr>
        <p:xfrm>
          <a:off x="3733800" y="1016000"/>
          <a:ext cx="838200" cy="508000"/>
        </p:xfrm>
        <a:graphic>
          <a:graphicData uri="http://schemas.openxmlformats.org/drawingml/2006/table">
            <a:tbl>
              <a:tblPr firstRow="1" bandRow="1">
                <a:tableStyleId>{5C22544A-7EE6-4342-B048-85BDC9FD1C3A}</a:tableStyleId>
              </a:tblPr>
              <a:tblGrid>
                <a:gridCol w="838200"/>
              </a:tblGrid>
              <a:tr h="254000">
                <a:tc>
                  <a:txBody>
                    <a:bodyPr/>
                    <a:lstStyle/>
                    <a:p>
                      <a:pPr algn="l" fontAlgn="b"/>
                      <a:r>
                        <a:rPr lang="nl-NL" sz="1200" b="0" i="0" u="none" strike="noStrike" dirty="0" smtClean="0">
                          <a:solidFill>
                            <a:srgbClr val="000000"/>
                          </a:solidFill>
                          <a:latin typeface="Tahoma" pitchFamily="34" charset="0"/>
                          <a:cs typeface="Tahoma" pitchFamily="34" charset="0"/>
                        </a:rPr>
                        <a:t>1.7133342</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dirty="0" smtClean="0">
                          <a:solidFill>
                            <a:srgbClr val="000000"/>
                          </a:solidFill>
                          <a:latin typeface="Tahoma" pitchFamily="34" charset="0"/>
                          <a:cs typeface="Tahoma" pitchFamily="34" charset="0"/>
                        </a:rPr>
                        <a:t>0.3199991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6248400" y="1066800"/>
          <a:ext cx="1676400" cy="508000"/>
        </p:xfrm>
        <a:graphic>
          <a:graphicData uri="http://schemas.openxmlformats.org/drawingml/2006/table">
            <a:tbl>
              <a:tblPr firstRow="1" bandRow="1">
                <a:tableStyleId>{5C22544A-7EE6-4342-B048-85BDC9FD1C3A}</a:tableStyleId>
              </a:tblPr>
              <a:tblGrid>
                <a:gridCol w="838200"/>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14"/>
          <p:cNvGrpSpPr/>
          <p:nvPr/>
        </p:nvGrpSpPr>
        <p:grpSpPr>
          <a:xfrm>
            <a:off x="990600" y="1066800"/>
            <a:ext cx="76200" cy="533400"/>
            <a:chOff x="838200" y="914400"/>
            <a:chExt cx="76200" cy="533400"/>
          </a:xfrm>
        </p:grpSpPr>
        <p:cxnSp>
          <p:nvCxnSpPr>
            <p:cNvPr id="16" name="Straight Connector 1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18"/>
          <p:cNvGrpSpPr/>
          <p:nvPr/>
        </p:nvGrpSpPr>
        <p:grpSpPr>
          <a:xfrm>
            <a:off x="3581400" y="1066800"/>
            <a:ext cx="76200" cy="533400"/>
            <a:chOff x="838200" y="914400"/>
            <a:chExt cx="76200" cy="533400"/>
          </a:xfrm>
        </p:grpSpPr>
        <p:cxnSp>
          <p:nvCxnSpPr>
            <p:cNvPr id="20" name="Straight Connector 19"/>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22"/>
          <p:cNvGrpSpPr/>
          <p:nvPr/>
        </p:nvGrpSpPr>
        <p:grpSpPr>
          <a:xfrm>
            <a:off x="6096000" y="1066800"/>
            <a:ext cx="76200" cy="533400"/>
            <a:chOff x="838200" y="914400"/>
            <a:chExt cx="76200" cy="533400"/>
          </a:xfrm>
        </p:grpSpPr>
        <p:cxnSp>
          <p:nvCxnSpPr>
            <p:cNvPr id="24" name="Straight Connector 2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26"/>
          <p:cNvGrpSpPr/>
          <p:nvPr/>
        </p:nvGrpSpPr>
        <p:grpSpPr>
          <a:xfrm>
            <a:off x="2590800" y="1066800"/>
            <a:ext cx="76200" cy="533400"/>
            <a:chOff x="1295400" y="914400"/>
            <a:chExt cx="76200" cy="533400"/>
          </a:xfrm>
        </p:grpSpPr>
        <p:cxnSp>
          <p:nvCxnSpPr>
            <p:cNvPr id="28" name="Straight Connector 2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30"/>
          <p:cNvGrpSpPr/>
          <p:nvPr/>
        </p:nvGrpSpPr>
        <p:grpSpPr>
          <a:xfrm>
            <a:off x="4495800" y="1066800"/>
            <a:ext cx="76200" cy="533400"/>
            <a:chOff x="1295400" y="914400"/>
            <a:chExt cx="76200" cy="533400"/>
          </a:xfrm>
        </p:grpSpPr>
        <p:cxnSp>
          <p:nvCxnSpPr>
            <p:cNvPr id="32" name="Straight Connector 31"/>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34"/>
          <p:cNvGrpSpPr/>
          <p:nvPr/>
        </p:nvGrpSpPr>
        <p:grpSpPr>
          <a:xfrm>
            <a:off x="7772400" y="1066800"/>
            <a:ext cx="76200" cy="533400"/>
            <a:chOff x="1295400" y="914400"/>
            <a:chExt cx="76200" cy="533400"/>
          </a:xfrm>
        </p:grpSpPr>
        <p:cxnSp>
          <p:nvCxnSpPr>
            <p:cNvPr id="36" name="Straight Connector 35"/>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096000" y="1905000"/>
            <a:ext cx="1676400" cy="215444"/>
          </a:xfrm>
          <a:prstGeom prst="rect">
            <a:avLst/>
          </a:prstGeom>
          <a:noFill/>
        </p:spPr>
        <p:txBody>
          <a:bodyPr wrap="square" rtlCol="0">
            <a:spAutoFit/>
          </a:bodyPr>
          <a:lstStyle/>
          <a:p>
            <a:r>
              <a:rPr lang="en-US" sz="800" dirty="0" smtClean="0">
                <a:latin typeface="Tahoma" pitchFamily="34" charset="0"/>
                <a:cs typeface="Tahoma" pitchFamily="34" charset="0"/>
              </a:rPr>
              <a:t>* unit eigenvectors</a:t>
            </a:r>
          </a:p>
        </p:txBody>
      </p:sp>
      <p:graphicFrame>
        <p:nvGraphicFramePr>
          <p:cNvPr id="40" name="Table 39"/>
          <p:cNvGraphicFramePr>
            <a:graphicFrameLocks noGrp="1"/>
          </p:cNvGraphicFramePr>
          <p:nvPr/>
        </p:nvGraphicFramePr>
        <p:xfrm>
          <a:off x="7620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2.7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1" name="Table 40"/>
          <p:cNvGraphicFramePr>
            <a:graphicFrameLocks noGrp="1"/>
          </p:cNvGraphicFramePr>
          <p:nvPr/>
        </p:nvGraphicFramePr>
        <p:xfrm>
          <a:off x="28956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2" name="TextBox 41"/>
          <p:cNvSpPr txBox="1"/>
          <p:nvPr/>
        </p:nvSpPr>
        <p:spPr>
          <a:xfrm>
            <a:off x="6858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original data:</a:t>
            </a:r>
            <a:endParaRPr lang="en-US" sz="1200" dirty="0">
              <a:latin typeface="Tahoma" pitchFamily="34" charset="0"/>
              <a:cs typeface="Tahoma" pitchFamily="34" charset="0"/>
            </a:endParaRPr>
          </a:p>
        </p:txBody>
      </p:sp>
      <p:sp>
        <p:nvSpPr>
          <p:cNvPr id="43" name="TextBox 42"/>
          <p:cNvSpPr txBox="1"/>
          <p:nvPr/>
        </p:nvSpPr>
        <p:spPr>
          <a:xfrm>
            <a:off x="28194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centered data:</a:t>
            </a:r>
            <a:endParaRPr lang="en-US" sz="1200" dirty="0">
              <a:latin typeface="Tahoma" pitchFamily="34" charset="0"/>
              <a:cs typeface="Tahoma" pitchFamily="34" charset="0"/>
            </a:endParaRPr>
          </a:p>
        </p:txBody>
      </p:sp>
      <p:pic>
        <p:nvPicPr>
          <p:cNvPr id="44" name="Picture 3"/>
          <p:cNvPicPr>
            <a:picLocks noChangeAspect="1" noChangeArrowheads="1"/>
          </p:cNvPicPr>
          <p:nvPr/>
        </p:nvPicPr>
        <p:blipFill>
          <a:blip r:embed="rId3" cstate="print"/>
          <a:srcRect/>
          <a:stretch>
            <a:fillRect/>
          </a:stretch>
        </p:blipFill>
        <p:spPr bwMode="auto">
          <a:xfrm>
            <a:off x="4680000" y="2520000"/>
            <a:ext cx="3965902" cy="396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1"/>
            <a:ext cx="1676400" cy="276999"/>
          </a:xfrm>
          <a:prstGeom prst="rect">
            <a:avLst/>
          </a:prstGeom>
          <a:noFill/>
        </p:spPr>
        <p:txBody>
          <a:bodyPr wrap="square" rtlCol="0">
            <a:spAutoFit/>
          </a:bodyPr>
          <a:lstStyle/>
          <a:p>
            <a:r>
              <a:rPr lang="en-US" sz="1200" dirty="0" smtClean="0">
                <a:latin typeface="Tahoma" pitchFamily="34" charset="0"/>
                <a:cs typeface="Tahoma" pitchFamily="34" charset="0"/>
              </a:rPr>
              <a:t>Covariance matrix:</a:t>
            </a:r>
          </a:p>
        </p:txBody>
      </p:sp>
      <p:graphicFrame>
        <p:nvGraphicFramePr>
          <p:cNvPr id="9" name="Table 8"/>
          <p:cNvGraphicFramePr>
            <a:graphicFrameLocks noGrp="1"/>
          </p:cNvGraphicFramePr>
          <p:nvPr/>
        </p:nvGraphicFramePr>
        <p:xfrm>
          <a:off x="152400" y="762000"/>
          <a:ext cx="2514600" cy="762000"/>
        </p:xfrm>
        <a:graphic>
          <a:graphicData uri="http://schemas.openxmlformats.org/drawingml/2006/table">
            <a:tbl>
              <a:tblPr firstRow="1" bandRow="1">
                <a:tableStyleId>{5C22544A-7EE6-4342-B048-85BDC9FD1C3A}</a:tableStyleId>
              </a:tblPr>
              <a:tblGrid>
                <a:gridCol w="838200"/>
                <a:gridCol w="838200"/>
                <a:gridCol w="838200"/>
              </a:tblGrid>
              <a:tr h="254000">
                <a:tc>
                  <a:txBody>
                    <a:bodyPr/>
                    <a:lstStyle/>
                    <a:p>
                      <a:pPr algn="ctr" fontAlgn="b"/>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smtClean="0">
                          <a:solidFill>
                            <a:srgbClr val="000000"/>
                          </a:solidFill>
                          <a:latin typeface="Tahoma" pitchFamily="34" charset="0"/>
                          <a:cs typeface="Tahoma" pitchFamily="34" charset="0"/>
                        </a:rPr>
                        <a:t>x</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smtClean="0">
                          <a:solidFill>
                            <a:srgbClr val="000000"/>
                          </a:solidFill>
                          <a:latin typeface="Tahoma" pitchFamily="34" charset="0"/>
                          <a:cs typeface="Tahoma" pitchFamily="34" charset="0"/>
                        </a:rPr>
                        <a:t>y</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smtClean="0">
                          <a:solidFill>
                            <a:srgbClr val="000000"/>
                          </a:solidFill>
                          <a:latin typeface="Tahoma" pitchFamily="34" charset="0"/>
                          <a:cs typeface="Tahoma" pitchFamily="34" charset="0"/>
                        </a:rPr>
                        <a:t>x</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1.015556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0.696667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smtClean="0">
                          <a:solidFill>
                            <a:srgbClr val="000000"/>
                          </a:solidFill>
                          <a:latin typeface="Tahoma" pitchFamily="34" charset="0"/>
                          <a:cs typeface="Tahoma" pitchFamily="34" charset="0"/>
                        </a:rPr>
                        <a:t>y</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0.696667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1.017778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Box 9"/>
          <p:cNvSpPr txBox="1"/>
          <p:nvPr/>
        </p:nvSpPr>
        <p:spPr>
          <a:xfrm>
            <a:off x="3505200" y="304800"/>
            <a:ext cx="1676400" cy="461665"/>
          </a:xfrm>
          <a:prstGeom prst="rect">
            <a:avLst/>
          </a:prstGeom>
          <a:noFill/>
        </p:spPr>
        <p:txBody>
          <a:bodyPr wrap="square" rtlCol="0">
            <a:spAutoFit/>
          </a:bodyPr>
          <a:lstStyle/>
          <a:p>
            <a:r>
              <a:rPr lang="en-US" sz="1200" dirty="0" smtClean="0">
                <a:latin typeface="Tahoma" pitchFamily="34" charset="0"/>
                <a:cs typeface="Tahoma" pitchFamily="34" charset="0"/>
              </a:rPr>
              <a:t>Eigenvalues of the covariance matrix:</a:t>
            </a:r>
          </a:p>
        </p:txBody>
      </p:sp>
      <p:sp>
        <p:nvSpPr>
          <p:cNvPr id="11" name="TextBox 10"/>
          <p:cNvSpPr txBox="1"/>
          <p:nvPr/>
        </p:nvSpPr>
        <p:spPr>
          <a:xfrm>
            <a:off x="6019800" y="304800"/>
            <a:ext cx="1676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of the covariance matrix:</a:t>
            </a:r>
          </a:p>
        </p:txBody>
      </p:sp>
      <p:graphicFrame>
        <p:nvGraphicFramePr>
          <p:cNvPr id="12" name="Table 11"/>
          <p:cNvGraphicFramePr>
            <a:graphicFrameLocks noGrp="1"/>
          </p:cNvGraphicFramePr>
          <p:nvPr/>
        </p:nvGraphicFramePr>
        <p:xfrm>
          <a:off x="3733800" y="1016000"/>
          <a:ext cx="838200" cy="508000"/>
        </p:xfrm>
        <a:graphic>
          <a:graphicData uri="http://schemas.openxmlformats.org/drawingml/2006/table">
            <a:tbl>
              <a:tblPr firstRow="1" bandRow="1">
                <a:tableStyleId>{5C22544A-7EE6-4342-B048-85BDC9FD1C3A}</a:tableStyleId>
              </a:tblPr>
              <a:tblGrid>
                <a:gridCol w="838200"/>
              </a:tblGrid>
              <a:tr h="254000">
                <a:tc>
                  <a:txBody>
                    <a:bodyPr/>
                    <a:lstStyle/>
                    <a:p>
                      <a:pPr algn="l" fontAlgn="b"/>
                      <a:r>
                        <a:rPr lang="nl-NL" sz="1200" b="0" i="0" u="none" strike="noStrike" dirty="0" smtClean="0">
                          <a:solidFill>
                            <a:srgbClr val="000000"/>
                          </a:solidFill>
                          <a:latin typeface="Tahoma" pitchFamily="34" charset="0"/>
                          <a:cs typeface="Tahoma" pitchFamily="34" charset="0"/>
                        </a:rPr>
                        <a:t>1.7133342</a:t>
                      </a:r>
                      <a:endParaRPr lang="nl-NL" sz="1200" b="0" i="0" u="none" strike="noStrike" dirty="0">
                        <a:solidFill>
                          <a:srgbClr val="000000"/>
                        </a:solidFill>
                        <a:latin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dirty="0" smtClean="0">
                          <a:solidFill>
                            <a:srgbClr val="000000"/>
                          </a:solidFill>
                          <a:latin typeface="Tahoma" pitchFamily="34" charset="0"/>
                          <a:cs typeface="Tahoma" pitchFamily="34" charset="0"/>
                        </a:rPr>
                        <a:t>0.3199991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6248400" y="1066800"/>
          <a:ext cx="1676400" cy="508000"/>
        </p:xfrm>
        <a:graphic>
          <a:graphicData uri="http://schemas.openxmlformats.org/drawingml/2006/table">
            <a:tbl>
              <a:tblPr firstRow="1" bandRow="1">
                <a:tableStyleId>{5C22544A-7EE6-4342-B048-85BDC9FD1C3A}</a:tableStyleId>
              </a:tblPr>
              <a:tblGrid>
                <a:gridCol w="838200"/>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14"/>
          <p:cNvGrpSpPr/>
          <p:nvPr/>
        </p:nvGrpSpPr>
        <p:grpSpPr>
          <a:xfrm>
            <a:off x="990600" y="1066800"/>
            <a:ext cx="76200" cy="533400"/>
            <a:chOff x="838200" y="914400"/>
            <a:chExt cx="76200" cy="533400"/>
          </a:xfrm>
        </p:grpSpPr>
        <p:cxnSp>
          <p:nvCxnSpPr>
            <p:cNvPr id="16" name="Straight Connector 1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18"/>
          <p:cNvGrpSpPr/>
          <p:nvPr/>
        </p:nvGrpSpPr>
        <p:grpSpPr>
          <a:xfrm>
            <a:off x="3581400" y="1066800"/>
            <a:ext cx="76200" cy="533400"/>
            <a:chOff x="838200" y="914400"/>
            <a:chExt cx="76200" cy="533400"/>
          </a:xfrm>
        </p:grpSpPr>
        <p:cxnSp>
          <p:nvCxnSpPr>
            <p:cNvPr id="20" name="Straight Connector 19"/>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22"/>
          <p:cNvGrpSpPr/>
          <p:nvPr/>
        </p:nvGrpSpPr>
        <p:grpSpPr>
          <a:xfrm>
            <a:off x="6096000" y="1066800"/>
            <a:ext cx="76200" cy="533400"/>
            <a:chOff x="838200" y="914400"/>
            <a:chExt cx="76200" cy="533400"/>
          </a:xfrm>
        </p:grpSpPr>
        <p:cxnSp>
          <p:nvCxnSpPr>
            <p:cNvPr id="24" name="Straight Connector 2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26"/>
          <p:cNvGrpSpPr/>
          <p:nvPr/>
        </p:nvGrpSpPr>
        <p:grpSpPr>
          <a:xfrm>
            <a:off x="2590800" y="1066800"/>
            <a:ext cx="76200" cy="533400"/>
            <a:chOff x="1295400" y="914400"/>
            <a:chExt cx="76200" cy="533400"/>
          </a:xfrm>
        </p:grpSpPr>
        <p:cxnSp>
          <p:nvCxnSpPr>
            <p:cNvPr id="28" name="Straight Connector 2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0"/>
          <p:cNvGrpSpPr/>
          <p:nvPr/>
        </p:nvGrpSpPr>
        <p:grpSpPr>
          <a:xfrm>
            <a:off x="4495800" y="1066800"/>
            <a:ext cx="76200" cy="533400"/>
            <a:chOff x="1295400" y="914400"/>
            <a:chExt cx="76200" cy="533400"/>
          </a:xfrm>
        </p:grpSpPr>
        <p:cxnSp>
          <p:nvCxnSpPr>
            <p:cNvPr id="32" name="Straight Connector 31"/>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4"/>
          <p:cNvGrpSpPr/>
          <p:nvPr/>
        </p:nvGrpSpPr>
        <p:grpSpPr>
          <a:xfrm>
            <a:off x="7772400" y="1066800"/>
            <a:ext cx="76200" cy="533400"/>
            <a:chOff x="1295400" y="914400"/>
            <a:chExt cx="76200" cy="533400"/>
          </a:xfrm>
        </p:grpSpPr>
        <p:cxnSp>
          <p:nvCxnSpPr>
            <p:cNvPr id="36" name="Straight Connector 35"/>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096000" y="1905000"/>
            <a:ext cx="1676400" cy="215444"/>
          </a:xfrm>
          <a:prstGeom prst="rect">
            <a:avLst/>
          </a:prstGeom>
          <a:noFill/>
        </p:spPr>
        <p:txBody>
          <a:bodyPr wrap="square" rtlCol="0">
            <a:spAutoFit/>
          </a:bodyPr>
          <a:lstStyle/>
          <a:p>
            <a:r>
              <a:rPr lang="en-US" sz="800" dirty="0" smtClean="0">
                <a:latin typeface="Tahoma" pitchFamily="34" charset="0"/>
                <a:cs typeface="Tahoma" pitchFamily="34" charset="0"/>
              </a:rPr>
              <a:t>* unit eigenvectors</a:t>
            </a:r>
          </a:p>
        </p:txBody>
      </p:sp>
      <p:graphicFrame>
        <p:nvGraphicFramePr>
          <p:cNvPr id="40" name="Table 39"/>
          <p:cNvGraphicFramePr>
            <a:graphicFrameLocks noGrp="1"/>
          </p:cNvGraphicFramePr>
          <p:nvPr/>
        </p:nvGraphicFramePr>
        <p:xfrm>
          <a:off x="7620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2.7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1" name="Table 40"/>
          <p:cNvGraphicFramePr>
            <a:graphicFrameLocks noGrp="1"/>
          </p:cNvGraphicFramePr>
          <p:nvPr/>
        </p:nvGraphicFramePr>
        <p:xfrm>
          <a:off x="2895600" y="3053080"/>
          <a:ext cx="914400" cy="2814320"/>
        </p:xfrm>
        <a:graphic>
          <a:graphicData uri="http://schemas.openxmlformats.org/drawingml/2006/table">
            <a:tbl>
              <a:tblPr firstRow="1" bandRow="1">
                <a:tableStyleId>{5C22544A-7EE6-4342-B048-85BDC9FD1C3A}</a:tableStyleId>
              </a:tblPr>
              <a:tblGrid>
                <a:gridCol w="457200"/>
                <a:gridCol w="457200"/>
              </a:tblGrid>
              <a:tr h="254000">
                <a:tc>
                  <a:txBody>
                    <a:bodyPr/>
                    <a:lstStyle/>
                    <a:p>
                      <a:pPr algn="ctr"/>
                      <a:r>
                        <a:rPr lang="en-US" sz="1200" b="0" i="0" u="none" strike="noStrike" kern="1200" dirty="0" smtClean="0">
                          <a:solidFill>
                            <a:srgbClr val="000000"/>
                          </a:solidFill>
                          <a:latin typeface="Tahoma" pitchFamily="34" charset="0"/>
                          <a:ea typeface="+mn-ea"/>
                          <a:cs typeface="Tahoma" pitchFamily="34" charset="0"/>
                        </a:rPr>
                        <a:t>x</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u="none" strike="noStrike" kern="1200" dirty="0" smtClean="0">
                          <a:solidFill>
                            <a:srgbClr val="000000"/>
                          </a:solidFill>
                          <a:latin typeface="Tahoma" pitchFamily="34" charset="0"/>
                          <a:ea typeface="+mn-ea"/>
                          <a:cs typeface="Tahoma" pitchFamily="34" charset="0"/>
                        </a:rPr>
                        <a:t>y</a:t>
                      </a:r>
                      <a:endParaRPr lang="en-US" sz="1200" b="0" i="0" u="none" strike="noStrike" kern="1200" dirty="0">
                        <a:solidFill>
                          <a:srgbClr val="000000"/>
                        </a:solidFill>
                        <a:latin typeface="Tahoma" pitchFamily="34" charset="0"/>
                        <a:ea typeface="+mn-ea"/>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-1.4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-0.1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a:solidFill>
                            <a:srgbClr val="000000"/>
                          </a:solidFill>
                          <a:latin typeface="Tahoma" pitchFamily="34" charset="0"/>
                          <a:cs typeface="Tahoma" pitchFamily="34" charset="0"/>
                        </a:rPr>
                        <a:t>-0.6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fontAlgn="b"/>
                      <a:r>
                        <a:rPr lang="nl-NL" sz="1200" b="0" i="0" u="none" strike="noStrike">
                          <a:solidFill>
                            <a:srgbClr val="000000"/>
                          </a:solidFill>
                          <a:latin typeface="Tahoma" pitchFamily="34" charset="0"/>
                          <a:cs typeface="Tahoma" pitchFamily="34" charset="0"/>
                        </a:rPr>
                        <a:t>-1.6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nl-NL" sz="1200" b="0" i="0" u="none" strike="noStrike" dirty="0">
                          <a:solidFill>
                            <a:srgbClr val="000000"/>
                          </a:solidFill>
                          <a:latin typeface="Tahoma" pitchFamily="34" charset="0"/>
                          <a:cs typeface="Tahoma" pitchFamily="34" charset="0"/>
                        </a:rPr>
                        <a:t>-0.3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2" name="TextBox 41"/>
          <p:cNvSpPr txBox="1"/>
          <p:nvPr/>
        </p:nvSpPr>
        <p:spPr>
          <a:xfrm>
            <a:off x="6858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original data:</a:t>
            </a:r>
            <a:endParaRPr lang="en-US" sz="1200" dirty="0">
              <a:latin typeface="Tahoma" pitchFamily="34" charset="0"/>
              <a:cs typeface="Tahoma" pitchFamily="34" charset="0"/>
            </a:endParaRPr>
          </a:p>
        </p:txBody>
      </p:sp>
      <p:sp>
        <p:nvSpPr>
          <p:cNvPr id="43" name="TextBox 42"/>
          <p:cNvSpPr txBox="1"/>
          <p:nvPr/>
        </p:nvSpPr>
        <p:spPr>
          <a:xfrm>
            <a:off x="2819400" y="2590800"/>
            <a:ext cx="1219200" cy="276999"/>
          </a:xfrm>
          <a:prstGeom prst="rect">
            <a:avLst/>
          </a:prstGeom>
          <a:noFill/>
        </p:spPr>
        <p:txBody>
          <a:bodyPr wrap="square" rtlCol="0">
            <a:spAutoFit/>
          </a:bodyPr>
          <a:lstStyle/>
          <a:p>
            <a:r>
              <a:rPr lang="en-US" sz="1200" dirty="0" smtClean="0">
                <a:latin typeface="Tahoma" pitchFamily="34" charset="0"/>
                <a:cs typeface="Tahoma" pitchFamily="34" charset="0"/>
              </a:rPr>
              <a:t>centered data:</a:t>
            </a:r>
            <a:endParaRPr lang="en-US" sz="1200" dirty="0">
              <a:latin typeface="Tahoma" pitchFamily="34" charset="0"/>
              <a:cs typeface="Tahoma" pitchFamily="34" charset="0"/>
            </a:endParaRPr>
          </a:p>
        </p:txBody>
      </p:sp>
      <p:grpSp>
        <p:nvGrpSpPr>
          <p:cNvPr id="127" name="Group 126"/>
          <p:cNvGrpSpPr/>
          <p:nvPr/>
        </p:nvGrpSpPr>
        <p:grpSpPr>
          <a:xfrm>
            <a:off x="4680000" y="2520000"/>
            <a:ext cx="3965902" cy="3960000"/>
            <a:chOff x="4680000" y="2520000"/>
            <a:chExt cx="3965902" cy="3960000"/>
          </a:xfrm>
        </p:grpSpPr>
        <p:pic>
          <p:nvPicPr>
            <p:cNvPr id="19458" name="Picture 2"/>
            <p:cNvPicPr>
              <a:picLocks noChangeAspect="1" noChangeArrowheads="1"/>
            </p:cNvPicPr>
            <p:nvPr/>
          </p:nvPicPr>
          <p:blipFill>
            <a:blip r:embed="rId4" cstate="print"/>
            <a:srcRect/>
            <a:stretch>
              <a:fillRect/>
            </a:stretch>
          </p:blipFill>
          <p:spPr bwMode="auto">
            <a:xfrm>
              <a:off x="4680000" y="2520000"/>
              <a:ext cx="3965902" cy="3960000"/>
            </a:xfrm>
            <a:prstGeom prst="rect">
              <a:avLst/>
            </a:prstGeom>
            <a:noFill/>
            <a:ln w="9525">
              <a:noFill/>
              <a:miter lim="800000"/>
              <a:headEnd/>
              <a:tailEnd/>
            </a:ln>
            <a:effectLst/>
          </p:spPr>
        </p:pic>
        <p:cxnSp>
          <p:nvCxnSpPr>
            <p:cNvPr id="123" name="Straight Connector 122"/>
            <p:cNvCxnSpPr/>
            <p:nvPr/>
          </p:nvCxnSpPr>
          <p:spPr>
            <a:xfrm>
              <a:off x="5105400" y="2971800"/>
              <a:ext cx="3276600" cy="2895600"/>
            </a:xfrm>
            <a:prstGeom prst="line">
              <a:avLst/>
            </a:prstGeom>
            <a:ln w="15875"/>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381000" y="304800"/>
            <a:ext cx="8534400" cy="5632311"/>
          </a:xfrm>
          <a:prstGeom prst="rect">
            <a:avLst/>
          </a:prstGeom>
          <a:noFill/>
        </p:spPr>
        <p:txBody>
          <a:bodyPr wrap="square" rtlCol="0">
            <a:spAutoFit/>
          </a:bodyPr>
          <a:lstStyle/>
          <a:p>
            <a:pPr marL="90488" indent="-90488"/>
            <a:r>
              <a:rPr lang="en-US" sz="1200" dirty="0" smtClean="0">
                <a:latin typeface="Tahoma" pitchFamily="34" charset="0"/>
                <a:cs typeface="Tahoma" pitchFamily="34" charset="0"/>
              </a:rPr>
              <a:t>Compression and reduced dimensionality:</a:t>
            </a:r>
          </a:p>
          <a:p>
            <a:pPr marL="90488" indent="-90488"/>
            <a:endParaRPr lang="en-US" sz="1200" dirty="0" smtClean="0">
              <a:latin typeface="Tahoma" pitchFamily="34" charset="0"/>
              <a:cs typeface="Tahoma" pitchFamily="34" charset="0"/>
            </a:endParaRPr>
          </a:p>
          <a:p>
            <a:pPr marL="90488" indent="-90488"/>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the eigenvector associated with the highest eigenvalue is the principal component of the dataset; it captures the most significant relationship between the data dimensions</a:t>
            </a: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ordering eigenvalues from highest to lowest gives the components in order of significance </a:t>
            </a: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if we want, we can ignore the components of lesser significance – this results in a loss of information, but if the eigenvalues are small, the loss will not be great</a:t>
            </a: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thus, in a dataset with </a:t>
            </a:r>
            <a:r>
              <a:rPr lang="en-US" sz="1200" i="1" dirty="0" smtClean="0">
                <a:latin typeface="Tahoma" pitchFamily="34" charset="0"/>
                <a:cs typeface="Tahoma" pitchFamily="34" charset="0"/>
              </a:rPr>
              <a:t>n</a:t>
            </a:r>
            <a:r>
              <a:rPr lang="en-US" sz="1200" dirty="0" smtClean="0">
                <a:latin typeface="Tahoma" pitchFamily="34" charset="0"/>
                <a:cs typeface="Tahoma" pitchFamily="34" charset="0"/>
              </a:rPr>
              <a:t> dimensions/variables, one may obtain the </a:t>
            </a:r>
            <a:r>
              <a:rPr lang="en-US" sz="1200" i="1" dirty="0" smtClean="0">
                <a:latin typeface="Tahoma" pitchFamily="34" charset="0"/>
                <a:cs typeface="Tahoma" pitchFamily="34" charset="0"/>
              </a:rPr>
              <a:t>n</a:t>
            </a:r>
            <a:r>
              <a:rPr lang="en-US" sz="1200" dirty="0" smtClean="0">
                <a:latin typeface="Tahoma" pitchFamily="34" charset="0"/>
                <a:cs typeface="Tahoma" pitchFamily="34" charset="0"/>
              </a:rPr>
              <a:t> eigenvectors &amp; eigenvalues and decide to retain </a:t>
            </a:r>
            <a:r>
              <a:rPr lang="en-US" sz="1200" i="1" dirty="0" smtClean="0">
                <a:latin typeface="Tahoma" pitchFamily="34" charset="0"/>
                <a:cs typeface="Tahoma" pitchFamily="34" charset="0"/>
              </a:rPr>
              <a:t>p</a:t>
            </a:r>
            <a:r>
              <a:rPr lang="en-US" sz="1200" dirty="0" smtClean="0">
                <a:latin typeface="Tahoma" pitchFamily="34" charset="0"/>
                <a:cs typeface="Tahoma" pitchFamily="34" charset="0"/>
              </a:rPr>
              <a:t> of them → this results in a final dataset with only </a:t>
            </a:r>
            <a:r>
              <a:rPr lang="en-US" sz="1200" i="1" dirty="0" smtClean="0">
                <a:latin typeface="Tahoma" pitchFamily="34" charset="0"/>
                <a:cs typeface="Tahoma" pitchFamily="34" charset="0"/>
              </a:rPr>
              <a:t>p</a:t>
            </a:r>
            <a:r>
              <a:rPr lang="en-US" sz="1200" dirty="0" smtClean="0">
                <a:latin typeface="Tahoma" pitchFamily="34" charset="0"/>
                <a:cs typeface="Tahoma" pitchFamily="34" charset="0"/>
              </a:rPr>
              <a:t> dimensions</a:t>
            </a: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feature vector – a vector containing only the eigenvectors representing the dimensions we want to keep – in our example data, 2 choices:</a:t>
            </a: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the final dataset is obtained by multiplying the transpose of the feature vector (on the left) with the transposed original dataset</a:t>
            </a:r>
          </a:p>
          <a:p>
            <a:pPr marL="90488" indent="-90488">
              <a:buFontTx/>
              <a:buChar char="-"/>
            </a:pPr>
            <a:endParaRPr lang="en-US" sz="1200" dirty="0" smtClean="0">
              <a:latin typeface="Tahoma" pitchFamily="34" charset="0"/>
              <a:cs typeface="Tahoma" pitchFamily="34" charset="0"/>
            </a:endParaRPr>
          </a:p>
          <a:p>
            <a:pPr marL="90488" indent="-90488">
              <a:buFontTx/>
              <a:buChar char="-"/>
            </a:pPr>
            <a:r>
              <a:rPr lang="en-US" sz="1200" dirty="0" smtClean="0">
                <a:latin typeface="Tahoma" pitchFamily="34" charset="0"/>
                <a:cs typeface="Tahoma" pitchFamily="34" charset="0"/>
              </a:rPr>
              <a:t> this will give us the original data solely in terms of the vectors we chose</a:t>
            </a:r>
          </a:p>
          <a:p>
            <a:pPr marL="90488" indent="-90488"/>
            <a:r>
              <a:rPr lang="en-US" sz="1200" dirty="0" smtClean="0">
                <a:latin typeface="Tahoma" pitchFamily="34" charset="0"/>
                <a:cs typeface="Tahoma" pitchFamily="34" charset="0"/>
              </a:rPr>
              <a:t> </a:t>
            </a:r>
          </a:p>
        </p:txBody>
      </p:sp>
      <p:graphicFrame>
        <p:nvGraphicFramePr>
          <p:cNvPr id="47" name="Table 46"/>
          <p:cNvGraphicFramePr>
            <a:graphicFrameLocks noGrp="1"/>
          </p:cNvGraphicFramePr>
          <p:nvPr/>
        </p:nvGraphicFramePr>
        <p:xfrm>
          <a:off x="762000" y="3962400"/>
          <a:ext cx="1676400" cy="508000"/>
        </p:xfrm>
        <a:graphic>
          <a:graphicData uri="http://schemas.openxmlformats.org/drawingml/2006/table">
            <a:tbl>
              <a:tblPr firstRow="1" bandRow="1">
                <a:tableStyleId>{5C22544A-7EE6-4342-B048-85BDC9FD1C3A}</a:tableStyleId>
              </a:tblPr>
              <a:tblGrid>
                <a:gridCol w="838200"/>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48" name="Group 22"/>
          <p:cNvGrpSpPr/>
          <p:nvPr/>
        </p:nvGrpSpPr>
        <p:grpSpPr>
          <a:xfrm>
            <a:off x="609600" y="3962400"/>
            <a:ext cx="76200" cy="533400"/>
            <a:chOff x="838200" y="914400"/>
            <a:chExt cx="76200" cy="533400"/>
          </a:xfrm>
        </p:grpSpPr>
        <p:cxnSp>
          <p:nvCxnSpPr>
            <p:cNvPr id="49" name="Straight Connector 4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34"/>
          <p:cNvGrpSpPr/>
          <p:nvPr/>
        </p:nvGrpSpPr>
        <p:grpSpPr>
          <a:xfrm>
            <a:off x="2286000" y="3962400"/>
            <a:ext cx="76200" cy="533400"/>
            <a:chOff x="1295400" y="914400"/>
            <a:chExt cx="76200" cy="533400"/>
          </a:xfrm>
        </p:grpSpPr>
        <p:cxnSp>
          <p:nvCxnSpPr>
            <p:cNvPr id="53" name="Straight Connector 5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3048000" y="4114800"/>
            <a:ext cx="457200" cy="276999"/>
          </a:xfrm>
          <a:prstGeom prst="rect">
            <a:avLst/>
          </a:prstGeom>
          <a:noFill/>
        </p:spPr>
        <p:txBody>
          <a:bodyPr wrap="square" rtlCol="0">
            <a:spAutoFit/>
          </a:bodyPr>
          <a:lstStyle/>
          <a:p>
            <a:r>
              <a:rPr lang="en-US" sz="1200" dirty="0" smtClean="0">
                <a:latin typeface="Tahoma" pitchFamily="34" charset="0"/>
                <a:cs typeface="Tahoma" pitchFamily="34" charset="0"/>
              </a:rPr>
              <a:t>or</a:t>
            </a:r>
          </a:p>
        </p:txBody>
      </p:sp>
      <p:graphicFrame>
        <p:nvGraphicFramePr>
          <p:cNvPr id="57" name="Table 56"/>
          <p:cNvGraphicFramePr>
            <a:graphicFrameLocks noGrp="1"/>
          </p:cNvGraphicFramePr>
          <p:nvPr/>
        </p:nvGraphicFramePr>
        <p:xfrm>
          <a:off x="4343400" y="3962400"/>
          <a:ext cx="838200" cy="508000"/>
        </p:xfrm>
        <a:graphic>
          <a:graphicData uri="http://schemas.openxmlformats.org/drawingml/2006/table">
            <a:tbl>
              <a:tblPr firstRow="1" bandRow="1">
                <a:tableStyleId>{5C22544A-7EE6-4342-B048-85BDC9FD1C3A}</a:tableStyleId>
              </a:tblPr>
              <a:tblGrid>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58" name="Group 22"/>
          <p:cNvGrpSpPr/>
          <p:nvPr/>
        </p:nvGrpSpPr>
        <p:grpSpPr>
          <a:xfrm>
            <a:off x="4191000" y="3962400"/>
            <a:ext cx="76200" cy="533400"/>
            <a:chOff x="838200" y="914400"/>
            <a:chExt cx="76200" cy="533400"/>
          </a:xfrm>
        </p:grpSpPr>
        <p:cxnSp>
          <p:nvCxnSpPr>
            <p:cNvPr id="59" name="Straight Connector 5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34"/>
          <p:cNvGrpSpPr/>
          <p:nvPr/>
        </p:nvGrpSpPr>
        <p:grpSpPr>
          <a:xfrm>
            <a:off x="5029200" y="3962400"/>
            <a:ext cx="76200" cy="533400"/>
            <a:chOff x="1295400" y="914400"/>
            <a:chExt cx="76200" cy="533400"/>
          </a:xfrm>
        </p:grpSpPr>
        <p:cxnSp>
          <p:nvCxnSpPr>
            <p:cNvPr id="63" name="Straight Connector 6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381000" y="304800"/>
            <a:ext cx="8534400" cy="4154984"/>
          </a:xfrm>
          <a:prstGeom prst="rect">
            <a:avLst/>
          </a:prstGeom>
          <a:noFill/>
        </p:spPr>
        <p:txBody>
          <a:bodyPr wrap="square" rtlCol="0">
            <a:spAutoFit/>
          </a:bodyPr>
          <a:lstStyle/>
          <a:p>
            <a:r>
              <a:rPr lang="en-US" sz="1200" dirty="0" smtClean="0">
                <a:latin typeface="Tahoma" pitchFamily="34" charset="0"/>
                <a:cs typeface="Tahoma" pitchFamily="34" charset="0"/>
              </a:rPr>
              <a:t>Our example:</a:t>
            </a:r>
          </a:p>
          <a:p>
            <a:pPr>
              <a:buFontTx/>
              <a:buChar char="-"/>
            </a:pPr>
            <a:endParaRPr lang="en-US" sz="1200" dirty="0" smtClean="0">
              <a:latin typeface="Tahoma" pitchFamily="34" charset="0"/>
              <a:cs typeface="Tahoma" pitchFamily="34" charset="0"/>
            </a:endParaRPr>
          </a:p>
          <a:p>
            <a:pPr marL="228600" indent="-228600">
              <a:buAutoNum type="alphaLcParenR"/>
            </a:pPr>
            <a:r>
              <a:rPr lang="en-US" sz="1200" dirty="0" smtClean="0">
                <a:latin typeface="Tahoma" pitchFamily="34" charset="0"/>
                <a:cs typeface="Tahoma" pitchFamily="34" charset="0"/>
              </a:rPr>
              <a:t>retain both eigenvectors:</a:t>
            </a: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r>
              <a:rPr lang="en-US" sz="1200" dirty="0" smtClean="0">
                <a:latin typeface="Tahoma" pitchFamily="34" charset="0"/>
                <a:cs typeface="Tahoma" pitchFamily="34" charset="0"/>
              </a:rPr>
              <a:t>retain only the first eigenvector / principal component:</a:t>
            </a: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r>
              <a:rPr lang="en-US" sz="1200" dirty="0" smtClean="0">
                <a:latin typeface="Tahoma" pitchFamily="34" charset="0"/>
                <a:cs typeface="Tahoma" pitchFamily="34" charset="0"/>
              </a:rPr>
              <a:t> </a:t>
            </a:r>
          </a:p>
        </p:txBody>
      </p:sp>
      <p:graphicFrame>
        <p:nvGraphicFramePr>
          <p:cNvPr id="47" name="Table 46"/>
          <p:cNvGraphicFramePr>
            <a:graphicFrameLocks noGrp="1"/>
          </p:cNvGraphicFramePr>
          <p:nvPr/>
        </p:nvGraphicFramePr>
        <p:xfrm>
          <a:off x="838200" y="1143000"/>
          <a:ext cx="1676400" cy="508000"/>
        </p:xfrm>
        <a:graphic>
          <a:graphicData uri="http://schemas.openxmlformats.org/drawingml/2006/table">
            <a:tbl>
              <a:tblPr firstRow="1" bandRow="1">
                <a:tableStyleId>{5C22544A-7EE6-4342-B048-85BDC9FD1C3A}</a:tableStyleId>
              </a:tblPr>
              <a:tblGrid>
                <a:gridCol w="838200"/>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2"/>
          <p:cNvGrpSpPr/>
          <p:nvPr/>
        </p:nvGrpSpPr>
        <p:grpSpPr>
          <a:xfrm>
            <a:off x="685800" y="1143000"/>
            <a:ext cx="76200" cy="533400"/>
            <a:chOff x="838200" y="914400"/>
            <a:chExt cx="76200" cy="533400"/>
          </a:xfrm>
        </p:grpSpPr>
        <p:cxnSp>
          <p:nvCxnSpPr>
            <p:cNvPr id="49" name="Straight Connector 4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34"/>
          <p:cNvGrpSpPr/>
          <p:nvPr/>
        </p:nvGrpSpPr>
        <p:grpSpPr>
          <a:xfrm>
            <a:off x="2362200" y="1143000"/>
            <a:ext cx="76200" cy="533400"/>
            <a:chOff x="1295400" y="914400"/>
            <a:chExt cx="76200" cy="533400"/>
          </a:xfrm>
        </p:grpSpPr>
        <p:cxnSp>
          <p:nvCxnSpPr>
            <p:cNvPr id="53" name="Straight Connector 5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7" name="Table 56"/>
          <p:cNvGraphicFramePr>
            <a:graphicFrameLocks noGrp="1"/>
          </p:cNvGraphicFramePr>
          <p:nvPr/>
        </p:nvGraphicFramePr>
        <p:xfrm>
          <a:off x="838200" y="2901315"/>
          <a:ext cx="1600200" cy="254000"/>
        </p:xfrm>
        <a:graphic>
          <a:graphicData uri="http://schemas.openxmlformats.org/drawingml/2006/table">
            <a:tbl>
              <a:tblPr firstRow="1" bandRow="1">
                <a:tableStyleId>{5C22544A-7EE6-4342-B048-85BDC9FD1C3A}</a:tableStyleId>
              </a:tblPr>
              <a:tblGrid>
                <a:gridCol w="800100"/>
                <a:gridCol w="8001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4" name="Group 22"/>
          <p:cNvGrpSpPr/>
          <p:nvPr/>
        </p:nvGrpSpPr>
        <p:grpSpPr>
          <a:xfrm>
            <a:off x="685800" y="2819400"/>
            <a:ext cx="76200" cy="533400"/>
            <a:chOff x="838200" y="914400"/>
            <a:chExt cx="76200" cy="533400"/>
          </a:xfrm>
        </p:grpSpPr>
        <p:cxnSp>
          <p:nvCxnSpPr>
            <p:cNvPr id="59" name="Straight Connector 5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34"/>
          <p:cNvGrpSpPr/>
          <p:nvPr/>
        </p:nvGrpSpPr>
        <p:grpSpPr>
          <a:xfrm>
            <a:off x="2286000" y="2819400"/>
            <a:ext cx="76200" cy="533400"/>
            <a:chOff x="1295400" y="914400"/>
            <a:chExt cx="76200" cy="533400"/>
          </a:xfrm>
        </p:grpSpPr>
        <p:cxnSp>
          <p:nvCxnSpPr>
            <p:cNvPr id="63" name="Straight Connector 6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2514600" y="1295400"/>
            <a:ext cx="1524000" cy="276999"/>
          </a:xfrm>
          <a:prstGeom prst="rect">
            <a:avLst/>
          </a:prstGeom>
          <a:noFill/>
        </p:spPr>
        <p:txBody>
          <a:bodyPr wrap="square" rtlCol="0">
            <a:spAutoFit/>
          </a:bodyPr>
          <a:lstStyle/>
          <a:p>
            <a:r>
              <a:rPr lang="en-US" sz="1200" dirty="0" smtClean="0">
                <a:latin typeface="Tahoma" pitchFamily="34" charset="0"/>
                <a:cs typeface="Tahoma" pitchFamily="34" charset="0"/>
              </a:rPr>
              <a:t>* data </a:t>
            </a:r>
            <a:r>
              <a:rPr lang="en-US" sz="1200" baseline="30000" dirty="0" smtClean="0">
                <a:latin typeface="Tahoma" pitchFamily="34" charset="0"/>
                <a:cs typeface="Tahoma" pitchFamily="34" charset="0"/>
              </a:rPr>
              <a:t>t </a:t>
            </a:r>
            <a:r>
              <a:rPr lang="en-US" sz="1200" dirty="0" smtClean="0">
                <a:latin typeface="Tahoma" pitchFamily="34" charset="0"/>
                <a:cs typeface="Tahoma" pitchFamily="34" charset="0"/>
              </a:rPr>
              <a:t>= new data</a:t>
            </a:r>
          </a:p>
        </p:txBody>
      </p:sp>
      <p:sp>
        <p:nvSpPr>
          <p:cNvPr id="24" name="TextBox 23"/>
          <p:cNvSpPr txBox="1"/>
          <p:nvPr/>
        </p:nvSpPr>
        <p:spPr>
          <a:xfrm>
            <a:off x="12954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2x2</a:t>
            </a:r>
          </a:p>
        </p:txBody>
      </p:sp>
      <p:sp>
        <p:nvSpPr>
          <p:cNvPr id="25" name="TextBox 24"/>
          <p:cNvSpPr txBox="1"/>
          <p:nvPr/>
        </p:nvSpPr>
        <p:spPr>
          <a:xfrm>
            <a:off x="26670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26" name="TextBox 25"/>
          <p:cNvSpPr txBox="1"/>
          <p:nvPr/>
        </p:nvSpPr>
        <p:spPr>
          <a:xfrm>
            <a:off x="33528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27" name="TextBox 26"/>
          <p:cNvSpPr txBox="1"/>
          <p:nvPr/>
        </p:nvSpPr>
        <p:spPr>
          <a:xfrm>
            <a:off x="2514600" y="2971800"/>
            <a:ext cx="1524000" cy="276999"/>
          </a:xfrm>
          <a:prstGeom prst="rect">
            <a:avLst/>
          </a:prstGeom>
          <a:noFill/>
        </p:spPr>
        <p:txBody>
          <a:bodyPr wrap="square" rtlCol="0">
            <a:spAutoFit/>
          </a:bodyPr>
          <a:lstStyle/>
          <a:p>
            <a:r>
              <a:rPr lang="en-US" sz="1200" dirty="0" smtClean="0">
                <a:latin typeface="Tahoma" pitchFamily="34" charset="0"/>
                <a:cs typeface="Tahoma" pitchFamily="34" charset="0"/>
              </a:rPr>
              <a:t>* data </a:t>
            </a:r>
            <a:r>
              <a:rPr lang="en-US" sz="1200" baseline="30000" dirty="0" smtClean="0">
                <a:latin typeface="Tahoma" pitchFamily="34" charset="0"/>
                <a:cs typeface="Tahoma" pitchFamily="34" charset="0"/>
              </a:rPr>
              <a:t>t </a:t>
            </a:r>
            <a:r>
              <a:rPr lang="en-US" sz="1200" dirty="0" smtClean="0">
                <a:latin typeface="Tahoma" pitchFamily="34" charset="0"/>
                <a:cs typeface="Tahoma" pitchFamily="34" charset="0"/>
              </a:rPr>
              <a:t>= new data</a:t>
            </a:r>
          </a:p>
        </p:txBody>
      </p:sp>
      <p:sp>
        <p:nvSpPr>
          <p:cNvPr id="32" name="TextBox 31"/>
          <p:cNvSpPr txBox="1"/>
          <p:nvPr/>
        </p:nvSpPr>
        <p:spPr>
          <a:xfrm>
            <a:off x="12954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1x2</a:t>
            </a:r>
          </a:p>
        </p:txBody>
      </p:sp>
      <p:sp>
        <p:nvSpPr>
          <p:cNvPr id="33" name="TextBox 32"/>
          <p:cNvSpPr txBox="1"/>
          <p:nvPr/>
        </p:nvSpPr>
        <p:spPr>
          <a:xfrm>
            <a:off x="26670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34" name="TextBox 33"/>
          <p:cNvSpPr txBox="1"/>
          <p:nvPr/>
        </p:nvSpPr>
        <p:spPr>
          <a:xfrm>
            <a:off x="33528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1x10</a:t>
            </a:r>
          </a:p>
        </p:txBody>
      </p:sp>
      <p:pic>
        <p:nvPicPr>
          <p:cNvPr id="20483" name="Picture 3"/>
          <p:cNvPicPr>
            <a:picLocks noChangeAspect="1" noChangeArrowheads="1"/>
          </p:cNvPicPr>
          <p:nvPr/>
        </p:nvPicPr>
        <p:blipFill>
          <a:blip r:embed="rId4" cstate="print"/>
          <a:srcRect/>
          <a:stretch>
            <a:fillRect/>
          </a:stretch>
        </p:blipFill>
        <p:spPr bwMode="auto">
          <a:xfrm>
            <a:off x="5029200" y="-72000"/>
            <a:ext cx="3965902" cy="3960000"/>
          </a:xfrm>
          <a:prstGeom prst="rect">
            <a:avLst/>
          </a:prstGeom>
          <a:noFill/>
          <a:ln w="9525">
            <a:noFill/>
            <a:miter lim="800000"/>
            <a:headEnd/>
            <a:tailEnd/>
          </a:ln>
          <a:effectLst/>
        </p:spPr>
      </p:pic>
      <p:sp>
        <p:nvSpPr>
          <p:cNvPr id="36" name="TextBox 35"/>
          <p:cNvSpPr txBox="1"/>
          <p:nvPr/>
        </p:nvSpPr>
        <p:spPr>
          <a:xfrm>
            <a:off x="5334000" y="3881735"/>
            <a:ext cx="3581400" cy="461665"/>
          </a:xfrm>
          <a:prstGeom prst="rect">
            <a:avLst/>
          </a:prstGeom>
          <a:noFill/>
        </p:spPr>
        <p:txBody>
          <a:bodyPr wrap="square" rtlCol="0">
            <a:spAutoFit/>
          </a:bodyPr>
          <a:lstStyle/>
          <a:p>
            <a:r>
              <a:rPr lang="en-US" sz="1200" dirty="0" smtClean="0">
                <a:latin typeface="Tahoma" pitchFamily="34" charset="0"/>
                <a:cs typeface="Tahoma" pitchFamily="34" charset="0"/>
              </a:rPr>
              <a:t>Original data, rotated so that the eigenvectors are the axes - no loss of information.</a:t>
            </a:r>
          </a:p>
        </p:txBody>
      </p:sp>
      <p:cxnSp>
        <p:nvCxnSpPr>
          <p:cNvPr id="38" name="Straight Arrow Connector 37"/>
          <p:cNvCxnSpPr/>
          <p:nvPr/>
        </p:nvCxnSpPr>
        <p:spPr>
          <a:xfrm>
            <a:off x="4267200" y="1447800"/>
            <a:ext cx="6096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381000" y="304800"/>
            <a:ext cx="8534400" cy="4154984"/>
          </a:xfrm>
          <a:prstGeom prst="rect">
            <a:avLst/>
          </a:prstGeom>
          <a:noFill/>
        </p:spPr>
        <p:txBody>
          <a:bodyPr wrap="square" rtlCol="0">
            <a:spAutoFit/>
          </a:bodyPr>
          <a:lstStyle/>
          <a:p>
            <a:r>
              <a:rPr lang="en-US" sz="1200" dirty="0" smtClean="0">
                <a:latin typeface="Tahoma" pitchFamily="34" charset="0"/>
                <a:cs typeface="Tahoma" pitchFamily="34" charset="0"/>
              </a:rPr>
              <a:t>Our example:</a:t>
            </a:r>
          </a:p>
          <a:p>
            <a:pPr>
              <a:buFontTx/>
              <a:buChar char="-"/>
            </a:pPr>
            <a:endParaRPr lang="en-US" sz="1200" dirty="0" smtClean="0">
              <a:latin typeface="Tahoma" pitchFamily="34" charset="0"/>
              <a:cs typeface="Tahoma" pitchFamily="34" charset="0"/>
            </a:endParaRPr>
          </a:p>
          <a:p>
            <a:pPr marL="228600" indent="-228600">
              <a:buAutoNum type="alphaLcParenR"/>
            </a:pPr>
            <a:r>
              <a:rPr lang="en-US" sz="1200" dirty="0" smtClean="0">
                <a:latin typeface="Tahoma" pitchFamily="34" charset="0"/>
                <a:cs typeface="Tahoma" pitchFamily="34" charset="0"/>
              </a:rPr>
              <a:t>retain both eigenvectors:</a:t>
            </a: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r>
              <a:rPr lang="en-US" sz="1200" dirty="0" smtClean="0">
                <a:latin typeface="Tahoma" pitchFamily="34" charset="0"/>
                <a:cs typeface="Tahoma" pitchFamily="34" charset="0"/>
              </a:rPr>
              <a:t>retain only the first eigenvector / principal component:</a:t>
            </a: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marL="228600" indent="-228600">
              <a:buAutoNum type="alphaLcParen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pPr>
              <a:buFontTx/>
              <a:buChar char="-"/>
            </a:pPr>
            <a:endParaRPr lang="en-US" sz="1200" dirty="0" smtClean="0">
              <a:latin typeface="Tahoma" pitchFamily="34" charset="0"/>
              <a:cs typeface="Tahoma" pitchFamily="34" charset="0"/>
            </a:endParaRPr>
          </a:p>
          <a:p>
            <a:r>
              <a:rPr lang="en-US" sz="1200" dirty="0" smtClean="0">
                <a:latin typeface="Tahoma" pitchFamily="34" charset="0"/>
                <a:cs typeface="Tahoma" pitchFamily="34" charset="0"/>
              </a:rPr>
              <a:t> </a:t>
            </a:r>
          </a:p>
        </p:txBody>
      </p:sp>
      <p:graphicFrame>
        <p:nvGraphicFramePr>
          <p:cNvPr id="47" name="Table 46"/>
          <p:cNvGraphicFramePr>
            <a:graphicFrameLocks noGrp="1"/>
          </p:cNvGraphicFramePr>
          <p:nvPr/>
        </p:nvGraphicFramePr>
        <p:xfrm>
          <a:off x="838200" y="1143000"/>
          <a:ext cx="1676400" cy="508000"/>
        </p:xfrm>
        <a:graphic>
          <a:graphicData uri="http://schemas.openxmlformats.org/drawingml/2006/table">
            <a:tbl>
              <a:tblPr firstRow="1" bandRow="1">
                <a:tableStyleId>{5C22544A-7EE6-4342-B048-85BDC9FD1C3A}</a:tableStyleId>
              </a:tblPr>
              <a:tblGrid>
                <a:gridCol w="838200"/>
                <a:gridCol w="8382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2"/>
          <p:cNvGrpSpPr/>
          <p:nvPr/>
        </p:nvGrpSpPr>
        <p:grpSpPr>
          <a:xfrm>
            <a:off x="685800" y="1143000"/>
            <a:ext cx="76200" cy="533400"/>
            <a:chOff x="838200" y="914400"/>
            <a:chExt cx="76200" cy="533400"/>
          </a:xfrm>
        </p:grpSpPr>
        <p:cxnSp>
          <p:nvCxnSpPr>
            <p:cNvPr id="49" name="Straight Connector 4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34"/>
          <p:cNvGrpSpPr/>
          <p:nvPr/>
        </p:nvGrpSpPr>
        <p:grpSpPr>
          <a:xfrm>
            <a:off x="2362200" y="1143000"/>
            <a:ext cx="76200" cy="533400"/>
            <a:chOff x="1295400" y="914400"/>
            <a:chExt cx="76200" cy="533400"/>
          </a:xfrm>
        </p:grpSpPr>
        <p:cxnSp>
          <p:nvCxnSpPr>
            <p:cNvPr id="53" name="Straight Connector 5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7" name="Table 56"/>
          <p:cNvGraphicFramePr>
            <a:graphicFrameLocks noGrp="1"/>
          </p:cNvGraphicFramePr>
          <p:nvPr/>
        </p:nvGraphicFramePr>
        <p:xfrm>
          <a:off x="838200" y="2901315"/>
          <a:ext cx="1600200" cy="254000"/>
        </p:xfrm>
        <a:graphic>
          <a:graphicData uri="http://schemas.openxmlformats.org/drawingml/2006/table">
            <a:tbl>
              <a:tblPr firstRow="1" bandRow="1">
                <a:tableStyleId>{5C22544A-7EE6-4342-B048-85BDC9FD1C3A}</a:tableStyleId>
              </a:tblPr>
              <a:tblGrid>
                <a:gridCol w="800100"/>
                <a:gridCol w="800100"/>
              </a:tblGrid>
              <a:tr h="254000">
                <a:tc>
                  <a:txBody>
                    <a:bodyPr/>
                    <a:lstStyle/>
                    <a:p>
                      <a:pPr algn="l" fontAlgn="b"/>
                      <a:r>
                        <a:rPr lang="nl-NL" sz="1200" b="0" i="0" u="none" strike="noStrike" kern="1200" dirty="0" smtClean="0">
                          <a:solidFill>
                            <a:srgbClr val="000000"/>
                          </a:solidFill>
                          <a:latin typeface="Tahoma" pitchFamily="34" charset="0"/>
                          <a:ea typeface="+mn-ea"/>
                          <a:cs typeface="Tahoma" pitchFamily="34" charset="0"/>
                        </a:rPr>
                        <a:t>0.706543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200" b="0" i="0" u="none" strike="noStrike" kern="1200" dirty="0" smtClean="0">
                          <a:solidFill>
                            <a:srgbClr val="000000"/>
                          </a:solidFill>
                          <a:latin typeface="Tahoma" pitchFamily="34" charset="0"/>
                          <a:ea typeface="+mn-ea"/>
                          <a:cs typeface="Tahoma" pitchFamily="34" charset="0"/>
                        </a:rPr>
                        <a:t>0.70767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4" name="Group 22"/>
          <p:cNvGrpSpPr/>
          <p:nvPr/>
        </p:nvGrpSpPr>
        <p:grpSpPr>
          <a:xfrm>
            <a:off x="685800" y="2819400"/>
            <a:ext cx="76200" cy="533400"/>
            <a:chOff x="838200" y="914400"/>
            <a:chExt cx="76200" cy="533400"/>
          </a:xfrm>
        </p:grpSpPr>
        <p:cxnSp>
          <p:nvCxnSpPr>
            <p:cNvPr id="59" name="Straight Connector 5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34"/>
          <p:cNvGrpSpPr/>
          <p:nvPr/>
        </p:nvGrpSpPr>
        <p:grpSpPr>
          <a:xfrm>
            <a:off x="2286000" y="2819400"/>
            <a:ext cx="76200" cy="533400"/>
            <a:chOff x="1295400" y="914400"/>
            <a:chExt cx="76200" cy="533400"/>
          </a:xfrm>
        </p:grpSpPr>
        <p:cxnSp>
          <p:nvCxnSpPr>
            <p:cNvPr id="63" name="Straight Connector 62"/>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2514600" y="1295400"/>
            <a:ext cx="1524000" cy="276999"/>
          </a:xfrm>
          <a:prstGeom prst="rect">
            <a:avLst/>
          </a:prstGeom>
          <a:noFill/>
        </p:spPr>
        <p:txBody>
          <a:bodyPr wrap="square" rtlCol="0">
            <a:spAutoFit/>
          </a:bodyPr>
          <a:lstStyle/>
          <a:p>
            <a:r>
              <a:rPr lang="en-US" sz="1200" dirty="0" smtClean="0">
                <a:latin typeface="Tahoma" pitchFamily="34" charset="0"/>
                <a:cs typeface="Tahoma" pitchFamily="34" charset="0"/>
              </a:rPr>
              <a:t>* data </a:t>
            </a:r>
            <a:r>
              <a:rPr lang="en-US" sz="1200" baseline="30000" dirty="0" smtClean="0">
                <a:latin typeface="Tahoma" pitchFamily="34" charset="0"/>
                <a:cs typeface="Tahoma" pitchFamily="34" charset="0"/>
              </a:rPr>
              <a:t>t </a:t>
            </a:r>
            <a:r>
              <a:rPr lang="en-US" sz="1200" dirty="0" smtClean="0">
                <a:latin typeface="Tahoma" pitchFamily="34" charset="0"/>
                <a:cs typeface="Tahoma" pitchFamily="34" charset="0"/>
              </a:rPr>
              <a:t>= new data</a:t>
            </a:r>
          </a:p>
        </p:txBody>
      </p:sp>
      <p:sp>
        <p:nvSpPr>
          <p:cNvPr id="24" name="TextBox 23"/>
          <p:cNvSpPr txBox="1"/>
          <p:nvPr/>
        </p:nvSpPr>
        <p:spPr>
          <a:xfrm>
            <a:off x="12954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2x2</a:t>
            </a:r>
          </a:p>
        </p:txBody>
      </p:sp>
      <p:sp>
        <p:nvSpPr>
          <p:cNvPr id="25" name="TextBox 24"/>
          <p:cNvSpPr txBox="1"/>
          <p:nvPr/>
        </p:nvSpPr>
        <p:spPr>
          <a:xfrm>
            <a:off x="26670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26" name="TextBox 25"/>
          <p:cNvSpPr txBox="1"/>
          <p:nvPr/>
        </p:nvSpPr>
        <p:spPr>
          <a:xfrm>
            <a:off x="3352800" y="1828800"/>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27" name="TextBox 26"/>
          <p:cNvSpPr txBox="1"/>
          <p:nvPr/>
        </p:nvSpPr>
        <p:spPr>
          <a:xfrm>
            <a:off x="2514600" y="2971800"/>
            <a:ext cx="1524000" cy="276999"/>
          </a:xfrm>
          <a:prstGeom prst="rect">
            <a:avLst/>
          </a:prstGeom>
          <a:noFill/>
        </p:spPr>
        <p:txBody>
          <a:bodyPr wrap="square" rtlCol="0">
            <a:spAutoFit/>
          </a:bodyPr>
          <a:lstStyle/>
          <a:p>
            <a:r>
              <a:rPr lang="en-US" sz="1200" dirty="0" smtClean="0">
                <a:latin typeface="Tahoma" pitchFamily="34" charset="0"/>
                <a:cs typeface="Tahoma" pitchFamily="34" charset="0"/>
              </a:rPr>
              <a:t>* data </a:t>
            </a:r>
            <a:r>
              <a:rPr lang="en-US" sz="1200" baseline="30000" dirty="0" smtClean="0">
                <a:latin typeface="Tahoma" pitchFamily="34" charset="0"/>
                <a:cs typeface="Tahoma" pitchFamily="34" charset="0"/>
              </a:rPr>
              <a:t>t </a:t>
            </a:r>
            <a:r>
              <a:rPr lang="en-US" sz="1200" dirty="0" smtClean="0">
                <a:latin typeface="Tahoma" pitchFamily="34" charset="0"/>
                <a:cs typeface="Tahoma" pitchFamily="34" charset="0"/>
              </a:rPr>
              <a:t>= new data</a:t>
            </a:r>
          </a:p>
        </p:txBody>
      </p:sp>
      <p:sp>
        <p:nvSpPr>
          <p:cNvPr id="32" name="TextBox 31"/>
          <p:cNvSpPr txBox="1"/>
          <p:nvPr/>
        </p:nvSpPr>
        <p:spPr>
          <a:xfrm>
            <a:off x="12954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1x2</a:t>
            </a:r>
          </a:p>
        </p:txBody>
      </p:sp>
      <p:sp>
        <p:nvSpPr>
          <p:cNvPr id="33" name="TextBox 32"/>
          <p:cNvSpPr txBox="1"/>
          <p:nvPr/>
        </p:nvSpPr>
        <p:spPr>
          <a:xfrm>
            <a:off x="26670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2x10</a:t>
            </a:r>
          </a:p>
        </p:txBody>
      </p:sp>
      <p:sp>
        <p:nvSpPr>
          <p:cNvPr id="34" name="TextBox 33"/>
          <p:cNvSpPr txBox="1"/>
          <p:nvPr/>
        </p:nvSpPr>
        <p:spPr>
          <a:xfrm>
            <a:off x="3352800" y="3487579"/>
            <a:ext cx="533400" cy="246221"/>
          </a:xfrm>
          <a:prstGeom prst="rect">
            <a:avLst/>
          </a:prstGeom>
          <a:noFill/>
          <a:ln>
            <a:solidFill>
              <a:schemeClr val="accent6">
                <a:lumMod val="75000"/>
              </a:schemeClr>
            </a:solidFill>
          </a:ln>
        </p:spPr>
        <p:txBody>
          <a:bodyPr wrap="square" rtlCol="0">
            <a:spAutoFit/>
          </a:bodyPr>
          <a:lstStyle/>
          <a:p>
            <a:pPr algn="ctr"/>
            <a:r>
              <a:rPr lang="en-US" sz="1000" dirty="0" smtClean="0">
                <a:solidFill>
                  <a:schemeClr val="accent6">
                    <a:lumMod val="75000"/>
                  </a:schemeClr>
                </a:solidFill>
                <a:latin typeface="Tahoma" pitchFamily="34" charset="0"/>
                <a:cs typeface="Tahoma" pitchFamily="34" charset="0"/>
              </a:rPr>
              <a:t>1x10</a:t>
            </a:r>
          </a:p>
        </p:txBody>
      </p:sp>
      <p:sp>
        <p:nvSpPr>
          <p:cNvPr id="36" name="TextBox 35"/>
          <p:cNvSpPr txBox="1"/>
          <p:nvPr/>
        </p:nvSpPr>
        <p:spPr>
          <a:xfrm>
            <a:off x="5334000" y="3881735"/>
            <a:ext cx="3581400" cy="461665"/>
          </a:xfrm>
          <a:prstGeom prst="rect">
            <a:avLst/>
          </a:prstGeom>
          <a:noFill/>
        </p:spPr>
        <p:txBody>
          <a:bodyPr wrap="square" rtlCol="0">
            <a:spAutoFit/>
          </a:bodyPr>
          <a:lstStyle/>
          <a:p>
            <a:r>
              <a:rPr lang="en-US" sz="1200" dirty="0" smtClean="0">
                <a:latin typeface="Tahoma" pitchFamily="34" charset="0"/>
                <a:cs typeface="Tahoma" pitchFamily="34" charset="0"/>
              </a:rPr>
              <a:t>Original data, rotated so that the eigenvectors are the axes - no loss of information.</a:t>
            </a:r>
          </a:p>
        </p:txBody>
      </p:sp>
      <p:cxnSp>
        <p:nvCxnSpPr>
          <p:cNvPr id="39" name="Straight Arrow Connector 38"/>
          <p:cNvCxnSpPr/>
          <p:nvPr/>
        </p:nvCxnSpPr>
        <p:spPr>
          <a:xfrm>
            <a:off x="4267200" y="3124200"/>
            <a:ext cx="685800" cy="16764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334000" y="4872335"/>
            <a:ext cx="3581400" cy="461665"/>
          </a:xfrm>
          <a:prstGeom prst="rect">
            <a:avLst/>
          </a:prstGeom>
          <a:noFill/>
        </p:spPr>
        <p:txBody>
          <a:bodyPr wrap="square" rtlCol="0">
            <a:spAutoFit/>
          </a:bodyPr>
          <a:lstStyle/>
          <a:p>
            <a:r>
              <a:rPr lang="en-US" sz="1200" dirty="0" smtClean="0">
                <a:latin typeface="Tahoma" pitchFamily="34" charset="0"/>
                <a:cs typeface="Tahoma" pitchFamily="34" charset="0"/>
              </a:rPr>
              <a:t>Only 1 dimension left – we threw away the other axis. </a:t>
            </a:r>
          </a:p>
        </p:txBody>
      </p:sp>
      <p:grpSp>
        <p:nvGrpSpPr>
          <p:cNvPr id="37" name="Group 36"/>
          <p:cNvGrpSpPr/>
          <p:nvPr/>
        </p:nvGrpSpPr>
        <p:grpSpPr>
          <a:xfrm>
            <a:off x="5029200" y="-72000"/>
            <a:ext cx="3965902" cy="3960000"/>
            <a:chOff x="5029200" y="-72000"/>
            <a:chExt cx="3965902" cy="3960000"/>
          </a:xfrm>
        </p:grpSpPr>
        <p:pic>
          <p:nvPicPr>
            <p:cNvPr id="21506" name="Picture 2"/>
            <p:cNvPicPr>
              <a:picLocks noChangeAspect="1" noChangeArrowheads="1"/>
            </p:cNvPicPr>
            <p:nvPr/>
          </p:nvPicPr>
          <p:blipFill>
            <a:blip r:embed="rId4" cstate="print"/>
            <a:srcRect/>
            <a:stretch>
              <a:fillRect/>
            </a:stretch>
          </p:blipFill>
          <p:spPr bwMode="auto">
            <a:xfrm>
              <a:off x="5029200" y="-72000"/>
              <a:ext cx="3965902" cy="3960000"/>
            </a:xfrm>
            <a:prstGeom prst="rect">
              <a:avLst/>
            </a:prstGeom>
            <a:noFill/>
            <a:ln w="9525">
              <a:noFill/>
              <a:miter lim="800000"/>
              <a:headEnd/>
              <a:tailEnd/>
            </a:ln>
            <a:effectLst/>
          </p:spPr>
        </p:pic>
        <p:sp>
          <p:nvSpPr>
            <p:cNvPr id="35" name="Rectangle 34"/>
            <p:cNvSpPr/>
            <p:nvPr/>
          </p:nvSpPr>
          <p:spPr>
            <a:xfrm>
              <a:off x="5105400" y="228600"/>
              <a:ext cx="304800" cy="312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Box 41"/>
          <p:cNvSpPr txBox="1"/>
          <p:nvPr/>
        </p:nvSpPr>
        <p:spPr>
          <a:xfrm>
            <a:off x="457200" y="5939135"/>
            <a:ext cx="8382000" cy="646331"/>
          </a:xfrm>
          <a:prstGeom prst="rect">
            <a:avLst/>
          </a:prstGeom>
          <a:noFill/>
        </p:spPr>
        <p:txBody>
          <a:bodyPr wrap="square" rtlCol="0">
            <a:spAutoFit/>
          </a:bodyPr>
          <a:lstStyle/>
          <a:p>
            <a:r>
              <a:rPr lang="en-US" sz="1200" dirty="0" smtClean="0">
                <a:latin typeface="Tahoma" pitchFamily="34" charset="0"/>
                <a:cs typeface="Tahoma" pitchFamily="34" charset="0"/>
              </a:rPr>
              <a:t>Thus: we transformed the data so that is expressed in terms of the patterns, where the patterns are the lines that most closely describe the relationships between the data.</a:t>
            </a:r>
          </a:p>
          <a:p>
            <a:r>
              <a:rPr lang="en-US" sz="1200" dirty="0" smtClean="0">
                <a:latin typeface="Tahoma" pitchFamily="34" charset="0"/>
                <a:cs typeface="Tahoma" pitchFamily="34" charset="0"/>
              </a:rPr>
              <a:t>Now, the values of the data points tell us exactly where (i.e., above/below) the trend lines the data point sits.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93216"/>
            <a:ext cx="7772400" cy="6001643"/>
          </a:xfrm>
          <a:prstGeom prst="rect">
            <a:avLst/>
          </a:prstGeom>
          <a:noFill/>
        </p:spPr>
        <p:txBody>
          <a:bodyPr wrap="square" rtlCol="0">
            <a:spAutoFit/>
          </a:bodyPr>
          <a:lstStyle/>
          <a:p>
            <a:pPr>
              <a:buFontTx/>
              <a:buChar char="-"/>
            </a:pPr>
            <a:r>
              <a:rPr lang="en-US" sz="1200" dirty="0" smtClean="0">
                <a:latin typeface="Tahoma" pitchFamily="34" charset="0"/>
                <a:ea typeface="Tahoma" pitchFamily="34" charset="0"/>
                <a:cs typeface="Tahoma" pitchFamily="34" charset="0"/>
              </a:rPr>
              <a:t> similar to Cholesky decomposition as one can use both to fully decompose the original covariance matrix</a:t>
            </a:r>
          </a:p>
          <a:p>
            <a:pPr>
              <a:buFontTx/>
              <a:buChar char="-"/>
            </a:pPr>
            <a:endParaRPr lang="en-US" sz="1200" dirty="0" smtClean="0">
              <a:latin typeface="Tahoma" pitchFamily="34" charset="0"/>
              <a:ea typeface="Tahoma" pitchFamily="34" charset="0"/>
              <a:cs typeface="Tahoma" pitchFamily="34" charset="0"/>
            </a:endParaRPr>
          </a:p>
          <a:p>
            <a:pPr>
              <a:buFontTx/>
              <a:buChar char="-"/>
            </a:pPr>
            <a:r>
              <a:rPr lang="en-US" sz="1200" dirty="0" smtClean="0">
                <a:latin typeface="Tahoma" pitchFamily="34" charset="0"/>
                <a:ea typeface="Tahoma" pitchFamily="34" charset="0"/>
                <a:cs typeface="Tahoma" pitchFamily="34" charset="0"/>
              </a:rPr>
              <a:t> in addition, both produce uncorrelated factors</a:t>
            </a: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Eigenvalue decomposition:</a:t>
            </a: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pPr>
              <a:buFontTx/>
              <a:buChar char="-"/>
            </a:pPr>
            <a:endParaRPr lang="en-US" sz="1200" dirty="0" smtClean="0">
              <a:latin typeface="Tahoma" pitchFamily="34" charset="0"/>
              <a:ea typeface="Tahoma" pitchFamily="34" charset="0"/>
              <a:cs typeface="Tahoma" pitchFamily="34" charset="0"/>
            </a:endParaRPr>
          </a:p>
          <a:p>
            <a:pPr>
              <a:buFontTx/>
              <a:buChar char="-"/>
            </a:pPr>
            <a:endParaRPr lang="en-US" sz="1200" dirty="0" smtClean="0">
              <a:latin typeface="Tahoma" pitchFamily="34" charset="0"/>
              <a:ea typeface="Tahoma" pitchFamily="34" charset="0"/>
              <a:cs typeface="Tahoma" pitchFamily="34" charset="0"/>
            </a:endParaRPr>
          </a:p>
          <a:p>
            <a:pPr>
              <a:buFontTx/>
              <a:buChar char="-"/>
            </a:pPr>
            <a:endParaRPr lang="en-US" sz="1200" dirty="0" smtClean="0">
              <a:latin typeface="Tahoma" pitchFamily="34" charset="0"/>
              <a:ea typeface="Tahoma" pitchFamily="34" charset="0"/>
              <a:cs typeface="Tahoma" pitchFamily="34" charset="0"/>
            </a:endParaRPr>
          </a:p>
          <a:p>
            <a:pPr>
              <a:buFontTx/>
              <a:buChar char="-"/>
            </a:pPr>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Cholesky decomposition</a:t>
            </a:r>
            <a:r>
              <a:rPr lang="nl-NL" sz="1200" dirty="0" smtClean="0">
                <a:latin typeface="Tahoma" pitchFamily="34" charset="0"/>
                <a:ea typeface="Tahoma" pitchFamily="34" charset="0"/>
                <a:cs typeface="Tahoma" pitchFamily="34" charset="0"/>
              </a:rPr>
              <a:t>:</a:t>
            </a:r>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Eigenvalue: decomposition</a:t>
            </a: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C = E V E</a:t>
            </a:r>
            <a:r>
              <a:rPr lang="en-US" sz="1200" baseline="30000" dirty="0" smtClean="0">
                <a:latin typeface="Tahoma" pitchFamily="34" charset="0"/>
                <a:ea typeface="Tahoma" pitchFamily="34" charset="0"/>
                <a:cs typeface="Tahoma" pitchFamily="34" charset="0"/>
              </a:rPr>
              <a:t>-1</a:t>
            </a: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Cholesky decomposition:</a:t>
            </a:r>
          </a:p>
          <a:p>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C = </a:t>
            </a:r>
            <a:r>
              <a:rPr lang="el-GR" sz="1200" dirty="0" smtClean="0">
                <a:latin typeface="Tahoma" pitchFamily="34" charset="0"/>
                <a:ea typeface="Tahoma" pitchFamily="34" charset="0"/>
                <a:cs typeface="Tahoma" pitchFamily="34" charset="0"/>
              </a:rPr>
              <a:t>Λ</a:t>
            </a:r>
            <a:r>
              <a:rPr lang="nl-NL" sz="1200" dirty="0" smtClean="0">
                <a:latin typeface="Tahoma" pitchFamily="34" charset="0"/>
                <a:ea typeface="Tahoma" pitchFamily="34" charset="0"/>
                <a:cs typeface="Tahoma" pitchFamily="34" charset="0"/>
              </a:rPr>
              <a:t> </a:t>
            </a:r>
            <a:r>
              <a:rPr lang="el-GR" sz="1200" dirty="0" smtClean="0">
                <a:latin typeface="Tahoma" pitchFamily="34" charset="0"/>
                <a:ea typeface="Tahoma" pitchFamily="34" charset="0"/>
                <a:cs typeface="Tahoma" pitchFamily="34" charset="0"/>
              </a:rPr>
              <a:t>Ψ</a:t>
            </a:r>
            <a:r>
              <a:rPr lang="nl-NL" sz="1200" dirty="0" smtClean="0">
                <a:latin typeface="Tahoma" pitchFamily="34" charset="0"/>
                <a:ea typeface="Tahoma" pitchFamily="34" charset="0"/>
                <a:cs typeface="Tahoma" pitchFamily="34" charset="0"/>
              </a:rPr>
              <a:t> </a:t>
            </a:r>
            <a:r>
              <a:rPr lang="el-GR" sz="1200" dirty="0" smtClean="0">
                <a:latin typeface="Tahoma" pitchFamily="34" charset="0"/>
                <a:ea typeface="Tahoma" pitchFamily="34" charset="0"/>
                <a:cs typeface="Tahoma" pitchFamily="34" charset="0"/>
              </a:rPr>
              <a:t>Λ</a:t>
            </a:r>
            <a:r>
              <a:rPr lang="nl-NL" sz="1200" baseline="30000" dirty="0" smtClean="0">
                <a:latin typeface="Tahoma" pitchFamily="34" charset="0"/>
                <a:ea typeface="Tahoma" pitchFamily="34" charset="0"/>
                <a:cs typeface="Tahoma" pitchFamily="34" charset="0"/>
              </a:rPr>
              <a:t>t</a:t>
            </a:r>
            <a:endParaRPr lang="en-US" sz="1200" dirty="0">
              <a:latin typeface="Tahoma" pitchFamily="34" charset="0"/>
              <a:ea typeface="Tahoma" pitchFamily="34" charset="0"/>
              <a:cs typeface="Tahoma" pitchFamily="34" charset="0"/>
            </a:endParaRPr>
          </a:p>
        </p:txBody>
      </p:sp>
      <p:graphicFrame>
        <p:nvGraphicFramePr>
          <p:cNvPr id="6" name="Table 5"/>
          <p:cNvGraphicFramePr>
            <a:graphicFrameLocks noGrp="1"/>
          </p:cNvGraphicFramePr>
          <p:nvPr/>
        </p:nvGraphicFramePr>
        <p:xfrm>
          <a:off x="838200" y="1859280"/>
          <a:ext cx="603250" cy="548640"/>
        </p:xfrm>
        <a:graphic>
          <a:graphicData uri="http://schemas.openxmlformats.org/drawingml/2006/table">
            <a:tbl>
              <a:tblPr firstRow="1" bandRow="1">
                <a:tableStyleId>{5C22544A-7EE6-4342-B048-85BDC9FD1C3A}</a:tableStyleId>
              </a:tblPr>
              <a:tblGrid>
                <a:gridCol w="298450"/>
                <a:gridCol w="304800"/>
              </a:tblGrid>
              <a:tr h="254000">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21</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22</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5" name="TextBox 24"/>
          <p:cNvSpPr txBox="1"/>
          <p:nvPr/>
        </p:nvSpPr>
        <p:spPr>
          <a:xfrm>
            <a:off x="1524000" y="2011680"/>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35" name="TextBox 34"/>
          <p:cNvSpPr txBox="1"/>
          <p:nvPr/>
        </p:nvSpPr>
        <p:spPr>
          <a:xfrm>
            <a:off x="2286000" y="2026920"/>
            <a:ext cx="838200" cy="276999"/>
          </a:xfrm>
          <a:prstGeom prst="rect">
            <a:avLst/>
          </a:prstGeom>
          <a:noFill/>
        </p:spPr>
        <p:txBody>
          <a:bodyPr wrap="square" rtlCol="0">
            <a:spAutoFit/>
          </a:bodyPr>
          <a:lstStyle/>
          <a:p>
            <a:r>
              <a:rPr lang="en-US" sz="1200" dirty="0" smtClean="0">
                <a:latin typeface="Tahoma" pitchFamily="34" charset="0"/>
                <a:cs typeface="Tahoma" pitchFamily="34" charset="0"/>
              </a:rPr>
              <a:t>=  v1 *</a:t>
            </a:r>
            <a:endParaRPr lang="en-US" sz="1200" dirty="0">
              <a:latin typeface="Tahoma" pitchFamily="34" charset="0"/>
              <a:cs typeface="Tahoma" pitchFamily="34" charset="0"/>
            </a:endParaRPr>
          </a:p>
        </p:txBody>
      </p:sp>
      <p:graphicFrame>
        <p:nvGraphicFramePr>
          <p:cNvPr id="32" name="Table 31"/>
          <p:cNvGraphicFramePr>
            <a:graphicFrameLocks noGrp="1"/>
          </p:cNvGraphicFramePr>
          <p:nvPr/>
        </p:nvGraphicFramePr>
        <p:xfrm>
          <a:off x="1905000" y="1874520"/>
          <a:ext cx="381000" cy="548640"/>
        </p:xfrm>
        <a:graphic>
          <a:graphicData uri="http://schemas.openxmlformats.org/drawingml/2006/table">
            <a:tbl>
              <a:tblPr firstRow="1" bandRow="1">
                <a:tableStyleId>{5C22544A-7EE6-4342-B048-85BDC9FD1C3A}</a:tableStyleId>
              </a:tblPr>
              <a:tblGrid>
                <a:gridCol w="381000"/>
              </a:tblGrid>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1" name="Table 50"/>
          <p:cNvGraphicFramePr>
            <a:graphicFrameLocks noGrp="1"/>
          </p:cNvGraphicFramePr>
          <p:nvPr/>
        </p:nvGraphicFramePr>
        <p:xfrm>
          <a:off x="2971800" y="1874520"/>
          <a:ext cx="381000" cy="548640"/>
        </p:xfrm>
        <a:graphic>
          <a:graphicData uri="http://schemas.openxmlformats.org/drawingml/2006/table">
            <a:tbl>
              <a:tblPr firstRow="1" bandRow="1">
                <a:tableStyleId>{5C22544A-7EE6-4342-B048-85BDC9FD1C3A}</a:tableStyleId>
              </a:tblPr>
              <a:tblGrid>
                <a:gridCol w="381000"/>
              </a:tblGrid>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0" name="Table 59"/>
          <p:cNvGraphicFramePr>
            <a:graphicFrameLocks noGrp="1"/>
          </p:cNvGraphicFramePr>
          <p:nvPr/>
        </p:nvGraphicFramePr>
        <p:xfrm>
          <a:off x="838200" y="2712720"/>
          <a:ext cx="603250" cy="548640"/>
        </p:xfrm>
        <a:graphic>
          <a:graphicData uri="http://schemas.openxmlformats.org/drawingml/2006/table">
            <a:tbl>
              <a:tblPr firstRow="1" bandRow="1">
                <a:tableStyleId>{5C22544A-7EE6-4342-B048-85BDC9FD1C3A}</a:tableStyleId>
              </a:tblPr>
              <a:tblGrid>
                <a:gridCol w="298450"/>
                <a:gridCol w="304800"/>
              </a:tblGrid>
              <a:tr h="254000">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21</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22</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9" name="TextBox 68"/>
          <p:cNvSpPr txBox="1"/>
          <p:nvPr/>
        </p:nvSpPr>
        <p:spPr>
          <a:xfrm>
            <a:off x="1524000" y="2865120"/>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aphicFrame>
        <p:nvGraphicFramePr>
          <p:cNvPr id="71" name="Table 70"/>
          <p:cNvGraphicFramePr>
            <a:graphicFrameLocks noGrp="1"/>
          </p:cNvGraphicFramePr>
          <p:nvPr/>
        </p:nvGraphicFramePr>
        <p:xfrm>
          <a:off x="1905000" y="2727960"/>
          <a:ext cx="762000" cy="548640"/>
        </p:xfrm>
        <a:graphic>
          <a:graphicData uri="http://schemas.openxmlformats.org/drawingml/2006/table">
            <a:tbl>
              <a:tblPr firstRow="1" bandRow="1">
                <a:tableStyleId>{5C22544A-7EE6-4342-B048-85BDC9FD1C3A}</a:tableStyleId>
              </a:tblPr>
              <a:tblGrid>
                <a:gridCol w="381000"/>
                <a:gridCol w="381000"/>
              </a:tblGrid>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12</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9" name="Table 88"/>
          <p:cNvGraphicFramePr>
            <a:graphicFrameLocks noGrp="1"/>
          </p:cNvGraphicFramePr>
          <p:nvPr/>
        </p:nvGraphicFramePr>
        <p:xfrm>
          <a:off x="2819400" y="2712720"/>
          <a:ext cx="762000" cy="548640"/>
        </p:xfrm>
        <a:graphic>
          <a:graphicData uri="http://schemas.openxmlformats.org/drawingml/2006/table">
            <a:tbl>
              <a:tblPr firstRow="1" bandRow="1">
                <a:tableStyleId>{5C22544A-7EE6-4342-B048-85BDC9FD1C3A}</a:tableStyleId>
              </a:tblPr>
              <a:tblGrid>
                <a:gridCol w="381000"/>
                <a:gridCol w="381000"/>
              </a:tblGrid>
              <a:tr h="254000">
                <a:tc>
                  <a:txBody>
                    <a:bodyPr/>
                    <a:lstStyle/>
                    <a:p>
                      <a:pPr algn="ctr"/>
                      <a:r>
                        <a:rPr lang="en-US" sz="1200" b="0" baseline="0" dirty="0" smtClean="0">
                          <a:solidFill>
                            <a:schemeClr val="tx1"/>
                          </a:solidFill>
                          <a:latin typeface="Tahoma" pitchFamily="34" charset="0"/>
                          <a:cs typeface="Tahoma" pitchFamily="34" charset="0"/>
                        </a:rPr>
                        <a:t>v</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v</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0" name="Table 89"/>
          <p:cNvGraphicFramePr>
            <a:graphicFrameLocks noGrp="1"/>
          </p:cNvGraphicFramePr>
          <p:nvPr/>
        </p:nvGraphicFramePr>
        <p:xfrm>
          <a:off x="3733800" y="2712720"/>
          <a:ext cx="762000" cy="548640"/>
        </p:xfrm>
        <a:graphic>
          <a:graphicData uri="http://schemas.openxmlformats.org/drawingml/2006/table">
            <a:tbl>
              <a:tblPr firstRow="1" bandRow="1">
                <a:tableStyleId>{5C22544A-7EE6-4342-B048-85BDC9FD1C3A}</a:tableStyleId>
              </a:tblPr>
              <a:tblGrid>
                <a:gridCol w="381000"/>
                <a:gridCol w="381000"/>
              </a:tblGrid>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12</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e</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8" name="TextBox 107"/>
          <p:cNvSpPr txBox="1"/>
          <p:nvPr/>
        </p:nvSpPr>
        <p:spPr>
          <a:xfrm>
            <a:off x="4495800" y="2636520"/>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-1</a:t>
            </a:r>
          </a:p>
        </p:txBody>
      </p:sp>
      <p:graphicFrame>
        <p:nvGraphicFramePr>
          <p:cNvPr id="109" name="Table 108"/>
          <p:cNvGraphicFramePr>
            <a:graphicFrameLocks noGrp="1"/>
          </p:cNvGraphicFramePr>
          <p:nvPr/>
        </p:nvGraphicFramePr>
        <p:xfrm>
          <a:off x="838200" y="3931920"/>
          <a:ext cx="603250" cy="548640"/>
        </p:xfrm>
        <a:graphic>
          <a:graphicData uri="http://schemas.openxmlformats.org/drawingml/2006/table">
            <a:tbl>
              <a:tblPr firstRow="1" bandRow="1">
                <a:tableStyleId>{5C22544A-7EE6-4342-B048-85BDC9FD1C3A}</a:tableStyleId>
              </a:tblPr>
              <a:tblGrid>
                <a:gridCol w="298450"/>
                <a:gridCol w="304800"/>
              </a:tblGrid>
              <a:tr h="254000">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c</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21</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latin typeface="Tahoma" pitchFamily="34" charset="0"/>
                          <a:cs typeface="Tahoma" pitchFamily="34" charset="0"/>
                        </a:rPr>
                        <a:t>c</a:t>
                      </a:r>
                      <a:r>
                        <a:rPr lang="en-US" sz="1200" b="0" baseline="-25000" dirty="0" smtClean="0">
                          <a:latin typeface="Tahoma" pitchFamily="34" charset="0"/>
                          <a:cs typeface="Tahoma" pitchFamily="34" charset="0"/>
                        </a:rPr>
                        <a:t>22</a:t>
                      </a:r>
                      <a:endParaRPr lang="en-US" sz="1200" b="0" baseline="-25000" dirty="0">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8" name="TextBox 117"/>
          <p:cNvSpPr txBox="1"/>
          <p:nvPr/>
        </p:nvSpPr>
        <p:spPr>
          <a:xfrm>
            <a:off x="1524000" y="4084320"/>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aphicFrame>
        <p:nvGraphicFramePr>
          <p:cNvPr id="119" name="Table 118"/>
          <p:cNvGraphicFramePr>
            <a:graphicFrameLocks noGrp="1"/>
          </p:cNvGraphicFramePr>
          <p:nvPr/>
        </p:nvGraphicFramePr>
        <p:xfrm>
          <a:off x="1905000" y="3947160"/>
          <a:ext cx="762000" cy="548640"/>
        </p:xfrm>
        <a:graphic>
          <a:graphicData uri="http://schemas.openxmlformats.org/drawingml/2006/table">
            <a:tbl>
              <a:tblPr firstRow="1" bandRow="1">
                <a:tableStyleId>{5C22544A-7EE6-4342-B048-85BDC9FD1C3A}</a:tableStyleId>
              </a:tblPr>
              <a:tblGrid>
                <a:gridCol w="381000"/>
                <a:gridCol w="381000"/>
              </a:tblGrid>
              <a:tr h="254000">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8" name="Table 127"/>
          <p:cNvGraphicFramePr>
            <a:graphicFrameLocks noGrp="1"/>
          </p:cNvGraphicFramePr>
          <p:nvPr/>
        </p:nvGraphicFramePr>
        <p:xfrm>
          <a:off x="2819400" y="3931920"/>
          <a:ext cx="838200" cy="548640"/>
        </p:xfrm>
        <a:graphic>
          <a:graphicData uri="http://schemas.openxmlformats.org/drawingml/2006/table">
            <a:tbl>
              <a:tblPr firstRow="1" bandRow="1">
                <a:tableStyleId>{5C22544A-7EE6-4342-B048-85BDC9FD1C3A}</a:tableStyleId>
              </a:tblPr>
              <a:tblGrid>
                <a:gridCol w="381000"/>
                <a:gridCol w="457200"/>
              </a:tblGrid>
              <a:tr h="254000">
                <a:tc>
                  <a:txBody>
                    <a:bodyPr/>
                    <a:lstStyle/>
                    <a:p>
                      <a:pPr algn="ctr"/>
                      <a:r>
                        <a:rPr lang="en-US" sz="1200" b="0" baseline="0" dirty="0" smtClean="0">
                          <a:solidFill>
                            <a:schemeClr val="tx1"/>
                          </a:solidFill>
                          <a:latin typeface="Tahoma" pitchFamily="34" charset="0"/>
                          <a:cs typeface="Tahoma" pitchFamily="34" charset="0"/>
                        </a:rPr>
                        <a:t>va</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va</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9" name="Table 128"/>
          <p:cNvGraphicFramePr>
            <a:graphicFrameLocks noGrp="1"/>
          </p:cNvGraphicFramePr>
          <p:nvPr/>
        </p:nvGraphicFramePr>
        <p:xfrm>
          <a:off x="3733800" y="3931920"/>
          <a:ext cx="762000" cy="548640"/>
        </p:xfrm>
        <a:graphic>
          <a:graphicData uri="http://schemas.openxmlformats.org/drawingml/2006/table">
            <a:tbl>
              <a:tblPr firstRow="1" bandRow="1">
                <a:tableStyleId>{5C22544A-7EE6-4342-B048-85BDC9FD1C3A}</a:tableStyleId>
              </a:tblPr>
              <a:tblGrid>
                <a:gridCol w="381000"/>
                <a:gridCol w="381000"/>
              </a:tblGrid>
              <a:tr h="254000">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11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21</a:t>
                      </a:r>
                      <a:endParaRPr lang="en-US" sz="1200" b="0" baseline="-25000" dirty="0">
                        <a:solidFill>
                          <a:schemeClr val="tx1"/>
                        </a:solidFill>
                        <a:latin typeface="Tahoma" pitchFamily="34" charset="0"/>
                        <a:cs typeface="Tahoma" pitchFamily="34" charset="0"/>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dirty="0" smtClean="0">
                          <a:solidFill>
                            <a:schemeClr val="tx1"/>
                          </a:solidFill>
                          <a:latin typeface="Tahoma" pitchFamily="34" charset="0"/>
                          <a:cs typeface="Tahoma" pitchFamily="34" charset="0"/>
                        </a:rPr>
                        <a:t>l</a:t>
                      </a:r>
                      <a:r>
                        <a:rPr lang="en-US" sz="1200" b="0" baseline="-25000" dirty="0" smtClean="0">
                          <a:solidFill>
                            <a:schemeClr val="tx1"/>
                          </a:solidFill>
                          <a:latin typeface="Tahoma" pitchFamily="34" charset="0"/>
                          <a:cs typeface="Tahoma" pitchFamily="34" charset="0"/>
                        </a:rPr>
                        <a:t>22</a:t>
                      </a:r>
                      <a:endParaRPr lang="en-US" sz="1200" b="0" baseline="-2500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47" name="Group 146"/>
          <p:cNvGrpSpPr/>
          <p:nvPr/>
        </p:nvGrpSpPr>
        <p:grpSpPr>
          <a:xfrm>
            <a:off x="838200" y="1859280"/>
            <a:ext cx="76200" cy="533400"/>
            <a:chOff x="838200" y="1859280"/>
            <a:chExt cx="76200" cy="533400"/>
          </a:xfrm>
        </p:grpSpPr>
        <p:cxnSp>
          <p:nvCxnSpPr>
            <p:cNvPr id="10" name="Straight Connector 9"/>
            <p:cNvCxnSpPr/>
            <p:nvPr/>
          </p:nvCxnSpPr>
          <p:spPr>
            <a:xfrm>
              <a:off x="838200" y="185928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185928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239268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8" name="Group 147"/>
          <p:cNvGrpSpPr/>
          <p:nvPr/>
        </p:nvGrpSpPr>
        <p:grpSpPr>
          <a:xfrm>
            <a:off x="1371600" y="1859280"/>
            <a:ext cx="76200" cy="533400"/>
            <a:chOff x="1371600" y="1859280"/>
            <a:chExt cx="76200" cy="533400"/>
          </a:xfrm>
        </p:grpSpPr>
        <p:cxnSp>
          <p:nvCxnSpPr>
            <p:cNvPr id="14" name="Straight Connector 13"/>
            <p:cNvCxnSpPr/>
            <p:nvPr/>
          </p:nvCxnSpPr>
          <p:spPr>
            <a:xfrm>
              <a:off x="1447800" y="185928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71600" y="185928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71600" y="239268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9" name="Group 148"/>
          <p:cNvGrpSpPr/>
          <p:nvPr/>
        </p:nvGrpSpPr>
        <p:grpSpPr>
          <a:xfrm>
            <a:off x="2209800" y="1874520"/>
            <a:ext cx="76200" cy="533400"/>
            <a:chOff x="2209800" y="1874520"/>
            <a:chExt cx="76200" cy="533400"/>
          </a:xfrm>
        </p:grpSpPr>
        <p:cxnSp>
          <p:nvCxnSpPr>
            <p:cNvPr id="34" name="Straight Connector 33"/>
            <p:cNvCxnSpPr/>
            <p:nvPr/>
          </p:nvCxnSpPr>
          <p:spPr>
            <a:xfrm>
              <a:off x="2286000" y="18745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209800" y="18745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09800" y="2407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1828800" y="1874520"/>
            <a:ext cx="76200" cy="533400"/>
            <a:chOff x="1828800" y="1874520"/>
            <a:chExt cx="76200" cy="533400"/>
          </a:xfrm>
        </p:grpSpPr>
        <p:cxnSp>
          <p:nvCxnSpPr>
            <p:cNvPr id="48" name="Straight Connector 47"/>
            <p:cNvCxnSpPr/>
            <p:nvPr/>
          </p:nvCxnSpPr>
          <p:spPr>
            <a:xfrm>
              <a:off x="1828800" y="18745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28800" y="18745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28800" y="2407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76600" y="1874520"/>
            <a:ext cx="76200" cy="533400"/>
            <a:chOff x="3276600" y="1874520"/>
            <a:chExt cx="76200" cy="533400"/>
          </a:xfrm>
        </p:grpSpPr>
        <p:cxnSp>
          <p:nvCxnSpPr>
            <p:cNvPr id="53" name="Straight Connector 52"/>
            <p:cNvCxnSpPr/>
            <p:nvPr/>
          </p:nvCxnSpPr>
          <p:spPr>
            <a:xfrm>
              <a:off x="3352800" y="18745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6600" y="18745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276600" y="2407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2" name="Group 151"/>
          <p:cNvGrpSpPr/>
          <p:nvPr/>
        </p:nvGrpSpPr>
        <p:grpSpPr>
          <a:xfrm>
            <a:off x="2895600" y="1874520"/>
            <a:ext cx="76200" cy="533400"/>
            <a:chOff x="2895600" y="1874520"/>
            <a:chExt cx="76200" cy="533400"/>
          </a:xfrm>
        </p:grpSpPr>
        <p:cxnSp>
          <p:nvCxnSpPr>
            <p:cNvPr id="57" name="Straight Connector 56"/>
            <p:cNvCxnSpPr/>
            <p:nvPr/>
          </p:nvCxnSpPr>
          <p:spPr>
            <a:xfrm>
              <a:off x="2895600" y="18745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895600" y="18745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895600" y="2407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3" name="Group 152"/>
          <p:cNvGrpSpPr/>
          <p:nvPr/>
        </p:nvGrpSpPr>
        <p:grpSpPr>
          <a:xfrm>
            <a:off x="838200" y="2712720"/>
            <a:ext cx="76200" cy="533400"/>
            <a:chOff x="838200" y="2712720"/>
            <a:chExt cx="76200" cy="533400"/>
          </a:xfrm>
        </p:grpSpPr>
        <p:cxnSp>
          <p:nvCxnSpPr>
            <p:cNvPr id="62" name="Straight Connector 61"/>
            <p:cNvCxnSpPr/>
            <p:nvPr/>
          </p:nvCxnSpPr>
          <p:spPr>
            <a:xfrm>
              <a:off x="8382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382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4" name="Group 153"/>
          <p:cNvGrpSpPr/>
          <p:nvPr/>
        </p:nvGrpSpPr>
        <p:grpSpPr>
          <a:xfrm>
            <a:off x="1371600" y="2712720"/>
            <a:ext cx="76200" cy="533400"/>
            <a:chOff x="1371600" y="2712720"/>
            <a:chExt cx="76200" cy="533400"/>
          </a:xfrm>
        </p:grpSpPr>
        <p:cxnSp>
          <p:nvCxnSpPr>
            <p:cNvPr id="66" name="Straight Connector 65"/>
            <p:cNvCxnSpPr/>
            <p:nvPr/>
          </p:nvCxnSpPr>
          <p:spPr>
            <a:xfrm>
              <a:off x="14478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5" name="Group 154"/>
          <p:cNvGrpSpPr/>
          <p:nvPr/>
        </p:nvGrpSpPr>
        <p:grpSpPr>
          <a:xfrm>
            <a:off x="2590800" y="2727960"/>
            <a:ext cx="76200" cy="533400"/>
            <a:chOff x="2590800" y="2727960"/>
            <a:chExt cx="76200" cy="533400"/>
          </a:xfrm>
        </p:grpSpPr>
        <p:cxnSp>
          <p:nvCxnSpPr>
            <p:cNvPr id="73" name="Straight Connector 72"/>
            <p:cNvCxnSpPr/>
            <p:nvPr/>
          </p:nvCxnSpPr>
          <p:spPr>
            <a:xfrm>
              <a:off x="2667000" y="272796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590800" y="27279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590800" y="32613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1905000" y="2727960"/>
            <a:ext cx="76200" cy="533400"/>
            <a:chOff x="1905000" y="2727960"/>
            <a:chExt cx="76200" cy="533400"/>
          </a:xfrm>
        </p:grpSpPr>
        <p:cxnSp>
          <p:nvCxnSpPr>
            <p:cNvPr id="77" name="Straight Connector 76"/>
            <p:cNvCxnSpPr/>
            <p:nvPr/>
          </p:nvCxnSpPr>
          <p:spPr>
            <a:xfrm>
              <a:off x="1905000" y="272796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905000" y="27279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905000" y="32613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oup 156"/>
          <p:cNvGrpSpPr/>
          <p:nvPr/>
        </p:nvGrpSpPr>
        <p:grpSpPr>
          <a:xfrm>
            <a:off x="2819400" y="2712720"/>
            <a:ext cx="76200" cy="533400"/>
            <a:chOff x="2819400" y="2712720"/>
            <a:chExt cx="76200" cy="533400"/>
          </a:xfrm>
        </p:grpSpPr>
        <p:cxnSp>
          <p:nvCxnSpPr>
            <p:cNvPr id="92" name="Straight Connector 91"/>
            <p:cNvCxnSpPr/>
            <p:nvPr/>
          </p:nvCxnSpPr>
          <p:spPr>
            <a:xfrm>
              <a:off x="28194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28194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8194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8" name="Group 157"/>
          <p:cNvGrpSpPr/>
          <p:nvPr/>
        </p:nvGrpSpPr>
        <p:grpSpPr>
          <a:xfrm>
            <a:off x="3733800" y="2712720"/>
            <a:ext cx="76200" cy="533400"/>
            <a:chOff x="3733800" y="2712720"/>
            <a:chExt cx="76200" cy="533400"/>
          </a:xfrm>
        </p:grpSpPr>
        <p:cxnSp>
          <p:nvCxnSpPr>
            <p:cNvPr id="96" name="Straight Connector 95"/>
            <p:cNvCxnSpPr/>
            <p:nvPr/>
          </p:nvCxnSpPr>
          <p:spPr>
            <a:xfrm>
              <a:off x="37338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7338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7338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9" name="Group 158"/>
          <p:cNvGrpSpPr/>
          <p:nvPr/>
        </p:nvGrpSpPr>
        <p:grpSpPr>
          <a:xfrm>
            <a:off x="3505200" y="2712720"/>
            <a:ext cx="76200" cy="533400"/>
            <a:chOff x="3505200" y="2712720"/>
            <a:chExt cx="76200" cy="533400"/>
          </a:xfrm>
        </p:grpSpPr>
        <p:cxnSp>
          <p:nvCxnSpPr>
            <p:cNvPr id="100" name="Straight Connector 99"/>
            <p:cNvCxnSpPr/>
            <p:nvPr/>
          </p:nvCxnSpPr>
          <p:spPr>
            <a:xfrm>
              <a:off x="35814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5052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5052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0" name="Group 159"/>
          <p:cNvGrpSpPr/>
          <p:nvPr/>
        </p:nvGrpSpPr>
        <p:grpSpPr>
          <a:xfrm>
            <a:off x="4419600" y="2712720"/>
            <a:ext cx="76200" cy="533400"/>
            <a:chOff x="4419600" y="2712720"/>
            <a:chExt cx="76200" cy="533400"/>
          </a:xfrm>
        </p:grpSpPr>
        <p:cxnSp>
          <p:nvCxnSpPr>
            <p:cNvPr id="104" name="Straight Connector 103"/>
            <p:cNvCxnSpPr/>
            <p:nvPr/>
          </p:nvCxnSpPr>
          <p:spPr>
            <a:xfrm>
              <a:off x="4495800" y="27127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419600" y="27127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419600" y="32461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838200" y="3931920"/>
            <a:ext cx="76200" cy="533400"/>
            <a:chOff x="838200" y="3550920"/>
            <a:chExt cx="76200" cy="533400"/>
          </a:xfrm>
        </p:grpSpPr>
        <p:cxnSp>
          <p:nvCxnSpPr>
            <p:cNvPr id="111" name="Straight Connector 110"/>
            <p:cNvCxnSpPr/>
            <p:nvPr/>
          </p:nvCxnSpPr>
          <p:spPr>
            <a:xfrm>
              <a:off x="8382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382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8382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2" name="Group 161"/>
          <p:cNvGrpSpPr/>
          <p:nvPr/>
        </p:nvGrpSpPr>
        <p:grpSpPr>
          <a:xfrm>
            <a:off x="1371600" y="3931920"/>
            <a:ext cx="76200" cy="533400"/>
            <a:chOff x="1371600" y="3550920"/>
            <a:chExt cx="76200" cy="533400"/>
          </a:xfrm>
        </p:grpSpPr>
        <p:cxnSp>
          <p:nvCxnSpPr>
            <p:cNvPr id="115" name="Straight Connector 114"/>
            <p:cNvCxnSpPr/>
            <p:nvPr/>
          </p:nvCxnSpPr>
          <p:spPr>
            <a:xfrm>
              <a:off x="14478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3716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3716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3" name="Group 162"/>
          <p:cNvGrpSpPr/>
          <p:nvPr/>
        </p:nvGrpSpPr>
        <p:grpSpPr>
          <a:xfrm>
            <a:off x="2590800" y="3947160"/>
            <a:ext cx="76200" cy="533400"/>
            <a:chOff x="2590800" y="3566160"/>
            <a:chExt cx="76200" cy="533400"/>
          </a:xfrm>
        </p:grpSpPr>
        <p:cxnSp>
          <p:nvCxnSpPr>
            <p:cNvPr id="121" name="Straight Connector 120"/>
            <p:cNvCxnSpPr/>
            <p:nvPr/>
          </p:nvCxnSpPr>
          <p:spPr>
            <a:xfrm>
              <a:off x="2667000" y="356616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590800" y="35661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590800" y="40995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Group 163"/>
          <p:cNvGrpSpPr/>
          <p:nvPr/>
        </p:nvGrpSpPr>
        <p:grpSpPr>
          <a:xfrm>
            <a:off x="1905000" y="3947160"/>
            <a:ext cx="76200" cy="533400"/>
            <a:chOff x="1905000" y="3566160"/>
            <a:chExt cx="76200" cy="533400"/>
          </a:xfrm>
        </p:grpSpPr>
        <p:cxnSp>
          <p:nvCxnSpPr>
            <p:cNvPr id="125" name="Straight Connector 124"/>
            <p:cNvCxnSpPr/>
            <p:nvPr/>
          </p:nvCxnSpPr>
          <p:spPr>
            <a:xfrm>
              <a:off x="1905000" y="356616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905000" y="35661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905000" y="409956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5" name="Group 164"/>
          <p:cNvGrpSpPr/>
          <p:nvPr/>
        </p:nvGrpSpPr>
        <p:grpSpPr>
          <a:xfrm>
            <a:off x="2819400" y="3931920"/>
            <a:ext cx="76200" cy="533400"/>
            <a:chOff x="2819400" y="3550920"/>
            <a:chExt cx="76200" cy="533400"/>
          </a:xfrm>
        </p:grpSpPr>
        <p:cxnSp>
          <p:nvCxnSpPr>
            <p:cNvPr id="131" name="Straight Connector 130"/>
            <p:cNvCxnSpPr/>
            <p:nvPr/>
          </p:nvCxnSpPr>
          <p:spPr>
            <a:xfrm>
              <a:off x="28194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8194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8194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6" name="Group 165"/>
          <p:cNvGrpSpPr/>
          <p:nvPr/>
        </p:nvGrpSpPr>
        <p:grpSpPr>
          <a:xfrm>
            <a:off x="3733800" y="3931920"/>
            <a:ext cx="76200" cy="533400"/>
            <a:chOff x="3733800" y="3550920"/>
            <a:chExt cx="76200" cy="533400"/>
          </a:xfrm>
        </p:grpSpPr>
        <p:cxnSp>
          <p:nvCxnSpPr>
            <p:cNvPr id="135" name="Straight Connector 134"/>
            <p:cNvCxnSpPr/>
            <p:nvPr/>
          </p:nvCxnSpPr>
          <p:spPr>
            <a:xfrm>
              <a:off x="37338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37338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7338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7" name="Group 166"/>
          <p:cNvGrpSpPr/>
          <p:nvPr/>
        </p:nvGrpSpPr>
        <p:grpSpPr>
          <a:xfrm>
            <a:off x="3505200" y="3931920"/>
            <a:ext cx="76200" cy="533400"/>
            <a:chOff x="3505200" y="3550920"/>
            <a:chExt cx="76200" cy="533400"/>
          </a:xfrm>
        </p:grpSpPr>
        <p:cxnSp>
          <p:nvCxnSpPr>
            <p:cNvPr id="139" name="Straight Connector 138"/>
            <p:cNvCxnSpPr/>
            <p:nvPr/>
          </p:nvCxnSpPr>
          <p:spPr>
            <a:xfrm>
              <a:off x="35814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5052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35052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8" name="Group 167"/>
          <p:cNvGrpSpPr/>
          <p:nvPr/>
        </p:nvGrpSpPr>
        <p:grpSpPr>
          <a:xfrm>
            <a:off x="4419600" y="3931920"/>
            <a:ext cx="76200" cy="533400"/>
            <a:chOff x="4419600" y="3550920"/>
            <a:chExt cx="76200" cy="533400"/>
          </a:xfrm>
        </p:grpSpPr>
        <p:cxnSp>
          <p:nvCxnSpPr>
            <p:cNvPr id="143" name="Straight Connector 142"/>
            <p:cNvCxnSpPr/>
            <p:nvPr/>
          </p:nvCxnSpPr>
          <p:spPr>
            <a:xfrm>
              <a:off x="4495800" y="355092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4196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419600" y="40843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3" name="Group 212"/>
          <p:cNvGrpSpPr/>
          <p:nvPr/>
        </p:nvGrpSpPr>
        <p:grpSpPr>
          <a:xfrm>
            <a:off x="5334000" y="3886200"/>
            <a:ext cx="2590800" cy="1905000"/>
            <a:chOff x="5334000" y="1295400"/>
            <a:chExt cx="2590800" cy="1905000"/>
          </a:xfrm>
        </p:grpSpPr>
        <p:sp>
          <p:nvSpPr>
            <p:cNvPr id="170" name="Oval 169"/>
            <p:cNvSpPr/>
            <p:nvPr/>
          </p:nvSpPr>
          <p:spPr>
            <a:xfrm>
              <a:off x="5904000" y="16002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ch</a:t>
              </a:r>
              <a:r>
                <a:rPr lang="nl-NL" sz="1200" baseline="-25000" dirty="0" smtClean="0">
                  <a:solidFill>
                    <a:schemeClr val="tx1"/>
                  </a:solidFill>
                  <a:latin typeface="Tahoma" pitchFamily="34" charset="0"/>
                  <a:ea typeface="Tahoma" pitchFamily="34" charset="0"/>
                  <a:cs typeface="Tahoma" pitchFamily="34" charset="0"/>
                </a:rPr>
                <a:t>1</a:t>
              </a:r>
              <a:endParaRPr lang="nl-NL" sz="1200" baseline="-25000" dirty="0">
                <a:solidFill>
                  <a:schemeClr val="tx1"/>
                </a:solidFill>
                <a:latin typeface="Tahoma" pitchFamily="34" charset="0"/>
                <a:ea typeface="Tahoma" pitchFamily="34" charset="0"/>
                <a:cs typeface="Tahoma" pitchFamily="34" charset="0"/>
              </a:endParaRPr>
            </a:p>
          </p:txBody>
        </p:sp>
        <p:sp>
          <p:nvSpPr>
            <p:cNvPr id="171" name="Oval 170"/>
            <p:cNvSpPr/>
            <p:nvPr/>
          </p:nvSpPr>
          <p:spPr>
            <a:xfrm>
              <a:off x="6804000" y="16002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ch</a:t>
              </a:r>
              <a:r>
                <a:rPr lang="nl-NL" sz="1200" baseline="-25000" dirty="0" smtClean="0">
                  <a:solidFill>
                    <a:schemeClr val="tx1"/>
                  </a:solidFill>
                  <a:latin typeface="Tahoma" pitchFamily="34" charset="0"/>
                  <a:ea typeface="Tahoma" pitchFamily="34" charset="0"/>
                  <a:cs typeface="Tahoma" pitchFamily="34" charset="0"/>
                </a:rPr>
                <a:t>2</a:t>
              </a:r>
              <a:endParaRPr lang="nl-NL" sz="1200" baseline="-25000" dirty="0">
                <a:solidFill>
                  <a:schemeClr val="tx1"/>
                </a:solidFill>
                <a:latin typeface="Tahoma" pitchFamily="34" charset="0"/>
                <a:ea typeface="Tahoma" pitchFamily="34" charset="0"/>
                <a:cs typeface="Tahoma" pitchFamily="34" charset="0"/>
              </a:endParaRPr>
            </a:p>
          </p:txBody>
        </p:sp>
        <p:sp>
          <p:nvSpPr>
            <p:cNvPr id="172" name="Rectangle 171"/>
            <p:cNvSpPr/>
            <p:nvPr/>
          </p:nvSpPr>
          <p:spPr>
            <a:xfrm>
              <a:off x="5867400" y="27432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var</a:t>
              </a:r>
              <a:r>
                <a:rPr lang="nl-NL" sz="1200" baseline="-25000" dirty="0" smtClean="0">
                  <a:latin typeface="Tahoma" pitchFamily="34" charset="0"/>
                  <a:ea typeface="Tahoma" pitchFamily="34" charset="0"/>
                  <a:cs typeface="Tahoma" pitchFamily="34" charset="0"/>
                </a:rPr>
                <a:t>1</a:t>
              </a:r>
              <a:endParaRPr lang="nl-NL" sz="1200" baseline="-25000" dirty="0">
                <a:latin typeface="Tahoma" pitchFamily="34" charset="0"/>
                <a:ea typeface="Tahoma" pitchFamily="34" charset="0"/>
                <a:cs typeface="Tahoma" pitchFamily="34" charset="0"/>
              </a:endParaRPr>
            </a:p>
          </p:txBody>
        </p:sp>
        <p:sp>
          <p:nvSpPr>
            <p:cNvPr id="173" name="Rectangle 172"/>
            <p:cNvSpPr/>
            <p:nvPr/>
          </p:nvSpPr>
          <p:spPr>
            <a:xfrm>
              <a:off x="6781800" y="27432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var</a:t>
              </a:r>
              <a:r>
                <a:rPr lang="nl-NL" sz="1200" baseline="-25000" dirty="0" smtClean="0">
                  <a:latin typeface="Tahoma" pitchFamily="34" charset="0"/>
                  <a:ea typeface="Tahoma" pitchFamily="34" charset="0"/>
                  <a:cs typeface="Tahoma" pitchFamily="34" charset="0"/>
                </a:rPr>
                <a:t>2</a:t>
              </a:r>
            </a:p>
          </p:txBody>
        </p:sp>
        <p:cxnSp>
          <p:nvCxnSpPr>
            <p:cNvPr id="174" name="Straight Arrow Connector 173"/>
            <p:cNvCxnSpPr>
              <a:stCxn id="170" idx="4"/>
              <a:endCxn id="172" idx="0"/>
            </p:cNvCxnSpPr>
            <p:nvPr/>
          </p:nvCxnSpPr>
          <p:spPr>
            <a:xfrm>
              <a:off x="6132600" y="2057400"/>
              <a:ext cx="15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171" idx="4"/>
              <a:endCxn id="173" idx="0"/>
            </p:cNvCxnSpPr>
            <p:nvPr/>
          </p:nvCxnSpPr>
          <p:spPr>
            <a:xfrm>
              <a:off x="7032600" y="2057400"/>
              <a:ext cx="159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a:stCxn id="170" idx="4"/>
              <a:endCxn id="173" idx="0"/>
            </p:cNvCxnSpPr>
            <p:nvPr/>
          </p:nvCxnSpPr>
          <p:spPr>
            <a:xfrm>
              <a:off x="6132600" y="2057400"/>
              <a:ext cx="9159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Shape 184"/>
            <p:cNvCxnSpPr>
              <a:stCxn id="170" idx="2"/>
              <a:endCxn id="170" idx="0"/>
            </p:cNvCxnSpPr>
            <p:nvPr/>
          </p:nvCxnSpPr>
          <p:spPr>
            <a:xfrm rot="10800000" flipH="1">
              <a:off x="5904000" y="1600200"/>
              <a:ext cx="228600" cy="228600"/>
            </a:xfrm>
            <a:prstGeom prst="curvedConnector4">
              <a:avLst>
                <a:gd name="adj1" fmla="val -100000"/>
                <a:gd name="adj2" fmla="val 2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6" name="Shape 185"/>
            <p:cNvCxnSpPr>
              <a:stCxn id="171" idx="6"/>
              <a:endCxn id="171" idx="0"/>
            </p:cNvCxnSpPr>
            <p:nvPr/>
          </p:nvCxnSpPr>
          <p:spPr>
            <a:xfrm flipH="1" flipV="1">
              <a:off x="7032600" y="1600200"/>
              <a:ext cx="228600" cy="228600"/>
            </a:xfrm>
            <a:prstGeom prst="curvedConnector4">
              <a:avLst>
                <a:gd name="adj1" fmla="val -100000"/>
                <a:gd name="adj2" fmla="val 2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5334000" y="1295400"/>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va</a:t>
              </a:r>
              <a:r>
                <a:rPr lang="nl-NL" sz="1200" baseline="-25000" dirty="0" smtClean="0">
                  <a:latin typeface="Tahoma" pitchFamily="34" charset="0"/>
                  <a:cs typeface="Tahoma" pitchFamily="34" charset="0"/>
                </a:rPr>
                <a:t>1</a:t>
              </a:r>
            </a:p>
          </p:txBody>
        </p:sp>
        <p:sp>
          <p:nvSpPr>
            <p:cNvPr id="191" name="TextBox 190"/>
            <p:cNvSpPr txBox="1"/>
            <p:nvPr/>
          </p:nvSpPr>
          <p:spPr>
            <a:xfrm>
              <a:off x="7391400" y="1295400"/>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va</a:t>
              </a:r>
              <a:r>
                <a:rPr lang="nl-NL" sz="1200" baseline="-25000" dirty="0" smtClean="0">
                  <a:latin typeface="Tahoma" pitchFamily="34" charset="0"/>
                  <a:cs typeface="Tahoma" pitchFamily="34" charset="0"/>
                </a:rPr>
                <a:t>2</a:t>
              </a:r>
            </a:p>
          </p:txBody>
        </p:sp>
        <p:sp>
          <p:nvSpPr>
            <p:cNvPr id="192" name="TextBox 191"/>
            <p:cNvSpPr txBox="1"/>
            <p:nvPr/>
          </p:nvSpPr>
          <p:spPr>
            <a:xfrm>
              <a:off x="5791200" y="21614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l</a:t>
              </a:r>
              <a:r>
                <a:rPr lang="nl-NL" sz="1200" baseline="-25000" dirty="0" smtClean="0">
                  <a:latin typeface="Tahoma" pitchFamily="34" charset="0"/>
                  <a:cs typeface="Tahoma" pitchFamily="34" charset="0"/>
                </a:rPr>
                <a:t>11</a:t>
              </a:r>
            </a:p>
          </p:txBody>
        </p:sp>
        <p:sp>
          <p:nvSpPr>
            <p:cNvPr id="193" name="TextBox 192"/>
            <p:cNvSpPr txBox="1"/>
            <p:nvPr/>
          </p:nvSpPr>
          <p:spPr>
            <a:xfrm>
              <a:off x="6781800" y="21614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l</a:t>
              </a:r>
              <a:r>
                <a:rPr lang="nl-NL" sz="1200" baseline="-25000" dirty="0" smtClean="0">
                  <a:latin typeface="Tahoma" pitchFamily="34" charset="0"/>
                  <a:cs typeface="Tahoma" pitchFamily="34" charset="0"/>
                </a:rPr>
                <a:t>22</a:t>
              </a:r>
            </a:p>
          </p:txBody>
        </p:sp>
        <p:sp>
          <p:nvSpPr>
            <p:cNvPr id="194" name="TextBox 193"/>
            <p:cNvSpPr txBox="1"/>
            <p:nvPr/>
          </p:nvSpPr>
          <p:spPr>
            <a:xfrm>
              <a:off x="6400800" y="21614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l</a:t>
              </a:r>
              <a:r>
                <a:rPr lang="nl-NL" sz="1200" baseline="-25000" dirty="0" smtClean="0">
                  <a:latin typeface="Tahoma" pitchFamily="34" charset="0"/>
                  <a:cs typeface="Tahoma" pitchFamily="34" charset="0"/>
                </a:rPr>
                <a:t>21</a:t>
              </a:r>
            </a:p>
          </p:txBody>
        </p:sp>
      </p:grpSp>
      <p:grpSp>
        <p:nvGrpSpPr>
          <p:cNvPr id="214" name="Group 213"/>
          <p:cNvGrpSpPr/>
          <p:nvPr/>
        </p:nvGrpSpPr>
        <p:grpSpPr>
          <a:xfrm>
            <a:off x="5334000" y="1371600"/>
            <a:ext cx="2590800" cy="1905000"/>
            <a:chOff x="5334000" y="3810000"/>
            <a:chExt cx="2590800" cy="1905000"/>
          </a:xfrm>
        </p:grpSpPr>
        <p:sp>
          <p:nvSpPr>
            <p:cNvPr id="195" name="Oval 194"/>
            <p:cNvSpPr/>
            <p:nvPr/>
          </p:nvSpPr>
          <p:spPr>
            <a:xfrm>
              <a:off x="5904000" y="41148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pc</a:t>
              </a:r>
              <a:r>
                <a:rPr lang="nl-NL" sz="1200" baseline="-25000" dirty="0" smtClean="0">
                  <a:solidFill>
                    <a:schemeClr val="tx1"/>
                  </a:solidFill>
                  <a:latin typeface="Tahoma" pitchFamily="34" charset="0"/>
                  <a:ea typeface="Tahoma" pitchFamily="34" charset="0"/>
                  <a:cs typeface="Tahoma" pitchFamily="34" charset="0"/>
                </a:rPr>
                <a:t>1</a:t>
              </a:r>
              <a:endParaRPr lang="nl-NL" sz="1200" baseline="-25000" dirty="0">
                <a:solidFill>
                  <a:schemeClr val="tx1"/>
                </a:solidFill>
                <a:latin typeface="Tahoma" pitchFamily="34" charset="0"/>
                <a:ea typeface="Tahoma" pitchFamily="34" charset="0"/>
                <a:cs typeface="Tahoma" pitchFamily="34" charset="0"/>
              </a:endParaRPr>
            </a:p>
          </p:txBody>
        </p:sp>
        <p:sp>
          <p:nvSpPr>
            <p:cNvPr id="196" name="Oval 195"/>
            <p:cNvSpPr/>
            <p:nvPr/>
          </p:nvSpPr>
          <p:spPr>
            <a:xfrm>
              <a:off x="6804000" y="41148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pc</a:t>
              </a:r>
              <a:r>
                <a:rPr lang="nl-NL" sz="1200" baseline="-25000" dirty="0" smtClean="0">
                  <a:solidFill>
                    <a:schemeClr val="tx1"/>
                  </a:solidFill>
                  <a:latin typeface="Tahoma" pitchFamily="34" charset="0"/>
                  <a:ea typeface="Tahoma" pitchFamily="34" charset="0"/>
                  <a:cs typeface="Tahoma" pitchFamily="34" charset="0"/>
                </a:rPr>
                <a:t>2</a:t>
              </a:r>
              <a:endParaRPr lang="nl-NL" sz="1200" baseline="-25000" dirty="0">
                <a:solidFill>
                  <a:schemeClr val="tx1"/>
                </a:solidFill>
                <a:latin typeface="Tahoma" pitchFamily="34" charset="0"/>
                <a:ea typeface="Tahoma" pitchFamily="34" charset="0"/>
                <a:cs typeface="Tahoma" pitchFamily="34" charset="0"/>
              </a:endParaRPr>
            </a:p>
          </p:txBody>
        </p:sp>
        <p:sp>
          <p:nvSpPr>
            <p:cNvPr id="197" name="Rectangle 196"/>
            <p:cNvSpPr/>
            <p:nvPr/>
          </p:nvSpPr>
          <p:spPr>
            <a:xfrm>
              <a:off x="5867400" y="52578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var</a:t>
              </a:r>
              <a:r>
                <a:rPr lang="nl-NL" sz="1200" baseline="-25000" dirty="0" smtClean="0">
                  <a:latin typeface="Tahoma" pitchFamily="34" charset="0"/>
                  <a:ea typeface="Tahoma" pitchFamily="34" charset="0"/>
                  <a:cs typeface="Tahoma" pitchFamily="34" charset="0"/>
                </a:rPr>
                <a:t>1</a:t>
              </a:r>
              <a:endParaRPr lang="nl-NL" sz="1200" baseline="-25000" dirty="0">
                <a:latin typeface="Tahoma" pitchFamily="34" charset="0"/>
                <a:ea typeface="Tahoma" pitchFamily="34" charset="0"/>
                <a:cs typeface="Tahoma" pitchFamily="34" charset="0"/>
              </a:endParaRPr>
            </a:p>
          </p:txBody>
        </p:sp>
        <p:sp>
          <p:nvSpPr>
            <p:cNvPr id="198" name="Rectangle 197"/>
            <p:cNvSpPr/>
            <p:nvPr/>
          </p:nvSpPr>
          <p:spPr>
            <a:xfrm>
              <a:off x="6781800" y="52578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var</a:t>
              </a:r>
              <a:r>
                <a:rPr lang="nl-NL" sz="1200" baseline="-25000" dirty="0" smtClean="0">
                  <a:latin typeface="Tahoma" pitchFamily="34" charset="0"/>
                  <a:ea typeface="Tahoma" pitchFamily="34" charset="0"/>
                  <a:cs typeface="Tahoma" pitchFamily="34" charset="0"/>
                </a:rPr>
                <a:t>2</a:t>
              </a:r>
            </a:p>
          </p:txBody>
        </p:sp>
        <p:cxnSp>
          <p:nvCxnSpPr>
            <p:cNvPr id="199" name="Straight Arrow Connector 198"/>
            <p:cNvCxnSpPr>
              <a:stCxn id="195" idx="4"/>
              <a:endCxn id="197" idx="0"/>
            </p:cNvCxnSpPr>
            <p:nvPr/>
          </p:nvCxnSpPr>
          <p:spPr>
            <a:xfrm>
              <a:off x="6132600" y="4572000"/>
              <a:ext cx="15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a:stCxn id="196" idx="4"/>
              <a:endCxn id="198" idx="0"/>
            </p:cNvCxnSpPr>
            <p:nvPr/>
          </p:nvCxnSpPr>
          <p:spPr>
            <a:xfrm>
              <a:off x="7032600" y="4572000"/>
              <a:ext cx="159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95" idx="4"/>
              <a:endCxn id="198" idx="0"/>
            </p:cNvCxnSpPr>
            <p:nvPr/>
          </p:nvCxnSpPr>
          <p:spPr>
            <a:xfrm>
              <a:off x="6132600" y="4572000"/>
              <a:ext cx="9159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2" name="Shape 201"/>
            <p:cNvCxnSpPr>
              <a:stCxn id="195" idx="2"/>
              <a:endCxn id="195" idx="0"/>
            </p:cNvCxnSpPr>
            <p:nvPr/>
          </p:nvCxnSpPr>
          <p:spPr>
            <a:xfrm rot="10800000" flipH="1">
              <a:off x="5904000" y="4114800"/>
              <a:ext cx="228600" cy="228600"/>
            </a:xfrm>
            <a:prstGeom prst="curvedConnector4">
              <a:avLst>
                <a:gd name="adj1" fmla="val -100000"/>
                <a:gd name="adj2" fmla="val 2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3" name="Shape 202"/>
            <p:cNvCxnSpPr>
              <a:stCxn id="196" idx="6"/>
              <a:endCxn id="196" idx="0"/>
            </p:cNvCxnSpPr>
            <p:nvPr/>
          </p:nvCxnSpPr>
          <p:spPr>
            <a:xfrm flipH="1" flipV="1">
              <a:off x="7032600" y="4114800"/>
              <a:ext cx="228600" cy="228600"/>
            </a:xfrm>
            <a:prstGeom prst="curvedConnector4">
              <a:avLst>
                <a:gd name="adj1" fmla="val -100000"/>
                <a:gd name="adj2" fmla="val 2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4" name="TextBox 203"/>
            <p:cNvSpPr txBox="1"/>
            <p:nvPr/>
          </p:nvSpPr>
          <p:spPr>
            <a:xfrm>
              <a:off x="5334000" y="3810000"/>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v</a:t>
              </a:r>
              <a:r>
                <a:rPr lang="nl-NL" sz="1200" baseline="-25000" dirty="0" smtClean="0">
                  <a:latin typeface="Tahoma" pitchFamily="34" charset="0"/>
                  <a:cs typeface="Tahoma" pitchFamily="34" charset="0"/>
                </a:rPr>
                <a:t>11</a:t>
              </a:r>
            </a:p>
          </p:txBody>
        </p:sp>
        <p:sp>
          <p:nvSpPr>
            <p:cNvPr id="205" name="TextBox 204"/>
            <p:cNvSpPr txBox="1"/>
            <p:nvPr/>
          </p:nvSpPr>
          <p:spPr>
            <a:xfrm>
              <a:off x="7391400" y="3810000"/>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v</a:t>
              </a:r>
              <a:r>
                <a:rPr lang="nl-NL" sz="1200" baseline="-25000" dirty="0" smtClean="0">
                  <a:latin typeface="Tahoma" pitchFamily="34" charset="0"/>
                  <a:cs typeface="Tahoma" pitchFamily="34" charset="0"/>
                </a:rPr>
                <a:t>22</a:t>
              </a:r>
            </a:p>
          </p:txBody>
        </p:sp>
        <p:sp>
          <p:nvSpPr>
            <p:cNvPr id="206" name="TextBox 205"/>
            <p:cNvSpPr txBox="1"/>
            <p:nvPr/>
          </p:nvSpPr>
          <p:spPr>
            <a:xfrm>
              <a:off x="5791200" y="46760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e</a:t>
              </a:r>
              <a:r>
                <a:rPr lang="nl-NL" sz="1200" baseline="-25000" dirty="0" smtClean="0">
                  <a:latin typeface="Tahoma" pitchFamily="34" charset="0"/>
                  <a:cs typeface="Tahoma" pitchFamily="34" charset="0"/>
                </a:rPr>
                <a:t>11</a:t>
              </a:r>
            </a:p>
          </p:txBody>
        </p:sp>
        <p:sp>
          <p:nvSpPr>
            <p:cNvPr id="207" name="TextBox 206"/>
            <p:cNvSpPr txBox="1"/>
            <p:nvPr/>
          </p:nvSpPr>
          <p:spPr>
            <a:xfrm>
              <a:off x="7010400" y="46760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e</a:t>
              </a:r>
              <a:r>
                <a:rPr lang="nl-NL" sz="1200" baseline="-25000" dirty="0" smtClean="0">
                  <a:latin typeface="Tahoma" pitchFamily="34" charset="0"/>
                  <a:cs typeface="Tahoma" pitchFamily="34" charset="0"/>
                </a:rPr>
                <a:t>22</a:t>
              </a:r>
            </a:p>
          </p:txBody>
        </p:sp>
        <p:sp>
          <p:nvSpPr>
            <p:cNvPr id="208" name="TextBox 207"/>
            <p:cNvSpPr txBox="1"/>
            <p:nvPr/>
          </p:nvSpPr>
          <p:spPr>
            <a:xfrm>
              <a:off x="6248400" y="46760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e</a:t>
              </a:r>
              <a:r>
                <a:rPr lang="nl-NL" sz="1200" baseline="-25000" dirty="0" smtClean="0">
                  <a:latin typeface="Tahoma" pitchFamily="34" charset="0"/>
                  <a:cs typeface="Tahoma" pitchFamily="34" charset="0"/>
                </a:rPr>
                <a:t>21</a:t>
              </a:r>
            </a:p>
          </p:txBody>
        </p:sp>
        <p:cxnSp>
          <p:nvCxnSpPr>
            <p:cNvPr id="209" name="Straight Arrow Connector 208"/>
            <p:cNvCxnSpPr>
              <a:stCxn id="196" idx="4"/>
              <a:endCxn id="197" idx="0"/>
            </p:cNvCxnSpPr>
            <p:nvPr/>
          </p:nvCxnSpPr>
          <p:spPr>
            <a:xfrm flipH="1">
              <a:off x="6134100" y="4572000"/>
              <a:ext cx="8985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6629400" y="4676001"/>
              <a:ext cx="533400" cy="276999"/>
            </a:xfrm>
            <a:prstGeom prst="rect">
              <a:avLst/>
            </a:prstGeom>
            <a:noFill/>
          </p:spPr>
          <p:txBody>
            <a:bodyPr wrap="square" rtlCol="0">
              <a:spAutoFit/>
            </a:bodyPr>
            <a:lstStyle/>
            <a:p>
              <a:r>
                <a:rPr lang="nl-NL" sz="1200" dirty="0" smtClean="0">
                  <a:latin typeface="Tahoma" pitchFamily="34" charset="0"/>
                  <a:cs typeface="Tahoma" pitchFamily="34" charset="0"/>
                </a:rPr>
                <a:t>e</a:t>
              </a:r>
              <a:r>
                <a:rPr lang="nl-NL" sz="1200" baseline="-25000" dirty="0" smtClean="0">
                  <a:latin typeface="Tahoma" pitchFamily="34" charset="0"/>
                  <a:cs typeface="Tahoma" pitchFamily="34" charset="0"/>
                </a:rPr>
                <a:t>12</a:t>
              </a:r>
            </a:p>
          </p:txBody>
        </p:sp>
      </p:grpSp>
      <p:cxnSp>
        <p:nvCxnSpPr>
          <p:cNvPr id="216" name="Straight Arrow Connector 215"/>
          <p:cNvCxnSpPr/>
          <p:nvPr/>
        </p:nvCxnSpPr>
        <p:spPr>
          <a:xfrm>
            <a:off x="4800600" y="3048000"/>
            <a:ext cx="685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a:off x="4800600" y="4191000"/>
            <a:ext cx="685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754469"/>
            <a:ext cx="7772400" cy="461665"/>
          </a:xfrm>
          <a:prstGeom prst="rect">
            <a:avLst/>
          </a:prstGeom>
          <a:noFill/>
        </p:spPr>
        <p:txBody>
          <a:bodyPr wrap="square" rtlCol="0">
            <a:spAutoFit/>
          </a:bodyPr>
          <a:lstStyle/>
          <a:p>
            <a:pPr algn="r"/>
            <a:r>
              <a:rPr lang="en-US" sz="2400" dirty="0" smtClean="0">
                <a:latin typeface="Tahoma" pitchFamily="34" charset="0"/>
                <a:ea typeface="Tahoma" pitchFamily="34" charset="0"/>
                <a:cs typeface="Tahoma" pitchFamily="34" charset="0"/>
              </a:rPr>
              <a:t>Thank you for your attention.</a:t>
            </a: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93216"/>
            <a:ext cx="5867400" cy="4708981"/>
          </a:xfrm>
          <a:prstGeom prst="rect">
            <a:avLst/>
          </a:prstGeom>
          <a:noFill/>
        </p:spPr>
        <p:txBody>
          <a:bodyPr wrap="square" rtlCol="0">
            <a:spAutoFit/>
          </a:bodyPr>
          <a:lstStyle/>
          <a:p>
            <a:r>
              <a:rPr lang="en-US" sz="2400" dirty="0" smtClean="0">
                <a:latin typeface="Tahoma" pitchFamily="34" charset="0"/>
                <a:cs typeface="Tahoma" pitchFamily="34" charset="0"/>
              </a:rPr>
              <a:t>Outline:</a:t>
            </a:r>
          </a:p>
          <a:p>
            <a:endParaRPr lang="en-US" sz="2400" dirty="0" smtClean="0">
              <a:latin typeface="Tahoma" pitchFamily="34" charset="0"/>
              <a:cs typeface="Tahoma" pitchFamily="34" charset="0"/>
            </a:endParaRPr>
          </a:p>
          <a:p>
            <a:pPr lvl="0"/>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prstClr val="black"/>
                </a:solidFill>
                <a:latin typeface="Tahoma" pitchFamily="34" charset="0"/>
                <a:cs typeface="Tahoma" pitchFamily="34" charset="0"/>
              </a:rPr>
              <a:t>Eigenvectors and eigenvalues</a:t>
            </a: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endParaRPr lang="en-US" sz="1200" dirty="0" smtClean="0">
              <a:solidFill>
                <a:prstClr val="black"/>
              </a:solidFill>
              <a:latin typeface="Tahoma" pitchFamily="34" charset="0"/>
              <a:cs typeface="Tahoma" pitchFamily="34" charset="0"/>
            </a:endParaRPr>
          </a:p>
          <a:p>
            <a:pPr marL="228600" lvl="0" indent="-228600">
              <a:buAutoNum type="arabicPeriod"/>
            </a:pPr>
            <a:r>
              <a:rPr lang="en-US" sz="1200" dirty="0" smtClean="0">
                <a:solidFill>
                  <a:schemeClr val="bg1">
                    <a:lumMod val="65000"/>
                  </a:schemeClr>
                </a:solidFill>
                <a:latin typeface="Tahoma" pitchFamily="34" charset="0"/>
                <a:cs typeface="Tahoma" pitchFamily="34" charset="0"/>
              </a:rPr>
              <a:t>PCA:</a:t>
            </a:r>
          </a:p>
          <a:p>
            <a:pPr marL="228600" lvl="0" indent="-228600">
              <a:buAutoNum type="arabicPeriod"/>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Getting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Centering the data</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Obtaining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Performing an eigenvalue decomposition of the covariance matrix</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Choosing components and forming a feature vector</a:t>
            </a:r>
          </a:p>
          <a:p>
            <a:pPr marL="685800" lvl="1" indent="-228600">
              <a:buAutoNum type="alphaLcParenR"/>
            </a:pPr>
            <a:endParaRPr lang="en-US" sz="1200" dirty="0" smtClean="0">
              <a:solidFill>
                <a:schemeClr val="bg1">
                  <a:lumMod val="65000"/>
                </a:schemeClr>
              </a:solidFill>
              <a:latin typeface="Tahoma" pitchFamily="34" charset="0"/>
              <a:cs typeface="Tahoma" pitchFamily="34" charset="0"/>
            </a:endParaRPr>
          </a:p>
          <a:p>
            <a:pPr marL="685800" lvl="1" indent="-228600">
              <a:buAutoNum type="alphaLcParenR"/>
            </a:pPr>
            <a:r>
              <a:rPr lang="en-US" sz="1200" dirty="0" smtClean="0">
                <a:solidFill>
                  <a:schemeClr val="bg1">
                    <a:lumMod val="65000"/>
                  </a:schemeClr>
                </a:solidFill>
                <a:latin typeface="Tahoma" pitchFamily="34" charset="0"/>
                <a:cs typeface="Tahoma" pitchFamily="34" charset="0"/>
              </a:rPr>
              <a:t>Deriving the new data set</a:t>
            </a:r>
          </a:p>
          <a:p>
            <a:pPr marL="228600" indent="-228600">
              <a:buFontTx/>
              <a:buAutoNum type="arabicPeriod"/>
            </a:pPr>
            <a:endParaRPr lang="en-US" sz="1200" dirty="0" smtClean="0">
              <a:solidFill>
                <a:prstClr val="black"/>
              </a:solidFill>
              <a:latin typeface="Tahoma" pitchFamily="34" charset="0"/>
              <a:cs typeface="Tahoma" pitchFamily="34" charset="0"/>
            </a:endParaRPr>
          </a:p>
          <a:p>
            <a:pPr marL="228600" indent="-228600">
              <a:buFontTx/>
              <a:buAutoNum type="arabicPeriod"/>
            </a:pPr>
            <a:endParaRPr lang="en-US" sz="1200" dirty="0" smtClean="0">
              <a:solidFill>
                <a:prstClr val="black"/>
              </a:solidFill>
            </a:endParaRP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55"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0335"/>
            <a:ext cx="8534400" cy="461665"/>
          </a:xfrm>
          <a:prstGeom prst="rect">
            <a:avLst/>
          </a:prstGeom>
          <a:noFill/>
        </p:spPr>
        <p:txBody>
          <a:bodyPr wrap="square" rtlCol="0">
            <a:spAutoFit/>
          </a:bodyPr>
          <a:lstStyle/>
          <a:p>
            <a:r>
              <a:rPr lang="en-US" sz="1200" dirty="0" smtClean="0">
                <a:latin typeface="Tahoma" pitchFamily="34" charset="0"/>
                <a:cs typeface="Tahoma" pitchFamily="34" charset="0"/>
              </a:rPr>
              <a:t>Eigenvectors &amp; eigenvalues:</a:t>
            </a:r>
          </a:p>
          <a:p>
            <a:endParaRPr lang="en-US" sz="1200" dirty="0"/>
          </a:p>
        </p:txBody>
      </p:sp>
      <p:graphicFrame>
        <p:nvGraphicFramePr>
          <p:cNvPr id="4" name="Table 3"/>
          <p:cNvGraphicFramePr>
            <a:graphicFrameLocks noGrp="1"/>
          </p:cNvGraphicFramePr>
          <p:nvPr/>
        </p:nvGraphicFramePr>
        <p:xfrm>
          <a:off x="838200" y="82926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nvGraphicFramePr>
        <p:xfrm>
          <a:off x="1828800" y="82926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3</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nvGraphicFramePr>
        <p:xfrm>
          <a:off x="2438400" y="82926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11</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5</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 name="Group 26"/>
          <p:cNvGrpSpPr/>
          <p:nvPr/>
        </p:nvGrpSpPr>
        <p:grpSpPr>
          <a:xfrm>
            <a:off x="838200" y="829269"/>
            <a:ext cx="76200" cy="533400"/>
            <a:chOff x="838200" y="914400"/>
            <a:chExt cx="76200" cy="533400"/>
          </a:xfrm>
        </p:grpSpPr>
        <p:cxnSp>
          <p:nvCxnSpPr>
            <p:cNvPr id="19" name="Straight Connector 18"/>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31"/>
          <p:cNvGrpSpPr/>
          <p:nvPr/>
        </p:nvGrpSpPr>
        <p:grpSpPr>
          <a:xfrm>
            <a:off x="1371600" y="829269"/>
            <a:ext cx="76200" cy="533400"/>
            <a:chOff x="1295400" y="914400"/>
            <a:chExt cx="76200" cy="533400"/>
          </a:xfrm>
        </p:grpSpPr>
        <p:cxnSp>
          <p:nvCxnSpPr>
            <p:cNvPr id="29" name="Straight Connector 2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33"/>
          <p:cNvGrpSpPr/>
          <p:nvPr/>
        </p:nvGrpSpPr>
        <p:grpSpPr>
          <a:xfrm>
            <a:off x="1828800" y="829269"/>
            <a:ext cx="76200" cy="533400"/>
            <a:chOff x="838200" y="914400"/>
            <a:chExt cx="76200" cy="533400"/>
          </a:xfrm>
        </p:grpSpPr>
        <p:cxnSp>
          <p:nvCxnSpPr>
            <p:cNvPr id="35" name="Straight Connector 3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37"/>
          <p:cNvGrpSpPr/>
          <p:nvPr/>
        </p:nvGrpSpPr>
        <p:grpSpPr>
          <a:xfrm>
            <a:off x="2057400" y="829269"/>
            <a:ext cx="76200" cy="533400"/>
            <a:chOff x="1295400" y="914400"/>
            <a:chExt cx="76200" cy="533400"/>
          </a:xfrm>
        </p:grpSpPr>
        <p:cxnSp>
          <p:nvCxnSpPr>
            <p:cNvPr id="39" name="Straight Connector 3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5240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43" name="TextBox 42"/>
          <p:cNvSpPr txBox="1"/>
          <p:nvPr/>
        </p:nvSpPr>
        <p:spPr>
          <a:xfrm>
            <a:off x="2209800" y="98166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0" name="Group 43"/>
          <p:cNvGrpSpPr/>
          <p:nvPr/>
        </p:nvGrpSpPr>
        <p:grpSpPr>
          <a:xfrm>
            <a:off x="2514600" y="829269"/>
            <a:ext cx="76200" cy="533400"/>
            <a:chOff x="838200" y="914400"/>
            <a:chExt cx="76200" cy="533400"/>
          </a:xfrm>
        </p:grpSpPr>
        <p:cxnSp>
          <p:nvCxnSpPr>
            <p:cNvPr id="45" name="Straight Connector 44"/>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47"/>
          <p:cNvGrpSpPr/>
          <p:nvPr/>
        </p:nvGrpSpPr>
        <p:grpSpPr>
          <a:xfrm>
            <a:off x="2743200" y="829269"/>
            <a:ext cx="76200" cy="533400"/>
            <a:chOff x="1295400" y="914400"/>
            <a:chExt cx="76200" cy="533400"/>
          </a:xfrm>
        </p:grpSpPr>
        <p:cxnSp>
          <p:nvCxnSpPr>
            <p:cNvPr id="49" name="Straight Connector 48"/>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52" name="Table 51"/>
          <p:cNvGraphicFramePr>
            <a:graphicFrameLocks noGrp="1"/>
          </p:cNvGraphicFramePr>
          <p:nvPr/>
        </p:nvGraphicFramePr>
        <p:xfrm>
          <a:off x="838200" y="1728429"/>
          <a:ext cx="609600" cy="548640"/>
        </p:xfrm>
        <a:graphic>
          <a:graphicData uri="http://schemas.openxmlformats.org/drawingml/2006/table">
            <a:tbl>
              <a:tblPr firstRow="1" bandRow="1">
                <a:tableStyleId>{5C22544A-7EE6-4342-B048-85BDC9FD1C3A}</a:tableStyleId>
              </a:tblPr>
              <a:tblGrid>
                <a:gridCol w="304800"/>
                <a:gridCol w="304800"/>
              </a:tblGrid>
              <a:tr h="254000">
                <a:tc>
                  <a:txBody>
                    <a:bodyPr/>
                    <a:lstStyle/>
                    <a:p>
                      <a:pPr algn="ctr"/>
                      <a:r>
                        <a:rPr lang="en-US" sz="1200" b="0" dirty="0" smtClean="0">
                          <a:solidFill>
                            <a:schemeClr val="tx1"/>
                          </a:solidFill>
                          <a:latin typeface="Tahoma" pitchFamily="34" charset="0"/>
                          <a:cs typeface="Tahoma" pitchFamily="34" charset="0"/>
                        </a:rPr>
                        <a:t>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latin typeface="Tahoma" pitchFamily="34" charset="0"/>
                          <a:cs typeface="Tahoma" pitchFamily="34" charset="0"/>
                        </a:rPr>
                        <a:t>1</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3" name="Table 52"/>
          <p:cNvGraphicFramePr>
            <a:graphicFrameLocks noGrp="1"/>
          </p:cNvGraphicFramePr>
          <p:nvPr/>
        </p:nvGraphicFramePr>
        <p:xfrm>
          <a:off x="1828800" y="1728429"/>
          <a:ext cx="304800" cy="548640"/>
        </p:xfrm>
        <a:graphic>
          <a:graphicData uri="http://schemas.openxmlformats.org/drawingml/2006/table">
            <a:tbl>
              <a:tblPr firstRow="1" bandRow="1">
                <a:tableStyleId>{5C22544A-7EE6-4342-B048-85BDC9FD1C3A}</a:tableStyleId>
              </a:tblPr>
              <a:tblGrid>
                <a:gridCol w="304800"/>
              </a:tblGrid>
              <a:tr h="254000">
                <a:tc>
                  <a:txBody>
                    <a:bodyPr/>
                    <a:lstStyle/>
                    <a:p>
                      <a:pPr algn="ctr"/>
                      <a:r>
                        <a:rPr lang="en-US" sz="1200" b="0" dirty="0" smtClean="0">
                          <a:solidFill>
                            <a:schemeClr val="tx1"/>
                          </a:solidFill>
                          <a:latin typeface="Tahoma" pitchFamily="34" charset="0"/>
                          <a:cs typeface="Tahoma" pitchFamily="34" charset="0"/>
                        </a:rPr>
                        <a:t>3</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2</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4" name="Table 53"/>
          <p:cNvGraphicFramePr>
            <a:graphicFrameLocks noGrp="1"/>
          </p:cNvGraphicFramePr>
          <p:nvPr/>
        </p:nvGraphicFramePr>
        <p:xfrm>
          <a:off x="2438400" y="1728429"/>
          <a:ext cx="457200" cy="548640"/>
        </p:xfrm>
        <a:graphic>
          <a:graphicData uri="http://schemas.openxmlformats.org/drawingml/2006/table">
            <a:tbl>
              <a:tblPr firstRow="1" bandRow="1">
                <a:tableStyleId>{5C22544A-7EE6-4342-B048-85BDC9FD1C3A}</a:tableStyleId>
              </a:tblPr>
              <a:tblGrid>
                <a:gridCol w="457200"/>
              </a:tblGrid>
              <a:tr h="254000">
                <a:tc>
                  <a:txBody>
                    <a:bodyPr/>
                    <a:lstStyle/>
                    <a:p>
                      <a:pPr algn="ctr"/>
                      <a:r>
                        <a:rPr lang="en-US" sz="1200" b="0" dirty="0" smtClean="0">
                          <a:solidFill>
                            <a:schemeClr val="tx1"/>
                          </a:solidFill>
                          <a:latin typeface="Tahoma" pitchFamily="34" charset="0"/>
                          <a:cs typeface="Tahoma" pitchFamily="34" charset="0"/>
                        </a:rPr>
                        <a:t>12</a:t>
                      </a:r>
                      <a:endParaRPr lang="en-US" sz="1200" b="0" dirty="0">
                        <a:solidFill>
                          <a:schemeClr val="tx1"/>
                        </a:solidFill>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algn="ctr"/>
                      <a:r>
                        <a:rPr lang="en-US" sz="1200" b="0" dirty="0" smtClean="0">
                          <a:latin typeface="Tahoma" pitchFamily="34" charset="0"/>
                          <a:cs typeface="Tahoma" pitchFamily="34" charset="0"/>
                        </a:rPr>
                        <a:t>8</a:t>
                      </a:r>
                      <a:endParaRPr lang="en-US" sz="1200" b="0" dirty="0">
                        <a:latin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2" name="Group 54"/>
          <p:cNvGrpSpPr/>
          <p:nvPr/>
        </p:nvGrpSpPr>
        <p:grpSpPr>
          <a:xfrm>
            <a:off x="838200" y="1728429"/>
            <a:ext cx="76200" cy="533400"/>
            <a:chOff x="838200" y="914400"/>
            <a:chExt cx="76200" cy="533400"/>
          </a:xfrm>
        </p:grpSpPr>
        <p:cxnSp>
          <p:nvCxnSpPr>
            <p:cNvPr id="56" name="Straight Connector 55"/>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58"/>
          <p:cNvGrpSpPr/>
          <p:nvPr/>
        </p:nvGrpSpPr>
        <p:grpSpPr>
          <a:xfrm>
            <a:off x="1371600" y="1728429"/>
            <a:ext cx="76200" cy="533400"/>
            <a:chOff x="1295400" y="914400"/>
            <a:chExt cx="76200" cy="533400"/>
          </a:xfrm>
        </p:grpSpPr>
        <p:cxnSp>
          <p:nvCxnSpPr>
            <p:cNvPr id="60" name="Straight Connector 59"/>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62"/>
          <p:cNvGrpSpPr/>
          <p:nvPr/>
        </p:nvGrpSpPr>
        <p:grpSpPr>
          <a:xfrm>
            <a:off x="1828800" y="1728429"/>
            <a:ext cx="76200" cy="533400"/>
            <a:chOff x="838200" y="914400"/>
            <a:chExt cx="76200" cy="533400"/>
          </a:xfrm>
        </p:grpSpPr>
        <p:cxnSp>
          <p:nvCxnSpPr>
            <p:cNvPr id="64" name="Straight Connector 6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66"/>
          <p:cNvGrpSpPr/>
          <p:nvPr/>
        </p:nvGrpSpPr>
        <p:grpSpPr>
          <a:xfrm>
            <a:off x="2057400" y="1728429"/>
            <a:ext cx="76200" cy="533400"/>
            <a:chOff x="1295400" y="914400"/>
            <a:chExt cx="76200" cy="533400"/>
          </a:xfrm>
        </p:grpSpPr>
        <p:cxnSp>
          <p:nvCxnSpPr>
            <p:cNvPr id="68" name="Straight Connector 6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5240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sp>
        <p:nvSpPr>
          <p:cNvPr id="72" name="TextBox 71"/>
          <p:cNvSpPr txBox="1"/>
          <p:nvPr/>
        </p:nvSpPr>
        <p:spPr>
          <a:xfrm>
            <a:off x="2209800" y="1880829"/>
            <a:ext cx="152400" cy="276999"/>
          </a:xfrm>
          <a:prstGeom prst="rect">
            <a:avLst/>
          </a:prstGeom>
          <a:noFill/>
        </p:spPr>
        <p:txBody>
          <a:bodyPr wrap="square" rtlCol="0">
            <a:spAutoFit/>
          </a:bodyPr>
          <a:lstStyle/>
          <a:p>
            <a:r>
              <a:rPr lang="en-US" sz="1200" dirty="0" smtClean="0">
                <a:latin typeface="Tahoma" pitchFamily="34" charset="0"/>
                <a:cs typeface="Tahoma" pitchFamily="34" charset="0"/>
              </a:rPr>
              <a:t>=</a:t>
            </a:r>
            <a:endParaRPr lang="en-US" sz="1200" dirty="0">
              <a:latin typeface="Tahoma" pitchFamily="34" charset="0"/>
              <a:cs typeface="Tahoma" pitchFamily="34" charset="0"/>
            </a:endParaRPr>
          </a:p>
        </p:txBody>
      </p:sp>
      <p:grpSp>
        <p:nvGrpSpPr>
          <p:cNvPr id="16" name="Group 72"/>
          <p:cNvGrpSpPr/>
          <p:nvPr/>
        </p:nvGrpSpPr>
        <p:grpSpPr>
          <a:xfrm>
            <a:off x="2514600" y="1728429"/>
            <a:ext cx="76200" cy="533400"/>
            <a:chOff x="838200" y="914400"/>
            <a:chExt cx="76200" cy="533400"/>
          </a:xfrm>
        </p:grpSpPr>
        <p:cxnSp>
          <p:nvCxnSpPr>
            <p:cNvPr id="74" name="Straight Connector 73"/>
            <p:cNvCxnSpPr/>
            <p:nvPr/>
          </p:nvCxnSpPr>
          <p:spPr>
            <a:xfrm>
              <a:off x="8382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382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82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76"/>
          <p:cNvGrpSpPr/>
          <p:nvPr/>
        </p:nvGrpSpPr>
        <p:grpSpPr>
          <a:xfrm>
            <a:off x="2743200" y="1728429"/>
            <a:ext cx="76200" cy="533400"/>
            <a:chOff x="1295400" y="914400"/>
            <a:chExt cx="76200" cy="533400"/>
          </a:xfrm>
        </p:grpSpPr>
        <p:cxnSp>
          <p:nvCxnSpPr>
            <p:cNvPr id="78" name="Straight Connector 77"/>
            <p:cNvCxnSpPr/>
            <p:nvPr/>
          </p:nvCxnSpPr>
          <p:spPr>
            <a:xfrm>
              <a:off x="1371600" y="9144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95400" y="914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5400" y="14478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smtClean="0">
            <a:latin typeface="Tahoma" pitchFamily="34" charset="0"/>
            <a:cs typeface="Tahom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3720</TotalTime>
  <Words>4379</Words>
  <Application>Microsoft Office PowerPoint</Application>
  <PresentationFormat>On-screen Show (4:3)</PresentationFormat>
  <Paragraphs>1301</Paragraphs>
  <Slides>39</Slides>
  <Notes>32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dc:creator>
  <cp:lastModifiedBy>Sanja</cp:lastModifiedBy>
  <cp:revision>263</cp:revision>
  <dcterms:created xsi:type="dcterms:W3CDTF">2006-08-16T00:00:00Z</dcterms:created>
  <dcterms:modified xsi:type="dcterms:W3CDTF">2012-03-08T15:56:43Z</dcterms:modified>
</cp:coreProperties>
</file>