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72" r:id="rId4"/>
    <p:sldId id="275" r:id="rId5"/>
    <p:sldId id="276" r:id="rId6"/>
    <p:sldId id="266" r:id="rId7"/>
    <p:sldId id="265" r:id="rId8"/>
    <p:sldId id="264" r:id="rId9"/>
    <p:sldId id="263" r:id="rId10"/>
    <p:sldId id="267" r:id="rId11"/>
    <p:sldId id="271" r:id="rId12"/>
    <p:sldId id="273" r:id="rId13"/>
    <p:sldId id="27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79" r:id="rId33"/>
    <p:sldId id="262" r:id="rId34"/>
    <p:sldId id="283" r:id="rId35"/>
    <p:sldId id="284" r:id="rId36"/>
    <p:sldId id="282" r:id="rId37"/>
    <p:sldId id="285" r:id="rId38"/>
    <p:sldId id="281" r:id="rId39"/>
    <p:sldId id="260" r:id="rId40"/>
    <p:sldId id="261" r:id="rId41"/>
    <p:sldId id="259" r:id="rId42"/>
    <p:sldId id="278" r:id="rId43"/>
    <p:sldId id="286" r:id="rId44"/>
    <p:sldId id="30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2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C1F6E-4AAF-D94A-95B1-A38C7068E10F}" type="datetimeFigureOut">
              <a:rPr lang="en-US" smtClean="0"/>
              <a:t>3/10/11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F47-9A81-1B48-89F2-5F012B8E9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4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DFBD0-9D72-1740-9B0F-B91E51A9DB52}" type="slidenum">
              <a:rPr lang="en-US"/>
              <a:pPr/>
              <a:t>34</a:t>
            </a:fld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DA28F-E20E-8D4C-BE32-66DE04C8F2DE}" type="slidenum">
              <a:rPr lang="en-US"/>
              <a:pPr/>
              <a:t>35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Ti AG and CT </a:t>
            </a:r>
          </a:p>
          <a:p>
            <a:r>
              <a:rPr lang="en-US"/>
              <a:t>Ts all others </a:t>
            </a:r>
          </a:p>
          <a:p>
            <a:r>
              <a:rPr lang="en-US"/>
              <a:t>twice as many possible Ts, but involves purine to pyrimidine bases, so less likely to occur in practice,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F5B49-429F-D240-8F1E-5B348ECD54C1}" type="slidenum">
              <a:rPr lang="en-US"/>
              <a:pPr/>
              <a:t>36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B0482-D3E9-B54B-AB7D-A4826657DFEA}" type="slidenum">
              <a:rPr lang="en-US"/>
              <a:pPr/>
              <a:t>38</a:t>
            </a:fld>
            <a:endParaRPr lang="en-US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7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5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5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1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F3A4-CD73-3540-BC48-1DC20398D4CF}" type="datetimeFigureOut">
              <a:rPr lang="en-US" smtClean="0"/>
              <a:t>3/9/11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A5F5-563C-124C-BEA4-6E645EAC7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2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haun@atgu.mgh.harvar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PSEQ practical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shaun@atgu.mgh.harvard.edu</a:t>
            </a:r>
            <a:endParaRPr lang="en-US" dirty="0" smtClean="0"/>
          </a:p>
          <a:p>
            <a:r>
              <a:rPr lang="en-US" dirty="0" smtClean="0"/>
              <a:t>Boulder Workshop, March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6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Phred</a:t>
            </a:r>
            <a:r>
              <a:rPr lang="en-US" dirty="0" smtClean="0"/>
              <a:t>-scale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503330"/>
            <a:ext cx="8623300" cy="334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87251"/>
            <a:ext cx="31115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524862"/>
            <a:ext cx="2006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8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52" y="591250"/>
            <a:ext cx="89422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latin typeface="Courier New"/>
                <a:cs typeface="Courier New"/>
              </a:rPr>
              <a:t>GT:AD:DP:GQ:PL </a:t>
            </a:r>
            <a:r>
              <a:rPr lang="nl-NL" sz="2800" dirty="0" smtClean="0">
                <a:solidFill>
                  <a:srgbClr val="3366FF"/>
                </a:solidFill>
                <a:latin typeface="Courier New"/>
                <a:cs typeface="Courier New"/>
              </a:rPr>
              <a:t>0/0:174,11:1:3:0,3,25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Homozygous reference genotype; 174 reference reads, 11 alternate; but only 1 read used for calling; genotype quality score of 3 (0-99); </a:t>
            </a:r>
            <a:r>
              <a:rPr lang="en-US" sz="2800" i="1" dirty="0" err="1" smtClean="0"/>
              <a:t>Phred</a:t>
            </a:r>
            <a:r>
              <a:rPr lang="en-US" sz="2800" i="1" dirty="0" smtClean="0"/>
              <a:t>-scaled genotyped likelihoods {0,3,25}</a:t>
            </a:r>
            <a:endParaRPr lang="en-US" sz="2800" i="1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00915" y="3798451"/>
            <a:ext cx="1575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GT:GL  0|1:</a:t>
            </a:r>
          </a:p>
          <a:p>
            <a:endParaRPr lang="en-US" dirty="0"/>
          </a:p>
          <a:p>
            <a:r>
              <a:rPr lang="en-US" dirty="0" smtClean="0"/>
              <a:t>GT:DP:PL	0/0:2: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71798"/>
              </p:ext>
            </p:extLst>
          </p:nvPr>
        </p:nvGraphicFramePr>
        <p:xfrm>
          <a:off x="253965" y="3683750"/>
          <a:ext cx="86352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907"/>
                <a:gridCol w="513278"/>
                <a:gridCol w="1314632"/>
                <a:gridCol w="2753734"/>
                <a:gridCol w="26576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Genotype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VCF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</a:t>
                      </a:r>
                    </a:p>
                    <a:p>
                      <a:r>
                        <a:rPr lang="en-US" sz="1600" dirty="0" err="1" smtClean="0"/>
                        <a:t>Phred</a:t>
                      </a:r>
                      <a:r>
                        <a:rPr lang="en-US" sz="1600" dirty="0" smtClean="0"/>
                        <a:t>-scaled </a:t>
                      </a:r>
                    </a:p>
                    <a:p>
                      <a:r>
                        <a:rPr lang="en-US" sz="1600" dirty="0" smtClean="0"/>
                        <a:t>genotype likelihood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</a:t>
                      </a:r>
                    </a:p>
                    <a:p>
                      <a:r>
                        <a:rPr lang="en-US" sz="1600" dirty="0" smtClean="0"/>
                        <a:t>Genotype likelihoods</a:t>
                      </a:r>
                    </a:p>
                    <a:p>
                      <a:r>
                        <a:rPr lang="en-US" sz="1600" dirty="0" smtClean="0"/>
                        <a:t>P( read</a:t>
                      </a:r>
                      <a:r>
                        <a:rPr lang="en-US" sz="1600" baseline="0" dirty="0" smtClean="0"/>
                        <a:t> data | true genotype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genotype | read data ) </a:t>
                      </a:r>
                    </a:p>
                    <a:p>
                      <a:r>
                        <a:rPr lang="en-US" sz="1600" dirty="0" smtClean="0"/>
                        <a:t>assuming flat priors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Homozygous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0/0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Heterozygote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0/1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Homozygous</a:t>
                      </a:r>
                      <a:r>
                        <a:rPr lang="en-US" sz="1600" baseline="0" dirty="0" smtClean="0"/>
                        <a:t> alternate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99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52" y="591250"/>
            <a:ext cx="89422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latin typeface="Courier New"/>
                <a:cs typeface="Courier New"/>
              </a:rPr>
              <a:t>GT:AD:DP:GQ:PL </a:t>
            </a:r>
            <a:r>
              <a:rPr lang="nl-NL" sz="2800" dirty="0" smtClean="0">
                <a:solidFill>
                  <a:srgbClr val="3366FF"/>
                </a:solidFill>
                <a:latin typeface="Courier New"/>
                <a:cs typeface="Courier New"/>
              </a:rPr>
              <a:t>0/1:28,35:62:99:1151,0,889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Heterozygote genotype; 28 reference reads, 35 alternate; 62 of 63 reads used in calling; genotype quality score of 99; </a:t>
            </a:r>
            <a:r>
              <a:rPr lang="en-US" sz="2800" i="1" dirty="0" err="1" smtClean="0"/>
              <a:t>Phred</a:t>
            </a:r>
            <a:r>
              <a:rPr lang="en-US" sz="2800" i="1" dirty="0" smtClean="0"/>
              <a:t>-scaled genotyped likelihoods {1151,0,889}</a:t>
            </a:r>
            <a:endParaRPr lang="en-US" sz="2800" i="1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00915" y="3798451"/>
            <a:ext cx="1575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GT:GL  0|1:</a:t>
            </a:r>
          </a:p>
          <a:p>
            <a:endParaRPr lang="en-US" dirty="0"/>
          </a:p>
          <a:p>
            <a:r>
              <a:rPr lang="en-US" dirty="0" smtClean="0"/>
              <a:t>GT:DP:PL	0/0:2: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62951"/>
              </p:ext>
            </p:extLst>
          </p:nvPr>
        </p:nvGraphicFramePr>
        <p:xfrm>
          <a:off x="253965" y="3683750"/>
          <a:ext cx="86352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907"/>
                <a:gridCol w="513278"/>
                <a:gridCol w="1314632"/>
                <a:gridCol w="2753734"/>
                <a:gridCol w="26576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Genotype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VCF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</a:t>
                      </a:r>
                    </a:p>
                    <a:p>
                      <a:r>
                        <a:rPr lang="en-US" sz="1600" dirty="0" err="1" smtClean="0"/>
                        <a:t>Phred</a:t>
                      </a:r>
                      <a:r>
                        <a:rPr lang="en-US" sz="1600" dirty="0" smtClean="0"/>
                        <a:t>-scaled </a:t>
                      </a:r>
                    </a:p>
                    <a:p>
                      <a:r>
                        <a:rPr lang="en-US" sz="1600" dirty="0" smtClean="0"/>
                        <a:t>genotype likelihood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</a:t>
                      </a:r>
                    </a:p>
                    <a:p>
                      <a:r>
                        <a:rPr lang="en-US" sz="1600" dirty="0" smtClean="0"/>
                        <a:t>Genotype likelihoods</a:t>
                      </a:r>
                    </a:p>
                    <a:p>
                      <a:r>
                        <a:rPr lang="en-US" sz="1600" dirty="0" smtClean="0"/>
                        <a:t>P( read</a:t>
                      </a:r>
                      <a:r>
                        <a:rPr lang="en-US" sz="1600" baseline="0" dirty="0" smtClean="0"/>
                        <a:t> data | true genotype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genotype | read data ) </a:t>
                      </a:r>
                    </a:p>
                    <a:p>
                      <a:r>
                        <a:rPr lang="en-US" sz="1600" dirty="0" smtClean="0"/>
                        <a:t>assuming flat priors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Homozygous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0/0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Heterozygote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0/1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Homozygous</a:t>
                      </a:r>
                      <a:r>
                        <a:rPr lang="en-US" sz="1600" baseline="0" dirty="0" smtClean="0"/>
                        <a:t> alternate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88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52" y="591250"/>
            <a:ext cx="89422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latin typeface="Courier New"/>
                <a:cs typeface="Courier New"/>
              </a:rPr>
              <a:t>GT:AD:DP:GQ:PL </a:t>
            </a:r>
            <a:r>
              <a:rPr lang="nl-NL" sz="2800" dirty="0" smtClean="0">
                <a:solidFill>
                  <a:srgbClr val="3366FF"/>
                </a:solidFill>
                <a:latin typeface="Courier New"/>
                <a:cs typeface="Courier New"/>
              </a:rPr>
              <a:t>0/1:6,1:7:8.7:9,0,187 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Heterozygote genotype; 7 reads, 6 reference 1 non-reference. Called in a multi-sample context: 16 other non-reference alleles. Overall variant fails FILTERs: </a:t>
            </a:r>
            <a:r>
              <a:rPr lang="en-US" sz="2800" dirty="0" err="1" smtClean="0">
                <a:latin typeface="Courier New"/>
                <a:cs typeface="Courier New"/>
              </a:rPr>
              <a:t>QualByDepth;StrandBias;SNPCluster</a:t>
            </a:r>
            <a:endParaRPr lang="en-US" sz="2800" dirty="0">
              <a:latin typeface="Courier New"/>
              <a:cs typeface="Courier New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00915" y="3798451"/>
            <a:ext cx="1575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GT:GL  0|1:</a:t>
            </a:r>
          </a:p>
          <a:p>
            <a:endParaRPr lang="en-US" dirty="0"/>
          </a:p>
          <a:p>
            <a:r>
              <a:rPr lang="en-US" dirty="0" smtClean="0"/>
              <a:t>GT:DP:PL	0/0:2: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22071"/>
              </p:ext>
            </p:extLst>
          </p:nvPr>
        </p:nvGraphicFramePr>
        <p:xfrm>
          <a:off x="253965" y="3683750"/>
          <a:ext cx="86352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907"/>
                <a:gridCol w="513278"/>
                <a:gridCol w="1314632"/>
                <a:gridCol w="2753734"/>
                <a:gridCol w="26576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Genotype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VCF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</a:t>
                      </a:r>
                    </a:p>
                    <a:p>
                      <a:r>
                        <a:rPr lang="en-US" sz="1600" dirty="0" err="1" smtClean="0"/>
                        <a:t>Phred</a:t>
                      </a:r>
                      <a:r>
                        <a:rPr lang="en-US" sz="1600" dirty="0" smtClean="0"/>
                        <a:t>-scaled </a:t>
                      </a:r>
                    </a:p>
                    <a:p>
                      <a:r>
                        <a:rPr lang="en-US" sz="1600" dirty="0" smtClean="0"/>
                        <a:t>genotype likelihood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</a:t>
                      </a:r>
                    </a:p>
                    <a:p>
                      <a:r>
                        <a:rPr lang="en-US" sz="1600" dirty="0" smtClean="0"/>
                        <a:t>Genotype likelihoods</a:t>
                      </a:r>
                    </a:p>
                    <a:p>
                      <a:r>
                        <a:rPr lang="en-US" sz="1600" dirty="0" smtClean="0"/>
                        <a:t>P( read</a:t>
                      </a:r>
                      <a:r>
                        <a:rPr lang="en-US" sz="1600" baseline="0" dirty="0" smtClean="0"/>
                        <a:t> data | true genotype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genotype | read data ) </a:t>
                      </a:r>
                    </a:p>
                    <a:p>
                      <a:r>
                        <a:rPr lang="en-US" sz="1600" dirty="0" smtClean="0"/>
                        <a:t>assuming flat priors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Homozygous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0/0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Heterozygote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0/1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0.888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Homozygous</a:t>
                      </a:r>
                      <a:r>
                        <a:rPr lang="en-US" sz="1600" baseline="0" dirty="0" smtClean="0"/>
                        <a:t> alternate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2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VCF files in </a:t>
            </a:r>
            <a:br>
              <a:rPr lang="en-US" dirty="0" smtClean="0"/>
            </a:br>
            <a:r>
              <a:rPr lang="en-US" dirty="0" smtClean="0"/>
              <a:t>PLINK/</a:t>
            </a:r>
            <a:r>
              <a:rPr lang="en-US" dirty="0" err="1" smtClean="0"/>
              <a:t>Seq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1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69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72127" y="995184"/>
            <a:ext cx="3614275" cy="4904299"/>
            <a:chOff x="2172127" y="995184"/>
            <a:chExt cx="3614275" cy="4904299"/>
          </a:xfrm>
        </p:grpSpPr>
        <p:sp>
          <p:nvSpPr>
            <p:cNvPr id="6" name="Rectangle 5"/>
            <p:cNvSpPr/>
            <p:nvPr/>
          </p:nvSpPr>
          <p:spPr>
            <a:xfrm>
              <a:off x="2172127" y="4985478"/>
              <a:ext cx="2409517" cy="91400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43222" y="995184"/>
              <a:ext cx="2409517" cy="91400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76885" y="3545362"/>
              <a:ext cx="2409517" cy="91400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35522" y="1909189"/>
              <a:ext cx="152400" cy="166565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7409" y="4459367"/>
              <a:ext cx="152400" cy="526111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98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945"/>
            <a:ext cx="6400209" cy="2318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09" y="963713"/>
            <a:ext cx="2300166" cy="1857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3" y="3428527"/>
            <a:ext cx="6543719" cy="2138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523" y="3739367"/>
            <a:ext cx="2192072" cy="18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9144000" cy="32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5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4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Variant Call Format (VCF) files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Working with VCF files in PLINK/</a:t>
            </a:r>
            <a:r>
              <a:rPr lang="en-US" sz="2400" dirty="0" err="1" smtClean="0"/>
              <a:t>Seq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Reference databases and annotation of variants (coding status, PolyPhen2, HGMD, </a:t>
            </a:r>
            <a:r>
              <a:rPr lang="en-US" sz="2400" dirty="0" err="1" smtClean="0"/>
              <a:t>dbSNP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Working with a subset of pilot 3 1000 Genomes data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PLINK/</a:t>
            </a:r>
            <a:r>
              <a:rPr lang="en-US" sz="2400" dirty="0" err="1" smtClean="0"/>
              <a:t>Seq</a:t>
            </a:r>
            <a:r>
              <a:rPr lang="en-US" sz="2400" dirty="0" smtClean="0"/>
              <a:t> and GWAS2.0 example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56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9144000" cy="45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28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2882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63619"/>
            <a:ext cx="1151346" cy="36797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" y="684427"/>
            <a:ext cx="9144000" cy="1145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0622"/>
            <a:ext cx="9144000" cy="26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1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3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9144000" cy="36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2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54"/>
            <a:ext cx="9144000" cy="5814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47" y="6106533"/>
            <a:ext cx="187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</a:t>
            </a:r>
            <a:r>
              <a:rPr lang="en-US" i="1" dirty="0" smtClean="0"/>
              <a:t>{ -- continues -- }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3545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227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7750"/>
            <a:ext cx="9144000" cy="617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10" y="2051880"/>
            <a:ext cx="1524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2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9144000" cy="30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9144000" cy="5366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9162" y="6248974"/>
            <a:ext cx="241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Continued on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661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709"/>
            <a:ext cx="9144000" cy="3069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9518" y="94962"/>
            <a:ext cx="405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http://www.1000genomes.org/node/101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0781" y="4083344"/>
            <a:ext cx="6911831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 extensible text-based format for representing variant and genotype </a:t>
            </a:r>
          </a:p>
          <a:p>
            <a:r>
              <a:rPr lang="en-US" dirty="0" smtClean="0"/>
              <a:t>Information and meta-information.</a:t>
            </a:r>
          </a:p>
          <a:p>
            <a:endParaRPr lang="en-US" dirty="0"/>
          </a:p>
          <a:p>
            <a:r>
              <a:rPr lang="en-US" u="sng" dirty="0" smtClean="0"/>
              <a:t>Evolving in a number of different areas</a:t>
            </a:r>
          </a:p>
          <a:p>
            <a:r>
              <a:rPr lang="en-US" dirty="0"/>
              <a:t>	</a:t>
            </a:r>
            <a:r>
              <a:rPr lang="en-US" dirty="0" smtClean="0"/>
              <a:t>Representing haplotype phase and identity-by-descent information</a:t>
            </a:r>
          </a:p>
          <a:p>
            <a:r>
              <a:rPr lang="en-US" dirty="0"/>
              <a:t>	</a:t>
            </a:r>
            <a:r>
              <a:rPr lang="en-US" dirty="0" smtClean="0"/>
              <a:t>Structural variation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	Somatic mutation and cancer genetics</a:t>
            </a:r>
          </a:p>
        </p:txBody>
      </p:sp>
    </p:spTree>
    <p:extLst>
      <p:ext uri="{BB962C8B-B14F-4D97-AF65-F5344CB8AC3E}">
        <p14:creationId xmlns:p14="http://schemas.microsoft.com/office/powerpoint/2010/main" val="218936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81" y="596770"/>
            <a:ext cx="6967424" cy="614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780" y="112088"/>
            <a:ext cx="116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continued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860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8771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 databases and annotation of variants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5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18"/>
            <a:ext cx="8229600" cy="7224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Variant (and genotype)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1618"/>
            <a:ext cx="8229600" cy="508722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Technical</a:t>
            </a:r>
          </a:p>
          <a:p>
            <a:pPr lvl="1"/>
            <a:r>
              <a:rPr lang="en-US" sz="2000" dirty="0" smtClean="0"/>
              <a:t>Read depth, allele balance, mean mapping quality,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r>
              <a:rPr lang="en-US" sz="2000" dirty="0" smtClean="0"/>
              <a:t>QC Filters (PASS, or reasons for exclusion) </a:t>
            </a:r>
          </a:p>
          <a:p>
            <a:pPr lvl="1"/>
            <a:r>
              <a:rPr lang="en-US" sz="2000" dirty="0" smtClean="0"/>
              <a:t>Hardy-Weinberg disequilibrium</a:t>
            </a:r>
          </a:p>
          <a:p>
            <a:pPr lvl="1"/>
            <a:r>
              <a:rPr lang="en-US" sz="2000" dirty="0" smtClean="0"/>
              <a:t>(Distribution of) individual genotype likelihoods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2000" b="1" dirty="0" smtClean="0"/>
              <a:t>Population</a:t>
            </a:r>
          </a:p>
          <a:p>
            <a:pPr lvl="1"/>
            <a:r>
              <a:rPr lang="en-US" sz="2000" b="1" dirty="0" smtClean="0"/>
              <a:t>Novelty (presence in </a:t>
            </a:r>
            <a:r>
              <a:rPr lang="en-US" sz="2000" b="1" dirty="0" err="1" smtClean="0"/>
              <a:t>dbSNP</a:t>
            </a:r>
            <a:r>
              <a:rPr lang="en-US" sz="2000" b="1" dirty="0"/>
              <a:t> </a:t>
            </a:r>
            <a:r>
              <a:rPr lang="en-US" sz="2000" b="1" dirty="0" smtClean="0"/>
              <a:t>and/or 1000Genomes)</a:t>
            </a:r>
          </a:p>
          <a:p>
            <a:pPr lvl="1"/>
            <a:r>
              <a:rPr lang="en-US" sz="2000" dirty="0" smtClean="0"/>
              <a:t>Population frequencies</a:t>
            </a:r>
          </a:p>
          <a:p>
            <a:pPr lvl="1"/>
            <a:r>
              <a:rPr lang="en-US" sz="2000" dirty="0" smtClean="0"/>
              <a:t>Linkage disequilibrium/phase information on individual genotypes</a:t>
            </a:r>
          </a:p>
          <a:p>
            <a:pPr lvl="1"/>
            <a:r>
              <a:rPr lang="en-US" sz="2000" dirty="0" smtClean="0"/>
              <a:t>Prior disease/functional associations</a:t>
            </a:r>
          </a:p>
          <a:p>
            <a:endParaRPr lang="en-US" sz="1100" dirty="0" smtClean="0"/>
          </a:p>
          <a:p>
            <a:r>
              <a:rPr lang="en-US" sz="2000" b="1" dirty="0" smtClean="0"/>
              <a:t>Genomic</a:t>
            </a:r>
          </a:p>
          <a:p>
            <a:pPr lvl="1"/>
            <a:r>
              <a:rPr lang="en-US" sz="2000" b="1" dirty="0" smtClean="0"/>
              <a:t>Gene and coding status</a:t>
            </a:r>
          </a:p>
          <a:p>
            <a:pPr lvl="1"/>
            <a:r>
              <a:rPr lang="en-US" sz="2000" b="1" dirty="0" smtClean="0"/>
              <a:t>Transition/</a:t>
            </a:r>
            <a:r>
              <a:rPr lang="en-US" sz="2000" b="1" dirty="0" err="1" smtClean="0"/>
              <a:t>transversion</a:t>
            </a:r>
            <a:endParaRPr lang="en-US" sz="2000" b="1" dirty="0" smtClean="0"/>
          </a:p>
          <a:p>
            <a:pPr lvl="1"/>
            <a:r>
              <a:rPr lang="en-US" sz="2000" dirty="0" smtClean="0"/>
              <a:t>Ancestral/derived allele status</a:t>
            </a:r>
          </a:p>
        </p:txBody>
      </p:sp>
    </p:spTree>
    <p:extLst>
      <p:ext uri="{BB962C8B-B14F-4D97-AF65-F5344CB8AC3E}">
        <p14:creationId xmlns:p14="http://schemas.microsoft.com/office/powerpoint/2010/main" val="333792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95" name="Group 119"/>
          <p:cNvGraphicFramePr>
            <a:graphicFrameLocks noGrp="1"/>
          </p:cNvGraphicFramePr>
          <p:nvPr/>
        </p:nvGraphicFramePr>
        <p:xfrm>
          <a:off x="190500" y="114300"/>
          <a:ext cx="3581400" cy="6500881"/>
        </p:xfrm>
        <a:graphic>
          <a:graphicData uri="http://schemas.openxmlformats.org/drawingml/2006/table">
            <a:tbl>
              <a:tblPr/>
              <a:tblGrid>
                <a:gridCol w="1066800"/>
                <a:gridCol w="25146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Per-variant QC metric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Confidence score, estimates P(variant exists at site)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Depth of 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Proportion reference / total reads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Number of called alleles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Strand bias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Allele balance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Quality to depth ratio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reads with deletions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Indicator of homopolymer runs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Haplotype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Are reads consistent with exactly 2 haplotypes?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Root mean square mapping quality of reads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MQ0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Number of MQ == 0 reads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Bias calls from forward vs. reverse reads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Mean entropy of posterior genotype probabilities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NSNP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Local clustering of SNP calls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HWE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Sample Hardy-Weinberg test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34" name="Group 58"/>
          <p:cNvGraphicFramePr>
            <a:graphicFrameLocks noGrp="1"/>
          </p:cNvGraphicFramePr>
          <p:nvPr/>
        </p:nvGraphicFramePr>
        <p:xfrm>
          <a:off x="3952875" y="133350"/>
          <a:ext cx="4697413" cy="2151064"/>
        </p:xfrm>
        <a:graphic>
          <a:graphicData uri="http://schemas.openxmlformats.org/drawingml/2006/table">
            <a:tbl>
              <a:tblPr/>
              <a:tblGrid>
                <a:gridCol w="1268413"/>
                <a:gridCol w="34290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Target properties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Mean read-depth per individual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Proportion of sample at mean 10x 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Proportion of sample at mean 20x 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Mean GC content of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Proportion of repeat-masked bases in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57" name="Group 81"/>
          <p:cNvGraphicFramePr>
            <a:graphicFrameLocks noGrp="1"/>
          </p:cNvGraphicFramePr>
          <p:nvPr/>
        </p:nvGraphicFramePr>
        <p:xfrm>
          <a:off x="3971925" y="4105275"/>
          <a:ext cx="4714875" cy="1693864"/>
        </p:xfrm>
        <a:graphic>
          <a:graphicData uri="http://schemas.openxmlformats.org/drawingml/2006/table">
            <a:tbl>
              <a:tblPr/>
              <a:tblGrid>
                <a:gridCol w="1273175"/>
                <a:gridCol w="34417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Per-individual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Genotypic concordance with GWAS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Number of alternate alleles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Number of </a:t>
                      </a:r>
                      <a:r>
                        <a:rPr kumimoji="0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singletons</a:t>
                      </a:r>
                      <a:r>
                        <a:rPr kumimoji="0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Number of called genotypes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700" name="Group 124"/>
          <p:cNvGraphicFramePr>
            <a:graphicFrameLocks noGrp="1"/>
          </p:cNvGraphicFramePr>
          <p:nvPr/>
        </p:nvGraphicFramePr>
        <p:xfrm>
          <a:off x="3962400" y="2514600"/>
          <a:ext cx="4724400" cy="1289114"/>
        </p:xfrm>
        <a:graphic>
          <a:graphicData uri="http://schemas.openxmlformats.org/drawingml/2006/table">
            <a:tbl>
              <a:tblPr/>
              <a:tblGrid>
                <a:gridCol w="2057400"/>
                <a:gridCol w="26670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For groups of variants, </a:t>
                      </a: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figures of merit</a:t>
                      </a: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Ti/Tv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Transition / Transversion ratio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(AG and CT SNPs versus others)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Presence in dbSNP (novel / known)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91" name="Text Box 115"/>
          <p:cNvSpPr txBox="1">
            <a:spLocks noChangeArrowheads="1"/>
          </p:cNvSpPr>
          <p:nvPr/>
        </p:nvSpPr>
        <p:spPr bwMode="auto">
          <a:xfrm>
            <a:off x="3914775" y="5791200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/>
              <a:t>All samples GWAS, so already assessed for relatedness, </a:t>
            </a:r>
          </a:p>
          <a:p>
            <a:r>
              <a:rPr lang="en-US" sz="1200" i="1"/>
              <a:t>population outliers, etc</a:t>
            </a:r>
          </a:p>
        </p:txBody>
      </p:sp>
    </p:spTree>
    <p:extLst>
      <p:ext uri="{BB962C8B-B14F-4D97-AF65-F5344CB8AC3E}">
        <p14:creationId xmlns:p14="http://schemas.microsoft.com/office/powerpoint/2010/main" val="338146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0413"/>
            <a:ext cx="2590800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77788"/>
            <a:ext cx="5181600" cy="43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567238"/>
            <a:ext cx="2590800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5175"/>
            <a:ext cx="25908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452563" y="1019175"/>
            <a:ext cx="608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3.0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462088" y="3190875"/>
            <a:ext cx="608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-5400000">
            <a:off x="554832" y="1586706"/>
            <a:ext cx="1390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Mean Ti/Tv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447800" y="4643438"/>
            <a:ext cx="133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Allele balance 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530475" y="333375"/>
            <a:ext cx="39465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Read depth (binned to 100 quantiles)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76600" y="4629150"/>
            <a:ext cx="2347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Mean entropy of posteriors </a:t>
            </a:r>
          </a:p>
          <a:p>
            <a:pPr algn="ctr"/>
            <a:r>
              <a:rPr lang="en-US" sz="1400"/>
              <a:t>(post EM)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172200" y="4643438"/>
            <a:ext cx="208121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Mean target GC content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5024438" y="3022600"/>
            <a:ext cx="178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Cumulative freq.</a:t>
            </a:r>
          </a:p>
        </p:txBody>
      </p:sp>
    </p:spTree>
    <p:extLst>
      <p:ext uri="{BB962C8B-B14F-4D97-AF65-F5344CB8AC3E}">
        <p14:creationId xmlns:p14="http://schemas.microsoft.com/office/powerpoint/2010/main" val="310269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6"/>
          <a:stretch>
            <a:fillRect/>
          </a:stretch>
        </p:blipFill>
        <p:spPr bwMode="auto">
          <a:xfrm>
            <a:off x="1460500" y="249238"/>
            <a:ext cx="594360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038475" y="6216650"/>
            <a:ext cx="349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# of non-reference alleles per variant</a:t>
            </a:r>
            <a:endParaRPr lang="en-US" sz="1400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562600" y="1077913"/>
            <a:ext cx="255757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known variant (in </a:t>
            </a:r>
            <a:r>
              <a:rPr lang="en-US" sz="1800" dirty="0" err="1">
                <a:solidFill>
                  <a:srgbClr val="0000FF"/>
                </a:solidFill>
              </a:rPr>
              <a:t>dbSNP</a:t>
            </a:r>
            <a:r>
              <a:rPr lang="en-US" sz="1800" dirty="0">
                <a:solidFill>
                  <a:srgbClr val="0000FF"/>
                </a:solidFill>
              </a:rPr>
              <a:t>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novel</a:t>
            </a:r>
            <a:endParaRPr lang="en-US" sz="1800" dirty="0"/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7464425" y="5340350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. . .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527300" y="566738"/>
            <a:ext cx="2352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Assumed ~all true positives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527300" y="2019300"/>
            <a:ext cx="3889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Mixture of true positives and technical artefacts</a:t>
            </a: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>
            <a:off x="2298700" y="723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2298700" y="2171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 rot="-5400000">
            <a:off x="-285750" y="2662238"/>
            <a:ext cx="2736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# of called variants (pre-QC)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924050" y="5668963"/>
            <a:ext cx="4724400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1 2 3 4 5 6 7 8 .  .  .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3528" y="3000125"/>
            <a:ext cx="438984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Alternate allele count distribution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rom first 132 Swedish </a:t>
            </a:r>
            <a:r>
              <a:rPr lang="en-US" sz="2400" dirty="0" err="1" smtClean="0"/>
              <a:t>exomes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15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4068"/>
            <a:ext cx="8229600" cy="6987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Novel variants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6426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an individual and/or a tranche of variants, overall “</a:t>
            </a:r>
            <a:r>
              <a:rPr lang="en-US" sz="2000" dirty="0" err="1" smtClean="0"/>
              <a:t>dbSNP</a:t>
            </a:r>
            <a:r>
              <a:rPr lang="en-US" sz="2000" dirty="0" smtClean="0"/>
              <a:t> %” or “G1K %” is a common figure of merit</a:t>
            </a:r>
          </a:p>
          <a:p>
            <a:pPr lvl="1"/>
            <a:r>
              <a:rPr lang="en-US" sz="1800" dirty="0" smtClean="0"/>
              <a:t>A false positive call is not likely to be in </a:t>
            </a:r>
            <a:r>
              <a:rPr lang="en-US" sz="1800" dirty="0" err="1" smtClean="0"/>
              <a:t>dbSNP</a:t>
            </a:r>
            <a:endParaRPr lang="en-US" sz="1800" dirty="0" smtClean="0"/>
          </a:p>
          <a:p>
            <a:endParaRPr lang="en-US" sz="800" dirty="0" smtClean="0"/>
          </a:p>
          <a:p>
            <a:r>
              <a:rPr lang="en-US" sz="2000" dirty="0" smtClean="0"/>
              <a:t>For high-coverage </a:t>
            </a:r>
            <a:r>
              <a:rPr lang="en-US" sz="2000" dirty="0" err="1" smtClean="0"/>
              <a:t>exome</a:t>
            </a:r>
            <a:r>
              <a:rPr lang="en-US" sz="2000" dirty="0" smtClean="0"/>
              <a:t> data</a:t>
            </a:r>
          </a:p>
          <a:p>
            <a:pPr lvl="1"/>
            <a:r>
              <a:rPr lang="en-US" sz="1800" dirty="0" smtClean="0"/>
              <a:t>For any one individual, ~95% of calls are in </a:t>
            </a:r>
            <a:r>
              <a:rPr lang="en-US" sz="1800" dirty="0" err="1" smtClean="0"/>
              <a:t>dbSNP</a:t>
            </a:r>
            <a:endParaRPr lang="en-US" sz="1800" dirty="0" smtClean="0"/>
          </a:p>
          <a:p>
            <a:pPr lvl="1"/>
            <a:r>
              <a:rPr lang="en-US" sz="1800" dirty="0" smtClean="0"/>
              <a:t>For sample as a whole, ~50% of calls are in </a:t>
            </a:r>
            <a:r>
              <a:rPr lang="en-US" sz="1800" dirty="0" err="1" smtClean="0"/>
              <a:t>dbSNP</a:t>
            </a:r>
            <a:r>
              <a:rPr lang="en-US" sz="1800" dirty="0" smtClean="0"/>
              <a:t> </a:t>
            </a:r>
          </a:p>
          <a:p>
            <a:endParaRPr lang="en-US" sz="800" dirty="0"/>
          </a:p>
          <a:p>
            <a:r>
              <a:rPr lang="en-US" sz="2000" dirty="0" smtClean="0"/>
              <a:t>For any one variant, </a:t>
            </a:r>
            <a:r>
              <a:rPr lang="en-US" sz="2000" i="1" dirty="0" smtClean="0"/>
              <a:t>sometimes</a:t>
            </a:r>
            <a:r>
              <a:rPr lang="en-US" sz="2000" dirty="0" smtClean="0"/>
              <a:t> appropriate to interpret absence in </a:t>
            </a:r>
            <a:r>
              <a:rPr lang="en-US" sz="2000" dirty="0" err="1" smtClean="0"/>
              <a:t>dbSNP</a:t>
            </a:r>
            <a:r>
              <a:rPr lang="en-US" sz="2000" dirty="0" smtClean="0"/>
              <a:t> (“novelty”) to imply an ultra-rare population frequency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dirty="0" err="1" smtClean="0"/>
              <a:t>Mendelian</a:t>
            </a:r>
            <a:r>
              <a:rPr lang="en-US" sz="1800" dirty="0" smtClean="0"/>
              <a:t> disease, effectively used as a screening strategy</a:t>
            </a:r>
          </a:p>
          <a:p>
            <a:pPr lvl="1"/>
            <a:r>
              <a:rPr lang="en-US" sz="1800" dirty="0" smtClean="0"/>
              <a:t>e.g. if true population freq. if 1/10,000, seeing ~5 of 10 cases with this “novel” allele would be highly unlikely</a:t>
            </a:r>
          </a:p>
          <a:p>
            <a:endParaRPr lang="en-US" sz="600" dirty="0" smtClean="0"/>
          </a:p>
          <a:p>
            <a:r>
              <a:rPr lang="en-US" sz="2000" dirty="0" smtClean="0"/>
              <a:t>For </a:t>
            </a:r>
            <a:r>
              <a:rPr lang="en-US" sz="2000" dirty="0" err="1" smtClean="0"/>
              <a:t>Mendelian</a:t>
            </a:r>
            <a:r>
              <a:rPr lang="en-US" sz="2000" dirty="0" smtClean="0"/>
              <a:t> diseases, </a:t>
            </a:r>
            <a:r>
              <a:rPr lang="en-US" sz="2000" i="1" dirty="0" smtClean="0"/>
              <a:t>presence</a:t>
            </a:r>
            <a:r>
              <a:rPr lang="en-US" sz="2000" dirty="0" smtClean="0"/>
              <a:t> in </a:t>
            </a:r>
            <a:r>
              <a:rPr lang="en-US" sz="2000" dirty="0" err="1" smtClean="0"/>
              <a:t>dbSNP</a:t>
            </a:r>
            <a:r>
              <a:rPr lang="en-US" sz="2000" dirty="0" smtClean="0"/>
              <a:t> is a sensible filter</a:t>
            </a:r>
          </a:p>
          <a:p>
            <a:pPr lvl="1"/>
            <a:r>
              <a:rPr lang="en-US" sz="1800" dirty="0" smtClean="0"/>
              <a:t>Absence from </a:t>
            </a:r>
            <a:r>
              <a:rPr lang="en-US" sz="1800" dirty="0" err="1" smtClean="0"/>
              <a:t>dbSNP</a:t>
            </a:r>
            <a:r>
              <a:rPr lang="en-US" sz="1800" dirty="0" smtClean="0"/>
              <a:t> less informative, given less than perfect ascertainment in </a:t>
            </a:r>
            <a:r>
              <a:rPr lang="en-US" sz="1800" dirty="0" err="1" smtClean="0"/>
              <a:t>dbSNP</a:t>
            </a:r>
            <a:endParaRPr lang="en-US" sz="1800" dirty="0" smtClean="0"/>
          </a:p>
          <a:p>
            <a:endParaRPr lang="en-US" sz="500" dirty="0" smtClean="0"/>
          </a:p>
          <a:p>
            <a:r>
              <a:rPr lang="en-US" sz="2000" dirty="0" smtClean="0"/>
              <a:t>For common, multifactorial diseases, neither presence or absence in </a:t>
            </a:r>
            <a:r>
              <a:rPr lang="en-US" sz="2000" dirty="0" err="1" smtClean="0"/>
              <a:t>dbSNP</a:t>
            </a:r>
            <a:r>
              <a:rPr lang="en-US" sz="2000" dirty="0" smtClean="0"/>
              <a:t> will by itself be informative for association 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693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447800"/>
            <a:ext cx="541020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8750"/>
            <a:ext cx="55626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239000" y="392113"/>
            <a:ext cx="155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Nat Genet (2010)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7446963" y="2994025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6200" y="838200"/>
            <a:ext cx="327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/>
              <a:t>Several early successful </a:t>
            </a:r>
          </a:p>
          <a:p>
            <a:pPr algn="ctr"/>
            <a:r>
              <a:rPr lang="en-US" sz="2000" i="1"/>
              <a:t>applications of exome</a:t>
            </a:r>
          </a:p>
          <a:p>
            <a:pPr algn="ctr"/>
            <a:r>
              <a:rPr lang="en-US" sz="2000" i="1"/>
              <a:t>sequencing, to identify </a:t>
            </a:r>
          </a:p>
          <a:p>
            <a:pPr algn="ctr"/>
            <a:r>
              <a:rPr lang="en-US" sz="2000" i="1"/>
              <a:t>Mendelian disease genes.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4267200"/>
            <a:ext cx="327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/>
              <a:t>But for common multifactorial diseases, different designs will be required</a:t>
            </a:r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52813"/>
            <a:ext cx="3630612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429000" y="3352800"/>
            <a:ext cx="54864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224463" y="5237163"/>
            <a:ext cx="290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P(</a:t>
            </a:r>
            <a:r>
              <a:rPr lang="en-US">
                <a:solidFill>
                  <a:srgbClr val="FF0000"/>
                </a:solidFill>
              </a:rPr>
              <a:t>multiple cases, no controls</a:t>
            </a:r>
            <a:r>
              <a:rPr lang="en-US"/>
              <a:t>) 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610350" y="3384550"/>
            <a:ext cx="2324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u="sng"/>
              <a:t>Study design</a:t>
            </a:r>
          </a:p>
          <a:p>
            <a:r>
              <a:rPr lang="en-US" sz="1400"/>
              <a:t> 50 cases, 1000 controls</a:t>
            </a:r>
          </a:p>
          <a:p>
            <a:r>
              <a:rPr lang="ja-JP" altLang="en-US" sz="1400" u="sng"/>
              <a:t>“</a:t>
            </a:r>
            <a:r>
              <a:rPr lang="en-US" sz="1400" u="sng"/>
              <a:t>Filtering</a:t>
            </a:r>
            <a:r>
              <a:rPr lang="ja-JP" altLang="en-US" sz="1400" u="sng"/>
              <a:t>”</a:t>
            </a:r>
            <a:r>
              <a:rPr lang="en-US" sz="1400" u="sng"/>
              <a:t> strategy</a:t>
            </a:r>
          </a:p>
          <a:p>
            <a:r>
              <a:rPr lang="en-US" sz="1400"/>
              <a:t>  1% disease, MAF = 0.001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419600" y="4343400"/>
            <a:ext cx="3730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risk allele observed in controls only</a:t>
            </a:r>
            <a:r>
              <a:rPr lang="en-US" dirty="0"/>
              <a:t>)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-33338" y="3254375"/>
            <a:ext cx="9677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7242175" y="5978525"/>
            <a:ext cx="1082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Genotypic</a:t>
            </a:r>
          </a:p>
          <a:p>
            <a:r>
              <a:rPr lang="en-US" sz="1400"/>
              <a:t>relative risk</a:t>
            </a:r>
          </a:p>
        </p:txBody>
      </p:sp>
    </p:spTree>
    <p:extLst>
      <p:ext uri="{BB962C8B-B14F-4D97-AF65-F5344CB8AC3E}">
        <p14:creationId xmlns:p14="http://schemas.microsoft.com/office/powerpoint/2010/main" val="26100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88" y="614367"/>
            <a:ext cx="7707785" cy="48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9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302" y="688472"/>
            <a:ext cx="884281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##</a:t>
            </a:r>
            <a:r>
              <a:rPr lang="en-US" sz="1400" dirty="0" err="1" smtClean="0">
                <a:latin typeface="Courier New"/>
                <a:cs typeface="Courier New"/>
              </a:rPr>
              <a:t>fileformat</a:t>
            </a:r>
            <a:r>
              <a:rPr lang="en-US" sz="1400" dirty="0" smtClean="0">
                <a:latin typeface="Courier New"/>
                <a:cs typeface="Courier New"/>
              </a:rPr>
              <a:t>=VCF4.0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##INFO=&lt;ID=</a:t>
            </a:r>
            <a:r>
              <a:rPr lang="en-US" sz="1400" dirty="0" err="1" smtClean="0">
                <a:latin typeface="Courier New"/>
                <a:cs typeface="Courier New"/>
              </a:rPr>
              <a:t>DP,Number</a:t>
            </a:r>
            <a:r>
              <a:rPr lang="en-US" sz="1400" dirty="0" smtClean="0">
                <a:latin typeface="Courier New"/>
                <a:cs typeface="Courier New"/>
              </a:rPr>
              <a:t>=1,Type=</a:t>
            </a:r>
            <a:r>
              <a:rPr lang="en-US" sz="1400" dirty="0" err="1" smtClean="0">
                <a:latin typeface="Courier New"/>
                <a:cs typeface="Courier New"/>
              </a:rPr>
              <a:t>Integer,Description</a:t>
            </a:r>
            <a:r>
              <a:rPr lang="en-US" sz="1400" dirty="0" smtClean="0">
                <a:latin typeface="Courier New"/>
                <a:cs typeface="Courier New"/>
              </a:rPr>
              <a:t>=“Total read depth”&gt;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##INFO=&lt;ID=</a:t>
            </a:r>
            <a:r>
              <a:rPr lang="en-US" sz="1400" dirty="0" err="1" smtClean="0">
                <a:latin typeface="Courier New"/>
                <a:cs typeface="Courier New"/>
              </a:rPr>
              <a:t>HM,Number</a:t>
            </a:r>
            <a:r>
              <a:rPr lang="en-US" sz="1400" dirty="0" smtClean="0">
                <a:latin typeface="Courier New"/>
                <a:cs typeface="Courier New"/>
              </a:rPr>
              <a:t>=0,Type=</a:t>
            </a:r>
            <a:r>
              <a:rPr lang="en-US" sz="1400" dirty="0" err="1" smtClean="0">
                <a:latin typeface="Courier New"/>
                <a:cs typeface="Courier New"/>
              </a:rPr>
              <a:t>Flag,Description</a:t>
            </a:r>
            <a:r>
              <a:rPr lang="en-US" sz="1400" dirty="0" smtClean="0">
                <a:latin typeface="Courier New"/>
                <a:cs typeface="Courier New"/>
              </a:rPr>
              <a:t>=“Seen in </a:t>
            </a:r>
            <a:r>
              <a:rPr lang="en-US" sz="1400" dirty="0" err="1" smtClean="0">
                <a:latin typeface="Courier New"/>
                <a:cs typeface="Courier New"/>
              </a:rPr>
              <a:t>HapMap</a:t>
            </a:r>
            <a:r>
              <a:rPr lang="en-US" sz="1400" dirty="0" smtClean="0">
                <a:latin typeface="Courier New"/>
                <a:cs typeface="Courier New"/>
              </a:rPr>
              <a:t> 2 </a:t>
            </a:r>
            <a:r>
              <a:rPr lang="en-US" sz="1400" dirty="0" smtClean="0">
                <a:latin typeface="Courier New"/>
                <a:cs typeface="Courier New"/>
              </a:rPr>
              <a:t>or 3</a:t>
            </a:r>
            <a:r>
              <a:rPr lang="en-US" sz="1400" dirty="0" smtClean="0">
                <a:latin typeface="Courier New"/>
                <a:cs typeface="Courier New"/>
              </a:rPr>
              <a:t>”&gt;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##FILTER=&lt;ID=q10,Description=“Quality below 10”&gt;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##FORMAT=&lt;ID=</a:t>
            </a:r>
            <a:r>
              <a:rPr lang="en-US" sz="1400" dirty="0" err="1" smtClean="0">
                <a:latin typeface="Courier New"/>
                <a:cs typeface="Courier New"/>
              </a:rPr>
              <a:t>GQ,Number</a:t>
            </a:r>
            <a:r>
              <a:rPr lang="en-US" sz="1400" dirty="0" smtClean="0">
                <a:latin typeface="Courier New"/>
                <a:cs typeface="Courier New"/>
              </a:rPr>
              <a:t>=1,Type=</a:t>
            </a:r>
            <a:r>
              <a:rPr lang="en-US" sz="1400" dirty="0" err="1" smtClean="0">
                <a:latin typeface="Courier New"/>
                <a:cs typeface="Courier New"/>
              </a:rPr>
              <a:t>Integer,Description</a:t>
            </a:r>
            <a:r>
              <a:rPr lang="en-US" sz="1400" dirty="0" smtClean="0">
                <a:latin typeface="Courier New"/>
                <a:cs typeface="Courier New"/>
              </a:rPr>
              <a:t>=“Genotype quality”&gt;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#CHROM	POS	  ID		REF	ALT	QUAL		FILTER	INFO		FORMAT	S001		S002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1		1001	  .		A	G	55		PASS		DP=82	GT:GQ	0/0:56	0/1:80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1		8888	  rs123	T	A	5		q10		DP=8	;HM	GT:GQ	./.:.	0|1:58</a:t>
            </a:r>
          </a:p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208" y="3133741"/>
            <a:ext cx="8427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Numeric allele encoding &amp; multi-allelic sites:</a:t>
            </a:r>
          </a:p>
          <a:p>
            <a:r>
              <a:rPr lang="en-US" sz="2200" dirty="0" smtClean="0"/>
              <a:t>If REF is A, ALT is T  		0/0 is A/A		0/1 is A/T </a:t>
            </a:r>
          </a:p>
          <a:p>
            <a:r>
              <a:rPr lang="en-US" sz="2200" dirty="0" smtClean="0"/>
              <a:t>If REF is A, ALT is T,C		0/2 is A/C		2/1 is C/T</a:t>
            </a:r>
          </a:p>
          <a:p>
            <a:r>
              <a:rPr lang="en-US" sz="2200" dirty="0" smtClean="0"/>
              <a:t>Missing genotype 		./.</a:t>
            </a:r>
          </a:p>
          <a:p>
            <a:endParaRPr lang="en-US" sz="2200" dirty="0"/>
          </a:p>
          <a:p>
            <a:r>
              <a:rPr lang="en-US" sz="2200" b="1" dirty="0" smtClean="0"/>
              <a:t>Representing haplotype phase</a:t>
            </a:r>
          </a:p>
          <a:p>
            <a:r>
              <a:rPr lang="en-US" sz="2200" dirty="0" smtClean="0"/>
              <a:t>0/1 		</a:t>
            </a:r>
            <a:r>
              <a:rPr lang="en-US" sz="2200" dirty="0" err="1" smtClean="0"/>
              <a:t>unphased</a:t>
            </a:r>
            <a:r>
              <a:rPr lang="en-US" sz="2200" dirty="0" smtClean="0"/>
              <a:t> heterozygote</a:t>
            </a:r>
          </a:p>
          <a:p>
            <a:r>
              <a:rPr lang="en-US" sz="2200" dirty="0" smtClean="0"/>
              <a:t>1|0		phased with respect to previous site  (implies 01/10 haplotypes )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(Encoding of </a:t>
            </a:r>
            <a:r>
              <a:rPr lang="en-US" sz="2000" i="1" dirty="0" err="1" smtClean="0"/>
              <a:t>haplotypic</a:t>
            </a:r>
            <a:r>
              <a:rPr lang="en-US" sz="2000" i="1" dirty="0" smtClean="0"/>
              <a:t> information will be more explicit in future VCF specs.)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4302" y="327189"/>
            <a:ext cx="134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example.vcf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8823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362"/>
            <a:ext cx="9144000" cy="2394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5300"/>
            <a:ext cx="9144000" cy="766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305" y="4035863"/>
            <a:ext cx="84922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 addition to assigning missense/nonsense coding status, other complications include:</a:t>
            </a:r>
          </a:p>
          <a:p>
            <a:r>
              <a:rPr lang="en-US" dirty="0" smtClean="0"/>
              <a:t>	Splice-site, UTR, regions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Frameshift</a:t>
            </a:r>
            <a:r>
              <a:rPr lang="en-US" dirty="0" smtClean="0"/>
              <a:t> mutations (</a:t>
            </a:r>
            <a:r>
              <a:rPr lang="en-US" dirty="0" err="1" smtClean="0"/>
              <a:t>indels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	Multi-nucleotide polymorphisms </a:t>
            </a:r>
          </a:p>
          <a:p>
            <a:r>
              <a:rPr lang="en-US" dirty="0" smtClean="0"/>
              <a:t>	Full haplotype-based per-individual annotation &amp; compound </a:t>
            </a:r>
            <a:r>
              <a:rPr lang="en-US" dirty="0" err="1" smtClean="0"/>
              <a:t>heterozygosity</a:t>
            </a:r>
            <a:endParaRPr lang="en-US" dirty="0" smtClean="0"/>
          </a:p>
          <a:p>
            <a:r>
              <a:rPr lang="en-US" dirty="0" smtClean="0"/>
              <a:t>	Nonsense-medicated decay</a:t>
            </a:r>
          </a:p>
          <a:p>
            <a:r>
              <a:rPr lang="en-US" dirty="0" smtClean="0"/>
              <a:t>	Ranking of missense variants</a:t>
            </a:r>
          </a:p>
          <a:p>
            <a:r>
              <a:rPr lang="en-US" dirty="0" smtClean="0"/>
              <a:t>	Genomic annotation for non-coding variants</a:t>
            </a:r>
          </a:p>
        </p:txBody>
      </p:sp>
    </p:spTree>
    <p:extLst>
      <p:ext uri="{BB962C8B-B14F-4D97-AF65-F5344CB8AC3E}">
        <p14:creationId xmlns:p14="http://schemas.microsoft.com/office/powerpoint/2010/main" val="58913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5" y="1343112"/>
            <a:ext cx="8779895" cy="4449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912" y="332366"/>
            <a:ext cx="847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PolyPhen2:</a:t>
            </a:r>
            <a:r>
              <a:rPr lang="en-US" sz="2400" u="sng" dirty="0" smtClean="0"/>
              <a:t> predicting the damaging effects of missense mutations</a:t>
            </a:r>
            <a:endParaRPr lang="en-US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4254104" y="6271232"/>
            <a:ext cx="4721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/>
              <a:t>Adzhubei</a:t>
            </a:r>
            <a:r>
              <a:rPr lang="en-US" sz="2200" dirty="0" smtClean="0"/>
              <a:t> </a:t>
            </a:r>
            <a:r>
              <a:rPr lang="en-US" sz="2200" i="1" dirty="0" smtClean="0"/>
              <a:t>et al</a:t>
            </a:r>
            <a:r>
              <a:rPr lang="en-US" sz="2200" dirty="0" smtClean="0"/>
              <a:t>. </a:t>
            </a:r>
            <a:r>
              <a:rPr lang="en-US" sz="2200" u="sng" dirty="0" smtClean="0"/>
              <a:t>Nature Methods</a:t>
            </a:r>
            <a:r>
              <a:rPr lang="en-US" sz="2200" dirty="0" smtClean="0"/>
              <a:t> (2010).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615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63" y="540496"/>
            <a:ext cx="5878908" cy="5961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4663" y="14878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two-ring </a:t>
            </a:r>
            <a:r>
              <a:rPr lang="en-US" b="1" dirty="0" smtClean="0"/>
              <a:t>purines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9576" y="14878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one-ring </a:t>
            </a:r>
            <a:r>
              <a:rPr lang="en-US" b="1" dirty="0" err="1" smtClean="0"/>
              <a:t>pyrimidines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10428" y="6541834"/>
            <a:ext cx="4527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http://</a:t>
            </a:r>
            <a:r>
              <a:rPr lang="en-US" sz="1200" i="1" dirty="0" err="1" smtClean="0"/>
              <a:t>www.mun.ca</a:t>
            </a:r>
            <a:r>
              <a:rPr lang="en-US" sz="1200" i="1" dirty="0" smtClean="0"/>
              <a:t>/biology/</a:t>
            </a:r>
            <a:r>
              <a:rPr lang="en-US" sz="1200" i="1" dirty="0" err="1" smtClean="0"/>
              <a:t>scarr</a:t>
            </a:r>
            <a:r>
              <a:rPr lang="en-US" sz="1200" i="1" dirty="0" smtClean="0"/>
              <a:t>/</a:t>
            </a:r>
            <a:r>
              <a:rPr lang="en-US" sz="1200" i="1" dirty="0" err="1" smtClean="0"/>
              <a:t>Transitions_vs_Transversions.html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346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753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2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real next-generation sequencing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1000 Genomes Project </a:t>
            </a:r>
          </a:p>
          <a:p>
            <a:r>
              <a:rPr lang="en-US" dirty="0" smtClean="0"/>
              <a:t>CEU and TSI pilot 3 (exon study)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3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302" y="712212"/>
            <a:ext cx="884281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##</a:t>
            </a:r>
            <a:r>
              <a:rPr lang="en-US" sz="1400" dirty="0" err="1" smtClean="0">
                <a:latin typeface="Courier New"/>
                <a:cs typeface="Courier New"/>
              </a:rPr>
              <a:t>fileformat</a:t>
            </a:r>
            <a:r>
              <a:rPr lang="en-US" sz="1400" dirty="0" smtClean="0">
                <a:latin typeface="Courier New"/>
                <a:cs typeface="Courier New"/>
              </a:rPr>
              <a:t>=VCF4.0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##INFO=&lt;ID=</a:t>
            </a:r>
            <a:r>
              <a:rPr lang="en-US" sz="1400" dirty="0" err="1" smtClean="0">
                <a:latin typeface="Courier New"/>
                <a:cs typeface="Courier New"/>
              </a:rPr>
              <a:t>DP,Number</a:t>
            </a:r>
            <a:r>
              <a:rPr lang="en-US" sz="1400" dirty="0" smtClean="0">
                <a:latin typeface="Courier New"/>
                <a:cs typeface="Courier New"/>
              </a:rPr>
              <a:t>=1,Type=</a:t>
            </a:r>
            <a:r>
              <a:rPr lang="en-US" sz="1400" dirty="0" err="1" smtClean="0">
                <a:latin typeface="Courier New"/>
                <a:cs typeface="Courier New"/>
              </a:rPr>
              <a:t>Integer,Description</a:t>
            </a:r>
            <a:r>
              <a:rPr lang="en-US" sz="1400" dirty="0" smtClean="0">
                <a:latin typeface="Courier New"/>
                <a:cs typeface="Courier New"/>
              </a:rPr>
              <a:t>=“Total read depth”&gt;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##INFO=&lt;ID=</a:t>
            </a:r>
            <a:r>
              <a:rPr lang="en-US" sz="1400" dirty="0" err="1" smtClean="0">
                <a:latin typeface="Courier New"/>
                <a:cs typeface="Courier New"/>
              </a:rPr>
              <a:t>HM,Number</a:t>
            </a:r>
            <a:r>
              <a:rPr lang="en-US" sz="1400" dirty="0" smtClean="0">
                <a:latin typeface="Courier New"/>
                <a:cs typeface="Courier New"/>
              </a:rPr>
              <a:t>=0,Type=</a:t>
            </a:r>
            <a:r>
              <a:rPr lang="en-US" sz="1400" dirty="0" err="1" smtClean="0">
                <a:latin typeface="Courier New"/>
                <a:cs typeface="Courier New"/>
              </a:rPr>
              <a:t>Flag,Description</a:t>
            </a:r>
            <a:r>
              <a:rPr lang="en-US" sz="1400" dirty="0" smtClean="0">
                <a:latin typeface="Courier New"/>
                <a:cs typeface="Courier New"/>
              </a:rPr>
              <a:t>=“Seen in </a:t>
            </a:r>
            <a:r>
              <a:rPr lang="en-US" sz="1400" dirty="0" err="1" smtClean="0">
                <a:latin typeface="Courier New"/>
                <a:cs typeface="Courier New"/>
              </a:rPr>
              <a:t>HapMap</a:t>
            </a:r>
            <a:r>
              <a:rPr lang="en-US" sz="1400" dirty="0" smtClean="0">
                <a:latin typeface="Courier New"/>
                <a:cs typeface="Courier New"/>
              </a:rPr>
              <a:t> 2 </a:t>
            </a:r>
            <a:r>
              <a:rPr lang="en-US" sz="1400" dirty="0" smtClean="0">
                <a:latin typeface="Courier New"/>
                <a:cs typeface="Courier New"/>
              </a:rPr>
              <a:t>or 3</a:t>
            </a:r>
            <a:r>
              <a:rPr lang="en-US" sz="1400" dirty="0" smtClean="0">
                <a:latin typeface="Courier New"/>
                <a:cs typeface="Courier New"/>
              </a:rPr>
              <a:t>”&gt;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##FILTER=&lt;ID=q10,Description=“Quality below 10”&gt;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##FORMAT=&lt;ID=</a:t>
            </a:r>
            <a:r>
              <a:rPr lang="en-US" sz="1400" dirty="0" err="1" smtClean="0">
                <a:latin typeface="Courier New"/>
                <a:cs typeface="Courier New"/>
              </a:rPr>
              <a:t>GQ,Number</a:t>
            </a:r>
            <a:r>
              <a:rPr lang="en-US" sz="1400" dirty="0" smtClean="0">
                <a:latin typeface="Courier New"/>
                <a:cs typeface="Courier New"/>
              </a:rPr>
              <a:t>=1,Type=</a:t>
            </a:r>
            <a:r>
              <a:rPr lang="en-US" sz="1400" dirty="0" err="1" smtClean="0">
                <a:latin typeface="Courier New"/>
                <a:cs typeface="Courier New"/>
              </a:rPr>
              <a:t>Integer,Description</a:t>
            </a:r>
            <a:r>
              <a:rPr lang="en-US" sz="1400" dirty="0" smtClean="0">
                <a:latin typeface="Courier New"/>
                <a:cs typeface="Courier New"/>
              </a:rPr>
              <a:t>=“Genotype quality”&gt;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#CHROM	POS	  ID		REF	ALT	QUAL		FILTER	INFO		FORMAT	S001		S002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1		1001	  .		A	G	55		PASS		DP=82	GT:GQ	0/0:56	0/1:80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1		8888	  rs123	T	A	5		q10		DP=8	;HM	GT:GQ	./.:.	0|1:58</a:t>
            </a:r>
          </a:p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152" y="4833195"/>
            <a:ext cx="278934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1	novel1	0	1001	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1	rs123	0	8888</a:t>
            </a:r>
          </a:p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3764" y="4833195"/>
            <a:ext cx="457165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S001	 1   0   0   1   0    A A   A G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S002	 1   0   0   1   0    0 0   A T</a:t>
            </a:r>
          </a:p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802" y="4463863"/>
            <a:ext cx="150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example.map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033764" y="4463863"/>
            <a:ext cx="143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example.ped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4302" y="327189"/>
            <a:ext cx="134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example.vcf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4302" y="3939546"/>
            <a:ext cx="745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raw genotype calls as represented in the less expressive PED/MAP format: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0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174" y="269805"/>
            <a:ext cx="8403638" cy="6186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##</a:t>
            </a:r>
            <a:r>
              <a:rPr lang="en-US" sz="1200" dirty="0" err="1">
                <a:latin typeface="Courier New"/>
                <a:cs typeface="Courier New"/>
              </a:rPr>
              <a:t>fileformat</a:t>
            </a:r>
            <a:r>
              <a:rPr lang="en-US" sz="1200" dirty="0">
                <a:latin typeface="Courier New"/>
                <a:cs typeface="Courier New"/>
              </a:rPr>
              <a:t>=VCFv4.0</a:t>
            </a:r>
          </a:p>
          <a:p>
            <a:r>
              <a:rPr lang="en-US" sz="1200" dirty="0">
                <a:latin typeface="Courier New"/>
                <a:cs typeface="Courier New"/>
              </a:rPr>
              <a:t>##</a:t>
            </a:r>
            <a:r>
              <a:rPr lang="en-US" sz="1200" dirty="0" err="1">
                <a:latin typeface="Courier New"/>
                <a:cs typeface="Courier New"/>
              </a:rPr>
              <a:t>fileDate</a:t>
            </a:r>
            <a:r>
              <a:rPr lang="en-US" sz="1200" dirty="0">
                <a:latin typeface="Courier New"/>
                <a:cs typeface="Courier New"/>
              </a:rPr>
              <a:t>=20090805</a:t>
            </a:r>
          </a:p>
          <a:p>
            <a:r>
              <a:rPr lang="en-US" sz="1200" dirty="0">
                <a:latin typeface="Courier New"/>
                <a:cs typeface="Courier New"/>
              </a:rPr>
              <a:t>##source=myImputationProgramV3.1</a:t>
            </a:r>
          </a:p>
          <a:p>
            <a:r>
              <a:rPr lang="en-US" sz="1200" dirty="0">
                <a:latin typeface="Courier New"/>
                <a:cs typeface="Courier New"/>
              </a:rPr>
              <a:t>##reference=1000GenomesPilot-NCBI36</a:t>
            </a:r>
          </a:p>
          <a:p>
            <a:r>
              <a:rPr lang="en-US" sz="1200" dirty="0">
                <a:latin typeface="Courier New"/>
                <a:cs typeface="Courier New"/>
              </a:rPr>
              <a:t>##phasing=partial</a:t>
            </a:r>
          </a:p>
          <a:p>
            <a:r>
              <a:rPr lang="en-US" sz="1200" dirty="0">
                <a:latin typeface="Courier New"/>
                <a:cs typeface="Courier New"/>
              </a:rPr>
              <a:t>##INFO=&lt;ID=</a:t>
            </a:r>
            <a:r>
              <a:rPr lang="en-US" sz="1200" dirty="0" err="1">
                <a:latin typeface="Courier New"/>
                <a:cs typeface="Courier New"/>
              </a:rPr>
              <a:t>NS,Number</a:t>
            </a:r>
            <a:r>
              <a:rPr lang="en-US" sz="1200" dirty="0">
                <a:latin typeface="Courier New"/>
                <a:cs typeface="Courier New"/>
              </a:rPr>
              <a:t>=1,Type=</a:t>
            </a:r>
            <a:r>
              <a:rPr lang="en-US" sz="1200" dirty="0" err="1">
                <a:latin typeface="Courier New"/>
                <a:cs typeface="Courier New"/>
              </a:rPr>
              <a:t>Integer,Description</a:t>
            </a:r>
            <a:r>
              <a:rPr lang="en-US" sz="1200" dirty="0">
                <a:latin typeface="Courier New"/>
                <a:cs typeface="Courier New"/>
              </a:rPr>
              <a:t>="Number of Samples With Data"&gt;</a:t>
            </a:r>
          </a:p>
          <a:p>
            <a:r>
              <a:rPr lang="en-US" sz="1200" dirty="0">
                <a:latin typeface="Courier New"/>
                <a:cs typeface="Courier New"/>
              </a:rPr>
              <a:t>##INFO=&lt;ID=</a:t>
            </a:r>
            <a:r>
              <a:rPr lang="en-US" sz="1200" dirty="0" err="1">
                <a:latin typeface="Courier New"/>
                <a:cs typeface="Courier New"/>
              </a:rPr>
              <a:t>DP,Number</a:t>
            </a:r>
            <a:r>
              <a:rPr lang="en-US" sz="1200" dirty="0">
                <a:latin typeface="Courier New"/>
                <a:cs typeface="Courier New"/>
              </a:rPr>
              <a:t>=1,Type=</a:t>
            </a:r>
            <a:r>
              <a:rPr lang="en-US" sz="1200" dirty="0" err="1">
                <a:latin typeface="Courier New"/>
                <a:cs typeface="Courier New"/>
              </a:rPr>
              <a:t>Integer,Description</a:t>
            </a:r>
            <a:r>
              <a:rPr lang="en-US" sz="1200" dirty="0">
                <a:latin typeface="Courier New"/>
                <a:cs typeface="Courier New"/>
              </a:rPr>
              <a:t>="Total Depth"&gt;</a:t>
            </a:r>
          </a:p>
          <a:p>
            <a:r>
              <a:rPr lang="en-US" sz="1200" dirty="0">
                <a:latin typeface="Courier New"/>
                <a:cs typeface="Courier New"/>
              </a:rPr>
              <a:t>##INFO=&lt;ID=</a:t>
            </a:r>
            <a:r>
              <a:rPr lang="en-US" sz="1200" dirty="0" err="1">
                <a:latin typeface="Courier New"/>
                <a:cs typeface="Courier New"/>
              </a:rPr>
              <a:t>AF,Number</a:t>
            </a:r>
            <a:r>
              <a:rPr lang="en-US" sz="1200" dirty="0">
                <a:latin typeface="Courier New"/>
                <a:cs typeface="Courier New"/>
              </a:rPr>
              <a:t>=.,Type=</a:t>
            </a:r>
            <a:r>
              <a:rPr lang="en-US" sz="1200" dirty="0" err="1">
                <a:latin typeface="Courier New"/>
                <a:cs typeface="Courier New"/>
              </a:rPr>
              <a:t>Float,Description</a:t>
            </a:r>
            <a:r>
              <a:rPr lang="en-US" sz="1200" dirty="0">
                <a:latin typeface="Courier New"/>
                <a:cs typeface="Courier New"/>
              </a:rPr>
              <a:t>="Allele Frequency"&gt;</a:t>
            </a:r>
          </a:p>
          <a:p>
            <a:r>
              <a:rPr lang="en-US" sz="1200" dirty="0">
                <a:latin typeface="Courier New"/>
                <a:cs typeface="Courier New"/>
              </a:rPr>
              <a:t>##INFO=&lt;ID=</a:t>
            </a:r>
            <a:r>
              <a:rPr lang="en-US" sz="1200" dirty="0" err="1">
                <a:latin typeface="Courier New"/>
                <a:cs typeface="Courier New"/>
              </a:rPr>
              <a:t>AA,Number</a:t>
            </a:r>
            <a:r>
              <a:rPr lang="en-US" sz="1200" dirty="0">
                <a:latin typeface="Courier New"/>
                <a:cs typeface="Courier New"/>
              </a:rPr>
              <a:t>=1,Type=</a:t>
            </a:r>
            <a:r>
              <a:rPr lang="en-US" sz="1200" dirty="0" err="1">
                <a:latin typeface="Courier New"/>
                <a:cs typeface="Courier New"/>
              </a:rPr>
              <a:t>String,Description</a:t>
            </a:r>
            <a:r>
              <a:rPr lang="en-US" sz="1200" dirty="0">
                <a:latin typeface="Courier New"/>
                <a:cs typeface="Courier New"/>
              </a:rPr>
              <a:t>="Ancestral Allele"&gt;</a:t>
            </a:r>
          </a:p>
          <a:p>
            <a:r>
              <a:rPr lang="en-US" sz="1200" dirty="0">
                <a:latin typeface="Courier New"/>
                <a:cs typeface="Courier New"/>
              </a:rPr>
              <a:t>##INFO=&lt;ID=</a:t>
            </a:r>
            <a:r>
              <a:rPr lang="en-US" sz="1200" dirty="0" err="1">
                <a:latin typeface="Courier New"/>
                <a:cs typeface="Courier New"/>
              </a:rPr>
              <a:t>DB,Number</a:t>
            </a:r>
            <a:r>
              <a:rPr lang="en-US" sz="1200" dirty="0">
                <a:latin typeface="Courier New"/>
                <a:cs typeface="Courier New"/>
              </a:rPr>
              <a:t>=0,Type=</a:t>
            </a:r>
            <a:r>
              <a:rPr lang="en-US" sz="1200" dirty="0" err="1">
                <a:latin typeface="Courier New"/>
                <a:cs typeface="Courier New"/>
              </a:rPr>
              <a:t>Flag,Description</a:t>
            </a:r>
            <a:r>
              <a:rPr lang="en-US" sz="1200" dirty="0">
                <a:latin typeface="Courier New"/>
                <a:cs typeface="Courier New"/>
              </a:rPr>
              <a:t>="</a:t>
            </a:r>
            <a:r>
              <a:rPr lang="en-US" sz="1200" dirty="0" err="1">
                <a:latin typeface="Courier New"/>
                <a:cs typeface="Courier New"/>
              </a:rPr>
              <a:t>dbSNP</a:t>
            </a:r>
            <a:r>
              <a:rPr lang="en-US" sz="1200" dirty="0">
                <a:latin typeface="Courier New"/>
                <a:cs typeface="Courier New"/>
              </a:rPr>
              <a:t> membership, build 129"&gt;</a:t>
            </a:r>
          </a:p>
          <a:p>
            <a:r>
              <a:rPr lang="en-US" sz="1200" dirty="0">
                <a:latin typeface="Courier New"/>
                <a:cs typeface="Courier New"/>
              </a:rPr>
              <a:t>##INFO=&lt;ID=H2,Number=0,Type=</a:t>
            </a:r>
            <a:r>
              <a:rPr lang="en-US" sz="1200" dirty="0" err="1">
                <a:latin typeface="Courier New"/>
                <a:cs typeface="Courier New"/>
              </a:rPr>
              <a:t>Flag,Description</a:t>
            </a:r>
            <a:r>
              <a:rPr lang="en-US" sz="1200" dirty="0">
                <a:latin typeface="Courier New"/>
                <a:cs typeface="Courier New"/>
              </a:rPr>
              <a:t>="HapMap2 membership"&gt;</a:t>
            </a:r>
          </a:p>
          <a:p>
            <a:r>
              <a:rPr lang="en-US" sz="1200" dirty="0">
                <a:latin typeface="Courier New"/>
                <a:cs typeface="Courier New"/>
              </a:rPr>
              <a:t>##FILTER=&lt;ID=q10,Description="Quality below 10"&gt;</a:t>
            </a:r>
          </a:p>
          <a:p>
            <a:r>
              <a:rPr lang="en-US" sz="1200" dirty="0">
                <a:latin typeface="Courier New"/>
                <a:cs typeface="Courier New"/>
              </a:rPr>
              <a:t>##FILTER=&lt;ID=s50,Description="Less than 50% of samples have data"&gt;</a:t>
            </a:r>
          </a:p>
          <a:p>
            <a:r>
              <a:rPr lang="en-US" sz="1200" dirty="0">
                <a:latin typeface="Courier New"/>
                <a:cs typeface="Courier New"/>
              </a:rPr>
              <a:t>##FORMAT=&lt;ID=</a:t>
            </a:r>
            <a:r>
              <a:rPr lang="en-US" sz="1200" dirty="0" err="1">
                <a:latin typeface="Courier New"/>
                <a:cs typeface="Courier New"/>
              </a:rPr>
              <a:t>GT,Number</a:t>
            </a:r>
            <a:r>
              <a:rPr lang="en-US" sz="1200" dirty="0">
                <a:latin typeface="Courier New"/>
                <a:cs typeface="Courier New"/>
              </a:rPr>
              <a:t>=1,Type=</a:t>
            </a:r>
            <a:r>
              <a:rPr lang="en-US" sz="1200" dirty="0" err="1">
                <a:latin typeface="Courier New"/>
                <a:cs typeface="Courier New"/>
              </a:rPr>
              <a:t>String,Description</a:t>
            </a:r>
            <a:r>
              <a:rPr lang="en-US" sz="1200" dirty="0">
                <a:latin typeface="Courier New"/>
                <a:cs typeface="Courier New"/>
              </a:rPr>
              <a:t>="Genotype"&gt;</a:t>
            </a:r>
          </a:p>
          <a:p>
            <a:r>
              <a:rPr lang="en-US" sz="1200" dirty="0">
                <a:latin typeface="Courier New"/>
                <a:cs typeface="Courier New"/>
              </a:rPr>
              <a:t>##FORMAT=&lt;ID=</a:t>
            </a:r>
            <a:r>
              <a:rPr lang="en-US" sz="1200" dirty="0" err="1">
                <a:latin typeface="Courier New"/>
                <a:cs typeface="Courier New"/>
              </a:rPr>
              <a:t>GQ,Number</a:t>
            </a:r>
            <a:r>
              <a:rPr lang="en-US" sz="1200" dirty="0">
                <a:latin typeface="Courier New"/>
                <a:cs typeface="Courier New"/>
              </a:rPr>
              <a:t>=1,Type=</a:t>
            </a:r>
            <a:r>
              <a:rPr lang="en-US" sz="1200" dirty="0" err="1">
                <a:latin typeface="Courier New"/>
                <a:cs typeface="Courier New"/>
              </a:rPr>
              <a:t>Integer,Description</a:t>
            </a:r>
            <a:r>
              <a:rPr lang="en-US" sz="1200" dirty="0">
                <a:latin typeface="Courier New"/>
                <a:cs typeface="Courier New"/>
              </a:rPr>
              <a:t>="Genotype Quality"&gt;</a:t>
            </a:r>
          </a:p>
          <a:p>
            <a:r>
              <a:rPr lang="en-US" sz="1200" dirty="0">
                <a:latin typeface="Courier New"/>
                <a:cs typeface="Courier New"/>
              </a:rPr>
              <a:t>##FORMAT=&lt;ID=</a:t>
            </a:r>
            <a:r>
              <a:rPr lang="en-US" sz="1200" dirty="0" err="1">
                <a:latin typeface="Courier New"/>
                <a:cs typeface="Courier New"/>
              </a:rPr>
              <a:t>DP,Number</a:t>
            </a:r>
            <a:r>
              <a:rPr lang="en-US" sz="1200" dirty="0">
                <a:latin typeface="Courier New"/>
                <a:cs typeface="Courier New"/>
              </a:rPr>
              <a:t>=1,Type=</a:t>
            </a:r>
            <a:r>
              <a:rPr lang="en-US" sz="1200" dirty="0" err="1">
                <a:latin typeface="Courier New"/>
                <a:cs typeface="Courier New"/>
              </a:rPr>
              <a:t>Integer,Description</a:t>
            </a:r>
            <a:r>
              <a:rPr lang="en-US" sz="1200" dirty="0">
                <a:latin typeface="Courier New"/>
                <a:cs typeface="Courier New"/>
              </a:rPr>
              <a:t>="Read Depth"&gt;</a:t>
            </a:r>
          </a:p>
          <a:p>
            <a:r>
              <a:rPr lang="en-US" sz="1200" dirty="0">
                <a:latin typeface="Courier New"/>
                <a:cs typeface="Courier New"/>
              </a:rPr>
              <a:t>##FORMAT=&lt;ID=</a:t>
            </a:r>
            <a:r>
              <a:rPr lang="en-US" sz="1200" dirty="0" err="1">
                <a:latin typeface="Courier New"/>
                <a:cs typeface="Courier New"/>
              </a:rPr>
              <a:t>HQ,Number</a:t>
            </a:r>
            <a:r>
              <a:rPr lang="en-US" sz="1200" dirty="0">
                <a:latin typeface="Courier New"/>
                <a:cs typeface="Courier New"/>
              </a:rPr>
              <a:t>=2,Type=</a:t>
            </a:r>
            <a:r>
              <a:rPr lang="en-US" sz="1200" dirty="0" err="1">
                <a:latin typeface="Courier New"/>
                <a:cs typeface="Courier New"/>
              </a:rPr>
              <a:t>Integer,Description</a:t>
            </a:r>
            <a:r>
              <a:rPr lang="en-US" sz="1200" dirty="0">
                <a:latin typeface="Courier New"/>
                <a:cs typeface="Courier New"/>
              </a:rPr>
              <a:t>="Haplotype Quality"&gt;</a:t>
            </a:r>
          </a:p>
          <a:p>
            <a:r>
              <a:rPr lang="pt-BR" sz="1200" dirty="0">
                <a:latin typeface="Courier New"/>
                <a:cs typeface="Courier New"/>
              </a:rPr>
              <a:t>#CHROM POS     ID        REF ALT    QUAL FILTER INFO                              </a:t>
            </a:r>
            <a:r>
              <a:rPr lang="pt-BR" sz="1200" dirty="0" smtClean="0">
                <a:latin typeface="Courier New"/>
                <a:cs typeface="Courier New"/>
              </a:rPr>
              <a:t>    </a:t>
            </a:r>
          </a:p>
          <a:p>
            <a:r>
              <a:rPr lang="pt-BR" sz="1200" dirty="0" smtClean="0">
                <a:latin typeface="Courier New"/>
                <a:cs typeface="Courier New"/>
              </a:rPr>
              <a:t>20     </a:t>
            </a:r>
            <a:r>
              <a:rPr lang="pt-BR" sz="1200" dirty="0">
                <a:latin typeface="Courier New"/>
                <a:cs typeface="Courier New"/>
              </a:rPr>
              <a:t>14370   rs6054257 </a:t>
            </a:r>
            <a:r>
              <a:rPr lang="pt-BR" sz="1200" dirty="0" err="1">
                <a:latin typeface="Courier New"/>
                <a:cs typeface="Courier New"/>
              </a:rPr>
              <a:t>G</a:t>
            </a:r>
            <a:r>
              <a:rPr lang="pt-BR" sz="1200" dirty="0">
                <a:latin typeface="Courier New"/>
                <a:cs typeface="Courier New"/>
              </a:rPr>
              <a:t>      A       29   PASS   NS=3;DP=14;AF=0.5;DB;</a:t>
            </a:r>
            <a:r>
              <a:rPr lang="pt-BR" sz="1200" dirty="0" smtClean="0">
                <a:latin typeface="Courier New"/>
                <a:cs typeface="Courier New"/>
              </a:rPr>
              <a:t>H2</a:t>
            </a:r>
            <a:endParaRPr lang="pt-BR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20     17330   .         T      A       3    q10    NS=3;DP=11;AF=</a:t>
            </a:r>
            <a:r>
              <a:rPr lang="en-US" sz="1200" dirty="0" smtClean="0">
                <a:latin typeface="Courier New"/>
                <a:cs typeface="Courier New"/>
              </a:rPr>
              <a:t>0.017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20     1110696 rs6040355 A      G,T     67   PASS   NS=2;DP=10;AF=0.333,0.667;AA=T;</a:t>
            </a:r>
            <a:r>
              <a:rPr lang="en-US" sz="1200" dirty="0" smtClean="0">
                <a:latin typeface="Courier New"/>
                <a:cs typeface="Courier New"/>
              </a:rPr>
              <a:t>DB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20     1230237 .         T      .       47   PASS   NS=3;DP=13;AA=</a:t>
            </a:r>
            <a:r>
              <a:rPr lang="en-US" sz="1200" dirty="0" smtClean="0">
                <a:latin typeface="Courier New"/>
                <a:cs typeface="Courier New"/>
              </a:rPr>
              <a:t>T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20     1234567 </a:t>
            </a:r>
            <a:r>
              <a:rPr lang="en-US" sz="1200" dirty="0">
                <a:latin typeface="Courier New"/>
                <a:cs typeface="Courier New"/>
              </a:rPr>
              <a:t>microsat1 GTCT   G,GTACT 50   PASS   NS=3;DP=9;AA=</a:t>
            </a:r>
            <a:r>
              <a:rPr lang="en-US" sz="1200" dirty="0" smtClean="0">
                <a:latin typeface="Courier New"/>
                <a:cs typeface="Courier New"/>
              </a:rPr>
              <a:t>G</a:t>
            </a:r>
          </a:p>
          <a:p>
            <a:endParaRPr lang="en-US" sz="1200" dirty="0" smtClean="0">
              <a:latin typeface="Courier New"/>
              <a:cs typeface="Courier New"/>
            </a:endParaRPr>
          </a:p>
          <a:p>
            <a:endParaRPr lang="en-US" sz="1200" dirty="0" smtClean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  <a:p>
            <a:r>
              <a:rPr lang="pt-BR" sz="1200" dirty="0" smtClean="0">
                <a:latin typeface="Courier New"/>
                <a:cs typeface="Courier New"/>
              </a:rPr>
              <a:t>                                 FORMAT      NA00001        NA00002        NA00003</a:t>
            </a:r>
          </a:p>
          <a:p>
            <a:r>
              <a:rPr lang="pt-BR" sz="1200" dirty="0" smtClean="0">
                <a:latin typeface="Courier New"/>
                <a:cs typeface="Courier New"/>
              </a:rPr>
              <a:t>                                 GT:GQ:DP:HQ 0|0:48:1:51,51 1|0:48:8:51,51 1/1:43:5:.,.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                GT:GQ:DP:HQ 0|0:49:3:58,50 0|1:3:5:65,3   0/0:41:3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                GT:GQ:DP:HQ 1|2:21:6:23,27 2|1:2:0:18,2   2/2:35:4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                GT:GQ:DP:HQ 0|0:54:7:56,60 0|0:48:4:51,51 0/0:61:2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                  GT:GQ:DP    0/1:35:4       0/2:17:2       1/1:40:3</a:t>
            </a:r>
          </a:p>
          <a:p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8011" y="4908820"/>
            <a:ext cx="5475934" cy="14531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249333" y="3383003"/>
            <a:ext cx="35609" cy="1317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3"/>
          </p:cNvCxnSpPr>
          <p:nvPr/>
        </p:nvCxnSpPr>
        <p:spPr>
          <a:xfrm flipH="1" flipV="1">
            <a:off x="8284942" y="3893421"/>
            <a:ext cx="229003" cy="1741953"/>
          </a:xfrm>
          <a:prstGeom prst="curvedConnector4">
            <a:avLst>
              <a:gd name="adj1" fmla="val -182754"/>
              <a:gd name="adj2" fmla="val 8721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0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973" y="99957"/>
            <a:ext cx="8532598" cy="6863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##</a:t>
            </a:r>
            <a:r>
              <a:rPr lang="en-US" sz="1100" dirty="0" err="1" smtClean="0"/>
              <a:t>fileformat</a:t>
            </a:r>
            <a:r>
              <a:rPr lang="en-US" sz="1100" dirty="0" smtClean="0"/>
              <a:t>=VCFv4.0</a:t>
            </a:r>
          </a:p>
          <a:p>
            <a:r>
              <a:rPr lang="en-US" sz="1100" dirty="0" smtClean="0"/>
              <a:t>##FILTER=&lt;ID=</a:t>
            </a:r>
            <a:r>
              <a:rPr lang="en-US" sz="1100" dirty="0" err="1" smtClean="0"/>
              <a:t>HomopolymerRun,Description</a:t>
            </a:r>
            <a:r>
              <a:rPr lang="en-US" sz="1100" dirty="0" smtClean="0"/>
              <a:t>="</a:t>
            </a:r>
            <a:r>
              <a:rPr lang="en-US" sz="1100" dirty="0" err="1" smtClean="0"/>
              <a:t>HRun</a:t>
            </a:r>
            <a:r>
              <a:rPr lang="en-US" sz="1100" dirty="0" smtClean="0"/>
              <a:t>&gt;=4"&gt;</a:t>
            </a:r>
          </a:p>
          <a:p>
            <a:r>
              <a:rPr lang="en-US" sz="1100" dirty="0" smtClean="0"/>
              <a:t>##FILTER=&lt;ID=</a:t>
            </a:r>
            <a:r>
              <a:rPr lang="en-US" sz="1100" dirty="0" err="1" smtClean="0"/>
              <a:t>Mask,Description</a:t>
            </a:r>
            <a:r>
              <a:rPr lang="en-US" sz="1100" dirty="0" smtClean="0"/>
              <a:t>="Overlaps a user-input mask"&gt;</a:t>
            </a:r>
          </a:p>
          <a:p>
            <a:r>
              <a:rPr lang="en-US" sz="1100" dirty="0" smtClean="0"/>
              <a:t>##FILTER=&lt;ID=</a:t>
            </a:r>
            <a:r>
              <a:rPr lang="en-US" sz="1100" dirty="0" err="1" smtClean="0"/>
              <a:t>NearIndel,Description</a:t>
            </a:r>
            <a:r>
              <a:rPr lang="en-US" sz="1100" dirty="0" smtClean="0"/>
              <a:t>="Overlaps a user-input mask"&gt;</a:t>
            </a:r>
          </a:p>
          <a:p>
            <a:r>
              <a:rPr lang="en-US" sz="1100" dirty="0" smtClean="0"/>
              <a:t>##FILTER=&lt;ID=</a:t>
            </a:r>
            <a:r>
              <a:rPr lang="en-US" sz="1100" dirty="0" err="1" smtClean="0"/>
              <a:t>QualByDepth,Description</a:t>
            </a:r>
            <a:r>
              <a:rPr lang="en-US" sz="1100" dirty="0" smtClean="0"/>
              <a:t>="QD&lt;5.0"&gt;</a:t>
            </a:r>
          </a:p>
          <a:p>
            <a:r>
              <a:rPr lang="en-US" sz="1100" dirty="0" smtClean="0"/>
              <a:t>##FILTER=&lt;ID=</a:t>
            </a:r>
            <a:r>
              <a:rPr lang="en-US" sz="1100" dirty="0" err="1" smtClean="0"/>
              <a:t>SnpCluster,Description</a:t>
            </a:r>
            <a:r>
              <a:rPr lang="en-US" sz="1100" dirty="0" smtClean="0"/>
              <a:t>="SNPs found in clusters"&gt;</a:t>
            </a:r>
          </a:p>
          <a:p>
            <a:r>
              <a:rPr lang="en-US" sz="1100" dirty="0" smtClean="0"/>
              <a:t>##FILTER=&lt;ID=</a:t>
            </a:r>
            <a:r>
              <a:rPr lang="en-US" sz="1100" dirty="0" err="1" smtClean="0"/>
              <a:t>StrandBias,Description</a:t>
            </a:r>
            <a:r>
              <a:rPr lang="en-US" sz="1100" dirty="0" smtClean="0"/>
              <a:t>="SB&gt;=0.10"&gt;</a:t>
            </a:r>
          </a:p>
          <a:p>
            <a:r>
              <a:rPr lang="en-US" sz="1100" dirty="0" smtClean="0"/>
              <a:t>##FORMAT=&lt;ID=</a:t>
            </a:r>
            <a:r>
              <a:rPr lang="en-US" sz="1100" dirty="0" err="1" smtClean="0"/>
              <a:t>AD,Number</a:t>
            </a:r>
            <a:r>
              <a:rPr lang="en-US" sz="1100" dirty="0" smtClean="0"/>
              <a:t>=.,Type=</a:t>
            </a:r>
            <a:r>
              <a:rPr lang="en-US" sz="1100" dirty="0" err="1" smtClean="0"/>
              <a:t>Integer,Description</a:t>
            </a:r>
            <a:r>
              <a:rPr lang="en-US" sz="1100" dirty="0" smtClean="0"/>
              <a:t>="Allelic depths for the ref and alt alleles in the order listed"&gt;</a:t>
            </a:r>
          </a:p>
          <a:p>
            <a:r>
              <a:rPr lang="en-US" sz="1100" dirty="0" smtClean="0"/>
              <a:t>##FORMAT=&lt;ID=</a:t>
            </a:r>
            <a:r>
              <a:rPr lang="en-US" sz="1100" dirty="0" err="1" smtClean="0"/>
              <a:t>DP,Number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Integer,Description</a:t>
            </a:r>
            <a:r>
              <a:rPr lang="en-US" sz="1100" dirty="0" smtClean="0"/>
              <a:t>="Read Depth (only filtered reads used for calling)"&gt;</a:t>
            </a:r>
          </a:p>
          <a:p>
            <a:r>
              <a:rPr lang="en-US" sz="1100" dirty="0" smtClean="0"/>
              <a:t>##FORMAT=&lt;ID=</a:t>
            </a:r>
            <a:r>
              <a:rPr lang="en-US" sz="1100" dirty="0" err="1" smtClean="0"/>
              <a:t>GQ,Number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Float,Description</a:t>
            </a:r>
            <a:r>
              <a:rPr lang="en-US" sz="1100" dirty="0" smtClean="0"/>
              <a:t>="Genotype Quality"&gt;</a:t>
            </a:r>
          </a:p>
          <a:p>
            <a:r>
              <a:rPr lang="en-US" sz="1100" dirty="0" smtClean="0"/>
              <a:t>##FORMAT=&lt;ID=</a:t>
            </a:r>
            <a:r>
              <a:rPr lang="en-US" sz="1100" dirty="0" err="1" smtClean="0"/>
              <a:t>GT,Number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String,Description</a:t>
            </a:r>
            <a:r>
              <a:rPr lang="en-US" sz="1100" dirty="0" smtClean="0"/>
              <a:t>="Genotype"&gt;</a:t>
            </a:r>
          </a:p>
          <a:p>
            <a:r>
              <a:rPr lang="en-US" sz="1100" dirty="0" smtClean="0"/>
              <a:t>##FORMAT=&lt;ID=</a:t>
            </a:r>
            <a:r>
              <a:rPr lang="en-US" sz="1100" dirty="0" err="1" smtClean="0"/>
              <a:t>PL,Number</a:t>
            </a:r>
            <a:r>
              <a:rPr lang="en-US" sz="1100" dirty="0" smtClean="0"/>
              <a:t>=3,Type=</a:t>
            </a:r>
            <a:r>
              <a:rPr lang="en-US" sz="1100" dirty="0" err="1" smtClean="0"/>
              <a:t>Float,Description</a:t>
            </a:r>
            <a:r>
              <a:rPr lang="en-US" sz="1100" dirty="0" smtClean="0"/>
              <a:t>="Normalized, </a:t>
            </a:r>
            <a:r>
              <a:rPr lang="en-US" sz="1100" dirty="0" err="1" smtClean="0"/>
              <a:t>Phred</a:t>
            </a:r>
            <a:r>
              <a:rPr lang="en-US" sz="1100" dirty="0" smtClean="0"/>
              <a:t>-scaled likelihoods for AA,AB,BB genotypes where A=ref and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B=alt; not applicable if site is not </a:t>
            </a:r>
            <a:r>
              <a:rPr lang="en-US" sz="1100" dirty="0" err="1" smtClean="0"/>
              <a:t>biallelic</a:t>
            </a:r>
            <a:r>
              <a:rPr lang="en-US" sz="1100" dirty="0" smtClean="0"/>
              <a:t>"&gt;</a:t>
            </a:r>
          </a:p>
          <a:p>
            <a:r>
              <a:rPr lang="en-US" sz="1100" dirty="0" smtClean="0"/>
              <a:t>##</a:t>
            </a:r>
            <a:r>
              <a:rPr lang="en-US" sz="1100" dirty="0" err="1" smtClean="0"/>
              <a:t>GenomicAnnotator</a:t>
            </a:r>
            <a:r>
              <a:rPr lang="en-US" sz="1100" dirty="0" smtClean="0"/>
              <a:t>="</a:t>
            </a:r>
            <a:r>
              <a:rPr lang="en-US" sz="1100" dirty="0" err="1" smtClean="0"/>
              <a:t>analysis_type</a:t>
            </a:r>
            <a:r>
              <a:rPr lang="en-US" sz="1100" dirty="0" smtClean="0"/>
              <a:t>=</a:t>
            </a:r>
            <a:r>
              <a:rPr lang="en-US" sz="1100" dirty="0" err="1" smtClean="0"/>
              <a:t>GenomicAnnotator</a:t>
            </a:r>
            <a:r>
              <a:rPr lang="en-US" sz="1100" dirty="0" smtClean="0"/>
              <a:t> </a:t>
            </a:r>
            <a:r>
              <a:rPr lang="en-US" sz="1100" dirty="0" err="1" smtClean="0"/>
              <a:t>input_file</a:t>
            </a:r>
            <a:r>
              <a:rPr lang="en-US" sz="1100" dirty="0" smtClean="0"/>
              <a:t>=[] </a:t>
            </a:r>
            <a:r>
              <a:rPr lang="en-US" sz="1100" dirty="0" err="1" smtClean="0"/>
              <a:t>sample_metadata</a:t>
            </a:r>
            <a:r>
              <a:rPr lang="en-US" sz="1100" dirty="0" smtClean="0"/>
              <a:t>=[] </a:t>
            </a:r>
            <a:r>
              <a:rPr lang="en-US" sz="1100" dirty="0" err="1" smtClean="0"/>
              <a:t>read_buffer_size</a:t>
            </a:r>
            <a:r>
              <a:rPr lang="en-US" sz="1100" dirty="0" smtClean="0"/>
              <a:t>=null </a:t>
            </a:r>
            <a:r>
              <a:rPr lang="en-US" sz="1100" dirty="0" err="1" smtClean="0"/>
              <a:t>phone_home</a:t>
            </a:r>
            <a:r>
              <a:rPr lang="en-US" sz="1100" dirty="0" smtClean="0"/>
              <a:t>=STANDARD </a:t>
            </a:r>
          </a:p>
          <a:p>
            <a:r>
              <a:rPr lang="en-US" sz="1100" dirty="0" err="1" smtClean="0"/>
              <a:t>read_filter</a:t>
            </a:r>
            <a:r>
              <a:rPr lang="en-US" sz="1100" dirty="0" smtClean="0"/>
              <a:t>=[] intervals=[/</a:t>
            </a:r>
            <a:r>
              <a:rPr lang="en-US" sz="1100" dirty="0" err="1" smtClean="0"/>
              <a:t>seq</a:t>
            </a:r>
            <a:r>
              <a:rPr lang="en-US" sz="1100" dirty="0" smtClean="0"/>
              <a:t>/references/</a:t>
            </a:r>
            <a:r>
              <a:rPr lang="en-US" sz="1100" dirty="0" err="1" smtClean="0"/>
              <a:t>HybSelOligos</a:t>
            </a:r>
            <a:r>
              <a:rPr lang="en-US" sz="1100" dirty="0" smtClean="0"/>
              <a:t>/whole_exome_agilent_designed_120/whole_exome_agilent_designed_120.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Homo_sapiens_assembly19.targets.interval_list] </a:t>
            </a:r>
            <a:r>
              <a:rPr lang="en-US" sz="1100" dirty="0" err="1" smtClean="0"/>
              <a:t>excludeIntervals</a:t>
            </a:r>
            <a:r>
              <a:rPr lang="en-US" sz="1100" dirty="0" smtClean="0"/>
              <a:t>=null </a:t>
            </a:r>
            <a:r>
              <a:rPr lang="en-US" sz="1100" dirty="0" err="1" smtClean="0"/>
              <a:t>reference_sequence</a:t>
            </a:r>
            <a:r>
              <a:rPr lang="en-US" sz="1100" dirty="0" smtClean="0"/>
              <a:t>=/</a:t>
            </a:r>
            <a:r>
              <a:rPr lang="en-US" sz="1100" dirty="0" err="1" smtClean="0"/>
              <a:t>seq</a:t>
            </a:r>
            <a:r>
              <a:rPr lang="en-US" sz="1100" dirty="0" smtClean="0"/>
              <a:t>/references/Homo_sapiens_assembly19/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v1/Homo_sapiens_assembly19.fasta </a:t>
            </a:r>
            <a:r>
              <a:rPr lang="en-US" sz="1100" dirty="0" err="1" smtClean="0"/>
              <a:t>rodBind</a:t>
            </a:r>
            <a:r>
              <a:rPr lang="en-US" sz="1100" dirty="0" smtClean="0"/>
              <a:t>=[/</a:t>
            </a:r>
            <a:r>
              <a:rPr lang="en-US" sz="1100" dirty="0" err="1" smtClean="0"/>
              <a:t>humgen</a:t>
            </a:r>
            <a:r>
              <a:rPr lang="en-US" sz="1100" dirty="0" smtClean="0"/>
              <a:t>/</a:t>
            </a:r>
            <a:r>
              <a:rPr lang="en-US" sz="1100" dirty="0" err="1" smtClean="0"/>
              <a:t>gsa</a:t>
            </a:r>
            <a:r>
              <a:rPr lang="en-US" sz="1100" dirty="0" smtClean="0"/>
              <a:t>-pipeline/P2TXY/all_batches_v002/Sw1_B2/</a:t>
            </a:r>
            <a:r>
              <a:rPr lang="en-US" sz="1100" dirty="0" err="1" smtClean="0"/>
              <a:t>SnpCalls</a:t>
            </a:r>
            <a:r>
              <a:rPr lang="en-US" sz="1100" dirty="0" smtClean="0"/>
              <a:t>/SCZ_Sklar_Sw1_B2.cleaned.vcf,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/</a:t>
            </a:r>
            <a:r>
              <a:rPr lang="en-US" sz="1100" dirty="0" err="1" smtClean="0"/>
              <a:t>humgen</a:t>
            </a:r>
            <a:r>
              <a:rPr lang="en-US" sz="1100" dirty="0" smtClean="0"/>
              <a:t>/</a:t>
            </a:r>
            <a:r>
              <a:rPr lang="en-US" sz="1100" dirty="0" err="1" smtClean="0"/>
              <a:t>gsa-hpprojects</a:t>
            </a:r>
            <a:r>
              <a:rPr lang="en-US" sz="1100" dirty="0" smtClean="0"/>
              <a:t>/GATK/data/Annotations/</a:t>
            </a:r>
            <a:r>
              <a:rPr lang="en-US" sz="1100" dirty="0" err="1" smtClean="0"/>
              <a:t>refseq</a:t>
            </a:r>
            <a:r>
              <a:rPr lang="en-US" sz="1100" dirty="0" smtClean="0"/>
              <a:t>/refGene-big-table-hg19.txt] </a:t>
            </a:r>
            <a:r>
              <a:rPr lang="en-US" sz="1100" dirty="0" err="1" smtClean="0"/>
              <a:t>rodToIntervalTrackName</a:t>
            </a:r>
            <a:r>
              <a:rPr lang="en-US" sz="1100" dirty="0" smtClean="0"/>
              <a:t>=variant </a:t>
            </a:r>
            <a:r>
              <a:rPr lang="en-US" sz="1100" dirty="0" err="1" smtClean="0"/>
              <a:t>BTI_merge_rule</a:t>
            </a:r>
            <a:r>
              <a:rPr lang="en-US" sz="1100" dirty="0" smtClean="0"/>
              <a:t>=UNION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DBSNP=null </a:t>
            </a:r>
            <a:r>
              <a:rPr lang="en-US" sz="1100" dirty="0" err="1" smtClean="0"/>
              <a:t>downsampling_type</a:t>
            </a:r>
            <a:r>
              <a:rPr lang="en-US" sz="1100" dirty="0" smtClean="0"/>
              <a:t>=null </a:t>
            </a:r>
            <a:r>
              <a:rPr lang="en-US" sz="1100" dirty="0" err="1" smtClean="0"/>
              <a:t>downsample_to_fraction</a:t>
            </a:r>
            <a:r>
              <a:rPr lang="en-US" sz="1100" dirty="0" smtClean="0"/>
              <a:t>=null </a:t>
            </a:r>
            <a:r>
              <a:rPr lang="en-US" sz="1100" dirty="0" err="1" smtClean="0"/>
              <a:t>downsample_to_coverage</a:t>
            </a:r>
            <a:r>
              <a:rPr lang="en-US" sz="1100" dirty="0" smtClean="0"/>
              <a:t>=null </a:t>
            </a:r>
            <a:r>
              <a:rPr lang="en-US" sz="1100" dirty="0" err="1" smtClean="0"/>
              <a:t>baq</a:t>
            </a:r>
            <a:r>
              <a:rPr lang="en-US" sz="1100" dirty="0" smtClean="0"/>
              <a:t>=OFF </a:t>
            </a:r>
            <a:r>
              <a:rPr lang="en-US" sz="1100" dirty="0" err="1" smtClean="0"/>
              <a:t>baqGapOpenPenalty</a:t>
            </a:r>
            <a:r>
              <a:rPr lang="en-US" sz="1100" dirty="0" smtClean="0"/>
              <a:t>=1.0E-4 </a:t>
            </a:r>
          </a:p>
          <a:p>
            <a:r>
              <a:rPr lang="en-US" sz="1100" dirty="0"/>
              <a:t> </a:t>
            </a:r>
            <a:r>
              <a:rPr lang="en-US" sz="1100" dirty="0" err="1" smtClean="0"/>
              <a:t>performanceLog</a:t>
            </a:r>
            <a:r>
              <a:rPr lang="en-US" sz="1100" dirty="0" smtClean="0"/>
              <a:t>=null </a:t>
            </a:r>
            <a:r>
              <a:rPr lang="en-US" sz="1100" dirty="0" err="1" smtClean="0"/>
              <a:t>useOriginalQualities</a:t>
            </a:r>
            <a:r>
              <a:rPr lang="en-US" sz="1100" dirty="0" smtClean="0"/>
              <a:t>=false </a:t>
            </a:r>
            <a:r>
              <a:rPr lang="en-US" sz="1100" dirty="0" err="1" smtClean="0"/>
              <a:t>validation_strictness</a:t>
            </a:r>
            <a:r>
              <a:rPr lang="en-US" sz="1100" dirty="0" smtClean="0"/>
              <a:t>=SILENT unsafe=null </a:t>
            </a:r>
            <a:r>
              <a:rPr lang="en-US" sz="1100" dirty="0" err="1" smtClean="0"/>
              <a:t>num_threads</a:t>
            </a:r>
            <a:r>
              <a:rPr lang="en-US" sz="1100" dirty="0" smtClean="0"/>
              <a:t>=1 </a:t>
            </a:r>
            <a:r>
              <a:rPr lang="en-US" sz="1100" dirty="0" err="1" smtClean="0"/>
              <a:t>interval_merging</a:t>
            </a:r>
            <a:r>
              <a:rPr lang="en-US" sz="1100" dirty="0" smtClean="0"/>
              <a:t>=ALL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</a:t>
            </a:r>
            <a:r>
              <a:rPr lang="en-US" sz="1100" dirty="0" err="1" smtClean="0"/>
              <a:t>read_group_black_list</a:t>
            </a:r>
            <a:r>
              <a:rPr lang="en-US" sz="1100" dirty="0" smtClean="0"/>
              <a:t>=null </a:t>
            </a:r>
            <a:r>
              <a:rPr lang="en-US" sz="1100" dirty="0" err="1" smtClean="0"/>
              <a:t>logging_level</a:t>
            </a:r>
            <a:r>
              <a:rPr lang="en-US" sz="1100" dirty="0" smtClean="0"/>
              <a:t>=INFO </a:t>
            </a:r>
            <a:r>
              <a:rPr lang="en-US" sz="1100" dirty="0" err="1" smtClean="0"/>
              <a:t>log_to_file</a:t>
            </a:r>
            <a:r>
              <a:rPr lang="en-US" sz="1100" dirty="0" smtClean="0"/>
              <a:t>=null </a:t>
            </a:r>
            <a:r>
              <a:rPr lang="en-US" sz="1100" dirty="0" err="1" smtClean="0"/>
              <a:t>quiet_output_mode</a:t>
            </a:r>
            <a:r>
              <a:rPr lang="en-US" sz="1100" dirty="0" smtClean="0"/>
              <a:t>=false </a:t>
            </a:r>
            <a:r>
              <a:rPr lang="en-US" sz="1100" dirty="0" err="1" smtClean="0"/>
              <a:t>debug_mode</a:t>
            </a:r>
            <a:r>
              <a:rPr lang="en-US" sz="1100" dirty="0" smtClean="0"/>
              <a:t>=false help=false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out=</a:t>
            </a:r>
            <a:r>
              <a:rPr lang="en-US" sz="1100" dirty="0" err="1" smtClean="0"/>
              <a:t>org.broadinstitute.sting.gatk.io.stubs.VCFWriterStub</a:t>
            </a:r>
            <a:r>
              <a:rPr lang="en-US" sz="1100" dirty="0" smtClean="0"/>
              <a:t> NO_HEADER=</a:t>
            </a:r>
            <a:r>
              <a:rPr lang="en-US" sz="1100" dirty="0" err="1" smtClean="0"/>
              <a:t>org.broadinstitute.sting.gatk.io.stubs.VCFWriterStub</a:t>
            </a:r>
            <a:endParaRPr lang="en-US" sz="1100" dirty="0" smtClean="0"/>
          </a:p>
          <a:p>
            <a:r>
              <a:rPr lang="en-US" sz="1100" dirty="0"/>
              <a:t> </a:t>
            </a:r>
            <a:r>
              <a:rPr lang="en-US" sz="1100" dirty="0" smtClean="0"/>
              <a:t> </a:t>
            </a:r>
            <a:r>
              <a:rPr lang="en-US" sz="1100" dirty="0" err="1" smtClean="0"/>
              <a:t>vcfOutput</a:t>
            </a:r>
            <a:r>
              <a:rPr lang="en-US" sz="1100" dirty="0" smtClean="0"/>
              <a:t>=null </a:t>
            </a:r>
            <a:r>
              <a:rPr lang="en-US" sz="1100" dirty="0" err="1" smtClean="0"/>
              <a:t>sampleName</a:t>
            </a:r>
            <a:r>
              <a:rPr lang="en-US" sz="1100" dirty="0" smtClean="0"/>
              <a:t>=null </a:t>
            </a:r>
            <a:r>
              <a:rPr lang="en-US" sz="1100" dirty="0" err="1" smtClean="0"/>
              <a:t>oneToMany</a:t>
            </a:r>
            <a:r>
              <a:rPr lang="en-US" sz="1100" dirty="0" smtClean="0"/>
              <a:t>=false </a:t>
            </a:r>
            <a:r>
              <a:rPr lang="en-US" sz="1100" dirty="0" err="1" smtClean="0"/>
              <a:t>maxJoinTableSize</a:t>
            </a:r>
            <a:r>
              <a:rPr lang="en-US" sz="1100" dirty="0" smtClean="0"/>
              <a:t>=500000 </a:t>
            </a:r>
            <a:r>
              <a:rPr lang="en-US" sz="1100" dirty="0" err="1" smtClean="0"/>
              <a:t>ignoreFilteredSites</a:t>
            </a:r>
            <a:r>
              <a:rPr lang="en-US" sz="1100" dirty="0" smtClean="0"/>
              <a:t>=false"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AC,Number</a:t>
            </a:r>
            <a:r>
              <a:rPr lang="en-US" sz="1100" dirty="0" smtClean="0"/>
              <a:t>=.,Type=</a:t>
            </a:r>
            <a:r>
              <a:rPr lang="en-US" sz="1100" dirty="0" err="1" smtClean="0"/>
              <a:t>Integer,Description</a:t>
            </a:r>
            <a:r>
              <a:rPr lang="en-US" sz="1100" dirty="0" smtClean="0"/>
              <a:t>="Allele count in genotypes, for each ALT allele, in the same order as listed"&gt;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AF,Number</a:t>
            </a:r>
            <a:r>
              <a:rPr lang="en-US" sz="1100" dirty="0" smtClean="0"/>
              <a:t>=.,Type=</a:t>
            </a:r>
            <a:r>
              <a:rPr lang="en-US" sz="1100" dirty="0" err="1" smtClean="0"/>
              <a:t>Float,Description</a:t>
            </a:r>
            <a:r>
              <a:rPr lang="en-US" sz="1100" dirty="0" smtClean="0"/>
              <a:t>="Allele Frequency, for each ALT allele, in the same order as listed"&gt;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AN,Number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Integer,Description</a:t>
            </a:r>
            <a:r>
              <a:rPr lang="en-US" sz="1100" dirty="0" smtClean="0"/>
              <a:t>="Total number of alleles in called genotypes"&gt;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DB,Number</a:t>
            </a:r>
            <a:r>
              <a:rPr lang="en-US" sz="1100" dirty="0" smtClean="0"/>
              <a:t>=0,Type=</a:t>
            </a:r>
            <a:r>
              <a:rPr lang="en-US" sz="1100" dirty="0" err="1" smtClean="0"/>
              <a:t>Flag,Description</a:t>
            </a:r>
            <a:r>
              <a:rPr lang="en-US" sz="1100" dirty="0" smtClean="0"/>
              <a:t>="</a:t>
            </a:r>
            <a:r>
              <a:rPr lang="en-US" sz="1100" dirty="0" err="1" smtClean="0"/>
              <a:t>dbSNP</a:t>
            </a:r>
            <a:r>
              <a:rPr lang="en-US" sz="1100" dirty="0" smtClean="0"/>
              <a:t> Membership"&gt;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DP,Number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Integer,Description</a:t>
            </a:r>
            <a:r>
              <a:rPr lang="en-US" sz="1100" dirty="0" smtClean="0"/>
              <a:t>="Total Depth"&gt;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DS,Number</a:t>
            </a:r>
            <a:r>
              <a:rPr lang="en-US" sz="1100" dirty="0" smtClean="0"/>
              <a:t>=0,Type=</a:t>
            </a:r>
            <a:r>
              <a:rPr lang="en-US" sz="1100" dirty="0" err="1" smtClean="0"/>
              <a:t>Flag,Description</a:t>
            </a:r>
            <a:r>
              <a:rPr lang="en-US" sz="1100" dirty="0" smtClean="0"/>
              <a:t>="Were any of the samples </a:t>
            </a:r>
            <a:r>
              <a:rPr lang="en-US" sz="1100" dirty="0" err="1" smtClean="0"/>
              <a:t>downsampled</a:t>
            </a:r>
            <a:r>
              <a:rPr lang="en-US" sz="1100" dirty="0" smtClean="0"/>
              <a:t>?"&gt;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Dels,Number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Float,Description</a:t>
            </a:r>
            <a:r>
              <a:rPr lang="en-US" sz="1100" dirty="0" smtClean="0"/>
              <a:t>="Fraction of Reads Containing Spanning Deletions"&gt;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GenericAnnotation,Number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Integer,Description</a:t>
            </a:r>
            <a:r>
              <a:rPr lang="en-US" sz="1100" dirty="0" smtClean="0"/>
              <a:t>="For each variant in the 'variants' ROD, finds all entries in the other 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-B files that overlap the variant's position."&gt;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HRun,Number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Integer,Description</a:t>
            </a:r>
            <a:r>
              <a:rPr lang="en-US" sz="1100" dirty="0" smtClean="0"/>
              <a:t>="Largest Contiguous </a:t>
            </a:r>
            <a:r>
              <a:rPr lang="en-US" sz="1100" dirty="0" err="1" smtClean="0"/>
              <a:t>Homopolymer</a:t>
            </a:r>
            <a:r>
              <a:rPr lang="en-US" sz="1100" dirty="0" smtClean="0"/>
              <a:t> Run of Variant Allele In Either Direction"&gt;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HaplotypeScore,Number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Float,Description</a:t>
            </a:r>
            <a:r>
              <a:rPr lang="en-US" sz="1100" dirty="0" smtClean="0"/>
              <a:t>="Consistency of the site with two (and only two) segregating haplotypes"&gt;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MQ,Number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Float,Description</a:t>
            </a:r>
            <a:r>
              <a:rPr lang="en-US" sz="1100" dirty="0" smtClean="0"/>
              <a:t>="RMS Mapping Quality"&gt;</a:t>
            </a:r>
          </a:p>
          <a:p>
            <a:r>
              <a:rPr lang="en-US" sz="1100" dirty="0" smtClean="0"/>
              <a:t>##INFO=&lt;ID=MQ0,Number=1,Type=</a:t>
            </a:r>
            <a:r>
              <a:rPr lang="en-US" sz="1100" dirty="0" err="1" smtClean="0"/>
              <a:t>Integer,Description</a:t>
            </a:r>
            <a:r>
              <a:rPr lang="en-US" sz="1100" dirty="0" smtClean="0"/>
              <a:t>="Total Mapping Quality Zero Reads"&gt;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QD,Number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Float,Description</a:t>
            </a:r>
            <a:r>
              <a:rPr lang="en-US" sz="1100" dirty="0" smtClean="0"/>
              <a:t>="Variant Confidence/Quality by Depth"&gt;</a:t>
            </a:r>
          </a:p>
          <a:p>
            <a:r>
              <a:rPr lang="en-US" sz="1100" dirty="0" smtClean="0"/>
              <a:t>##INFO=&lt;ID=</a:t>
            </a:r>
            <a:r>
              <a:rPr lang="en-US" sz="1100" dirty="0" err="1" smtClean="0"/>
              <a:t>SB,Number</a:t>
            </a:r>
            <a:r>
              <a:rPr lang="en-US" sz="1100" dirty="0" smtClean="0"/>
              <a:t>=1,Type=</a:t>
            </a:r>
            <a:r>
              <a:rPr lang="en-US" sz="1100" dirty="0" err="1" smtClean="0"/>
              <a:t>Float,Description</a:t>
            </a:r>
            <a:r>
              <a:rPr lang="en-US" sz="1100" dirty="0" smtClean="0"/>
              <a:t>="Strand Bias"&gt;</a:t>
            </a:r>
          </a:p>
          <a:p>
            <a:endParaRPr lang="en-US" sz="11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06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106"/>
            <a:ext cx="8229600" cy="458022"/>
          </a:xfrm>
        </p:spPr>
        <p:txBody>
          <a:bodyPr>
            <a:noAutofit/>
          </a:bodyPr>
          <a:lstStyle/>
          <a:p>
            <a:r>
              <a:rPr lang="en-US" sz="2400" dirty="0" smtClean="0"/>
              <a:t>Partial data for 1 variant from one batch of SCZ </a:t>
            </a:r>
            <a:r>
              <a:rPr lang="en-US" sz="2400" dirty="0" err="1" smtClean="0"/>
              <a:t>exome</a:t>
            </a:r>
            <a:r>
              <a:rPr lang="en-US" sz="2400" dirty="0" smtClean="0"/>
              <a:t> study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7290" y="746034"/>
            <a:ext cx="8592153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latin typeface="Courier New"/>
                <a:cs typeface="Courier New"/>
              </a:rPr>
              <a:t>1       69428   .       T       G       15168.41        PASS    </a:t>
            </a:r>
          </a:p>
          <a:p>
            <a:r>
              <a:rPr lang="nl-NL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AC=7;AF=0.0333;AN=210;DP=35576;DS;Dels=0.00;HRun=0;</a:t>
            </a:r>
          </a:p>
          <a:p>
            <a:r>
              <a:rPr lang="nl-NL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HaplotypeScore</a:t>
            </a:r>
            <a:r>
              <a:rPr lang="nl-NL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=1120.87;MQ=20.85;MQ0=17414;QD=6.74;SB=-5867.69;</a:t>
            </a:r>
          </a:p>
          <a:p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refseq.changesAA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</a:t>
            </a:r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true;refseq.chr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=1;refseq.codingCoordStr=c.338T&gt;G;</a:t>
            </a:r>
          </a:p>
          <a:p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refseq.codonCoord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=113;refseq.end=69428;refseq.frame=1;</a:t>
            </a:r>
          </a:p>
          <a:p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refseq.functionalClass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</a:t>
            </a:r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missense;refseq.haplotypeAlternate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=G;</a:t>
            </a:r>
          </a:p>
          <a:p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refseq.haplotypeReference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</a:t>
            </a:r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T;refseq.inCodingRegion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</a:t>
            </a:r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true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refseq.mrnaCoord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=338;refseq.name=NM_001005484;</a:t>
            </a:r>
          </a:p>
          <a:p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refseq.name2=OR4F5;refseq.positionType=CDS;</a:t>
            </a:r>
          </a:p>
          <a:p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refseq.proteinCoordStr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=p.F113C;</a:t>
            </a:r>
          </a:p>
          <a:p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refseq.referenceAA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</a:t>
            </a:r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Phe;refseq.referenceCodon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=TTT;</a:t>
            </a:r>
          </a:p>
          <a:p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refseq.spliceDist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=338;refseq.start=69428;refseq.transcriptStrand=+;</a:t>
            </a:r>
          </a:p>
          <a:p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refseq.variantAA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</a:t>
            </a:r>
            <a:r>
              <a:rPr lang="nl-NL" sz="1600" dirty="0" err="1" smtClean="0">
                <a:solidFill>
                  <a:schemeClr val="accent3"/>
                </a:solidFill>
                <a:latin typeface="Courier New"/>
                <a:cs typeface="Courier New"/>
              </a:rPr>
              <a:t>Cys;refseq.variantCodon</a:t>
            </a:r>
            <a:r>
              <a:rPr lang="nl-NL" sz="1600" dirty="0" smtClean="0">
                <a:solidFill>
                  <a:schemeClr val="accent3"/>
                </a:solidFill>
                <a:latin typeface="Courier New"/>
                <a:cs typeface="Courier New"/>
              </a:rPr>
              <a:t>=TGT    </a:t>
            </a:r>
          </a:p>
          <a:p>
            <a:r>
              <a:rPr lang="nl-NL" sz="1600" b="1" dirty="0" smtClean="0">
                <a:latin typeface="Courier New"/>
                <a:cs typeface="Courier New"/>
              </a:rPr>
              <a:t>GT:AD:DP:GQ:PL</a:t>
            </a:r>
            <a:r>
              <a:rPr lang="nl-NL" sz="1600" dirty="0" smtClean="0">
                <a:latin typeface="Courier New"/>
                <a:cs typeface="Courier New"/>
              </a:rPr>
              <a:t>  </a:t>
            </a:r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0/0:128,19:1:3:0,3,25   0/0:221,0:100:99:0,300,2834     </a:t>
            </a:r>
          </a:p>
          <a:p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1/1:130,224:163:99:4805,489,0   0/0:368,0:187:99:0,558,5649     ./.     </a:t>
            </a:r>
          </a:p>
          <a:p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0/0:124,2:70:99:0,210,2020      0/0:510,0:365:99:0,1095,10944   </a:t>
            </a:r>
          </a:p>
          <a:p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0/0:65,0:1:3.01:0,3,34  0/0:174,11:1:3:0,3,25   0/0:71,10:1:3:0,3,25    </a:t>
            </a:r>
          </a:p>
          <a:p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0/0:208,8:90:99:0,270,2747      ./.     ./.     ./.     </a:t>
            </a:r>
          </a:p>
          <a:p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0/0:327,16:178:99:0,534,5190    0/0:276,15:137:99:0,411,3999    </a:t>
            </a:r>
          </a:p>
          <a:p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0/0:366,11:200:99:0,600,5980    0/0:250,22:150:99:0,450,4467    </a:t>
            </a:r>
          </a:p>
          <a:p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0/0:64,17:1:3.01:0,3,34 0/1:302,217:360:99:3955,0,5465  </a:t>
            </a:r>
          </a:p>
          <a:p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0/0:515,0:371:99:0,1113,11101   0/0:501,1:361:99:0,1083,10905   </a:t>
            </a:r>
          </a:p>
          <a:p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0/0:310,13:172:99:0,513,5256    0/0:115,50:1:3:0,3,25   </a:t>
            </a:r>
          </a:p>
          <a:p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{</a:t>
            </a:r>
            <a:r>
              <a:rPr lang="nl-NL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 …… </a:t>
            </a:r>
            <a:r>
              <a:rPr lang="nl-NL" sz="1600" b="1" dirty="0" smtClean="0">
                <a:solidFill>
                  <a:srgbClr val="3366FF"/>
                </a:solidFill>
                <a:latin typeface="Courier New"/>
                <a:cs typeface="Courier New"/>
              </a:rPr>
              <a:t> + ~100 more calls }</a:t>
            </a:r>
            <a:endParaRPr lang="en-US" sz="1600" b="1" dirty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9724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30" y="887987"/>
            <a:ext cx="8229600" cy="48571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does this genotype mean?</a:t>
            </a:r>
          </a:p>
          <a:p>
            <a:pPr marL="0" indent="0">
              <a:buNone/>
            </a:pPr>
            <a:endParaRPr lang="en-US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nl-NL" dirty="0" smtClean="0">
                <a:solidFill>
                  <a:srgbClr val="3366FF"/>
                </a:solidFill>
                <a:latin typeface="Courier New"/>
                <a:cs typeface="Courier New"/>
              </a:rPr>
              <a:t>0/0:366,11:200:99:0,600,5980 </a:t>
            </a:r>
          </a:p>
          <a:p>
            <a:endParaRPr lang="nl-NL" dirty="0" smtClean="0"/>
          </a:p>
          <a:p>
            <a:r>
              <a:rPr lang="nl-NL" dirty="0" smtClean="0"/>
              <a:t>GT hard genotype call</a:t>
            </a:r>
          </a:p>
          <a:p>
            <a:r>
              <a:rPr lang="nl-NL" dirty="0" smtClean="0"/>
              <a:t>AD </a:t>
            </a:r>
            <a:r>
              <a:rPr lang="nl-NL" dirty="0" err="1" smtClean="0"/>
              <a:t>and</a:t>
            </a:r>
            <a:r>
              <a:rPr lang="nl-NL" dirty="0" smtClean="0"/>
              <a:t> DP </a:t>
            </a:r>
            <a:r>
              <a:rPr lang="nl-NL" dirty="0" err="1" smtClean="0"/>
              <a:t>read-depth</a:t>
            </a:r>
            <a:r>
              <a:rPr lang="nl-NL" dirty="0" smtClean="0"/>
              <a:t> information</a:t>
            </a:r>
          </a:p>
          <a:p>
            <a:r>
              <a:rPr lang="nl-NL" dirty="0" smtClean="0"/>
              <a:t>GQ </a:t>
            </a:r>
            <a:r>
              <a:rPr lang="nl-NL" dirty="0" err="1" smtClean="0"/>
              <a:t>quality</a:t>
            </a:r>
            <a:r>
              <a:rPr lang="nl-NL" dirty="0" smtClean="0"/>
              <a:t> score</a:t>
            </a:r>
          </a:p>
          <a:p>
            <a:r>
              <a:rPr lang="nl-NL" dirty="0" smtClean="0"/>
              <a:t>PL is (</a:t>
            </a:r>
            <a:r>
              <a:rPr lang="nl-NL" dirty="0" err="1" smtClean="0"/>
              <a:t>phred-scaled</a:t>
            </a:r>
            <a:r>
              <a:rPr lang="nl-NL" dirty="0" smtClean="0"/>
              <a:t>) </a:t>
            </a:r>
            <a:r>
              <a:rPr lang="nl-NL" i="1" dirty="0" smtClean="0"/>
              <a:t>genotype-</a:t>
            </a:r>
            <a:r>
              <a:rPr lang="nl-NL" i="1" dirty="0" err="1" smtClean="0"/>
              <a:t>likelihoods</a:t>
            </a:r>
            <a:r>
              <a:rPr lang="nl-NL" i="1" dirty="0" smtClean="0"/>
              <a:t> </a:t>
            </a:r>
            <a:r>
              <a:rPr lang="nl-NL" dirty="0" smtClean="0"/>
              <a:t>(soft-calls)</a:t>
            </a:r>
          </a:p>
          <a:p>
            <a:endParaRPr lang="en-US" dirty="0" smtClean="0"/>
          </a:p>
          <a:p>
            <a:r>
              <a:rPr lang="en-US" dirty="0" smtClean="0"/>
              <a:t>VCF likely to be primary out of imputation packages in the future, as it can represent hard-calls (most likely genotype) but also the expected dosage and/or posterior probabilities (and also </a:t>
            </a:r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dirty="0" smtClean="0"/>
              <a:t> in the INFO field,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72748" y="1333232"/>
            <a:ext cx="406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latin typeface="Courier New"/>
                <a:cs typeface="Courier New"/>
              </a:rPr>
              <a:t>GT  : AD      : DP : GQ : 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3398</Words>
  <Application>Microsoft Macintosh PowerPoint</Application>
  <PresentationFormat>On-screen Show (4:3)</PresentationFormat>
  <Paragraphs>420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PSEQ practical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data for 1 variant from one batch of SCZ exome study</vt:lpstr>
      <vt:lpstr>PowerPoint Presentation</vt:lpstr>
      <vt:lpstr>Phred-scale</vt:lpstr>
      <vt:lpstr>PowerPoint Presentation</vt:lpstr>
      <vt:lpstr>PowerPoint Presentation</vt:lpstr>
      <vt:lpstr>PowerPoint Presentation</vt:lpstr>
      <vt:lpstr>Working with VCF files in  PLINK/Seq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databases and annotation of variants</vt:lpstr>
      <vt:lpstr>Variant (and genotype) annotations</vt:lpstr>
      <vt:lpstr>PowerPoint Presentation</vt:lpstr>
      <vt:lpstr>PowerPoint Presentation</vt:lpstr>
      <vt:lpstr>PowerPoint Presentation</vt:lpstr>
      <vt:lpstr>Novel 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with real next-generation sequencing data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PSEQ practical</dc:title>
  <dc:creator>Shaun Purcell</dc:creator>
  <cp:lastModifiedBy>Shaun Purcell</cp:lastModifiedBy>
  <cp:revision>48</cp:revision>
  <dcterms:created xsi:type="dcterms:W3CDTF">2011-03-10T01:35:21Z</dcterms:created>
  <dcterms:modified xsi:type="dcterms:W3CDTF">2011-03-10T18:15:34Z</dcterms:modified>
</cp:coreProperties>
</file>