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82" r:id="rId3"/>
    <p:sldId id="283" r:id="rId4"/>
    <p:sldId id="275" r:id="rId5"/>
    <p:sldId id="257" r:id="rId6"/>
    <p:sldId id="272" r:id="rId7"/>
    <p:sldId id="264" r:id="rId8"/>
    <p:sldId id="277" r:id="rId9"/>
    <p:sldId id="276" r:id="rId10"/>
    <p:sldId id="281" r:id="rId11"/>
    <p:sldId id="279" r:id="rId12"/>
    <p:sldId id="259" r:id="rId13"/>
    <p:sldId id="265" r:id="rId14"/>
    <p:sldId id="268" r:id="rId15"/>
    <p:sldId id="267" r:id="rId16"/>
    <p:sldId id="258" r:id="rId17"/>
    <p:sldId id="262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2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DF2B9-84C5-DA46-9BB6-25E9D633D549}" type="datetimeFigureOut">
              <a:rPr lang="en-US" smtClean="0"/>
              <a:t>3/10/11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B1512-3306-BD4A-8D66-B3EF77094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7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3D0B82-D411-AD44-9056-4F452239AD9F}" type="slidenum">
              <a:rPr lang="en-US"/>
              <a:pPr/>
              <a:t>11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2FA5F-9052-F64C-9378-40DD4EC6DDBF}" type="datetimeFigureOut">
              <a:rPr lang="en-US" smtClean="0"/>
              <a:t>3/10/11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CEDD-FE4D-AB4A-90A2-2CB51F4C1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2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2FA5F-9052-F64C-9378-40DD4EC6DDBF}" type="datetimeFigureOut">
              <a:rPr lang="en-US" smtClean="0"/>
              <a:t>3/10/11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CEDD-FE4D-AB4A-90A2-2CB51F4C1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3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2FA5F-9052-F64C-9378-40DD4EC6DDBF}" type="datetimeFigureOut">
              <a:rPr lang="en-US" smtClean="0"/>
              <a:t>3/10/11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CEDD-FE4D-AB4A-90A2-2CB51F4C1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0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2FA5F-9052-F64C-9378-40DD4EC6DDBF}" type="datetimeFigureOut">
              <a:rPr lang="en-US" smtClean="0"/>
              <a:t>3/10/11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CEDD-FE4D-AB4A-90A2-2CB51F4C1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9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2FA5F-9052-F64C-9378-40DD4EC6DDBF}" type="datetimeFigureOut">
              <a:rPr lang="en-US" smtClean="0"/>
              <a:t>3/10/11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CEDD-FE4D-AB4A-90A2-2CB51F4C1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5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2FA5F-9052-F64C-9378-40DD4EC6DDBF}" type="datetimeFigureOut">
              <a:rPr lang="en-US" smtClean="0"/>
              <a:t>3/10/11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CEDD-FE4D-AB4A-90A2-2CB51F4C1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0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2FA5F-9052-F64C-9378-40DD4EC6DDBF}" type="datetimeFigureOut">
              <a:rPr lang="en-US" smtClean="0"/>
              <a:t>3/10/11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CEDD-FE4D-AB4A-90A2-2CB51F4C1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2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2FA5F-9052-F64C-9378-40DD4EC6DDBF}" type="datetimeFigureOut">
              <a:rPr lang="en-US" smtClean="0"/>
              <a:t>3/10/11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CEDD-FE4D-AB4A-90A2-2CB51F4C1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7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2FA5F-9052-F64C-9378-40DD4EC6DDBF}" type="datetimeFigureOut">
              <a:rPr lang="en-US" smtClean="0"/>
              <a:t>3/10/11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CEDD-FE4D-AB4A-90A2-2CB51F4C1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2FA5F-9052-F64C-9378-40DD4EC6DDBF}" type="datetimeFigureOut">
              <a:rPr lang="en-US" smtClean="0"/>
              <a:t>3/10/11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CEDD-FE4D-AB4A-90A2-2CB51F4C1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4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2FA5F-9052-F64C-9378-40DD4EC6DDBF}" type="datetimeFigureOut">
              <a:rPr lang="en-US" smtClean="0"/>
              <a:t>3/10/11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CEDD-FE4D-AB4A-90A2-2CB51F4C1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7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2FA5F-9052-F64C-9378-40DD4EC6DDBF}" type="datetimeFigureOut">
              <a:rPr lang="en-US" smtClean="0"/>
              <a:t>3/10/11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9CEDD-FE4D-AB4A-90A2-2CB51F4C1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7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haun@pngu.mgh.harvard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tp://ftp-trace.ncbi.nih.gov/1000genomes/ftp/release/2010_11/ALL.2of4intersection.20100804.sites.vcf.gz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tgu.mgh.harvard.edu/plinkseq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tp://ftp-trace.ncbi.nih.gov/1000genomes/ftp/release/2010_11/ALL.2of4intersection.20100804.sites.vcf.gz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tp://ftp-trace.ncbi.nih.gov/1000genomes/ftp/release/2010_11/ALL.2of4intersection.20100804.sites.vcf.g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131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PLINK/</a:t>
            </a:r>
            <a:r>
              <a:rPr lang="en-US" dirty="0" err="1" smtClean="0"/>
              <a:t>Seq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Analysis of genetic variation data from </a:t>
            </a:r>
            <a:br>
              <a:rPr lang="en-US" sz="3200" dirty="0" smtClean="0"/>
            </a:br>
            <a:r>
              <a:rPr lang="en-US" sz="3200" dirty="0" smtClean="0"/>
              <a:t>large-scale, population-based </a:t>
            </a:r>
            <a:br>
              <a:rPr lang="en-US" sz="3200" dirty="0" smtClean="0"/>
            </a:br>
            <a:r>
              <a:rPr lang="en-US" sz="3200" dirty="0" smtClean="0"/>
              <a:t>medical sequencing studies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92" y="3780376"/>
            <a:ext cx="8125171" cy="17526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Shaun Purcell</a:t>
            </a:r>
          </a:p>
          <a:p>
            <a:r>
              <a:rPr lang="en-US" dirty="0" smtClean="0">
                <a:hlinkClick r:id="rId2"/>
              </a:rPr>
              <a:t>shaun@atgu.mgh.harvard.edu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Analytic and Translational Genetics Unit, MGH</a:t>
            </a:r>
          </a:p>
          <a:p>
            <a:r>
              <a:rPr lang="en-US" dirty="0" smtClean="0"/>
              <a:t>Center for Human Genetic Research, MGH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5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Accessing data via 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8697" y="1676552"/>
            <a:ext cx="8642776" cy="3385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 err="1" smtClean="0">
                <a:latin typeface="Courier"/>
                <a:cs typeface="Courier"/>
              </a:rPr>
              <a:t>pseq.project</a:t>
            </a:r>
            <a:r>
              <a:rPr lang="en-US" sz="1600" dirty="0" smtClean="0">
                <a:latin typeface="Courier"/>
                <a:cs typeface="Courier"/>
              </a:rPr>
              <a:t>( “/path/to/my/project” )</a:t>
            </a:r>
            <a:endParaRPr lang="en-US" sz="1600" u="sng" dirty="0">
              <a:latin typeface="Courier"/>
              <a:cs typeface="Courier"/>
              <a:hlinkClick r:id="rId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419" y="2638111"/>
            <a:ext cx="8678055" cy="3385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 res &lt;- </a:t>
            </a:r>
            <a:r>
              <a:rPr lang="en-US" sz="1600" dirty="0" err="1" smtClean="0">
                <a:latin typeface="Courier"/>
                <a:cs typeface="Courier"/>
              </a:rPr>
              <a:t>var.iterate</a:t>
            </a:r>
            <a:r>
              <a:rPr lang="en-US" sz="1600" dirty="0" smtClean="0">
                <a:latin typeface="Courier"/>
                <a:cs typeface="Courier"/>
              </a:rPr>
              <a:t>( func1 , “mac=1-2 </a:t>
            </a:r>
            <a:r>
              <a:rPr lang="en-US" sz="1600" dirty="0" err="1" smtClean="0">
                <a:latin typeface="Courier"/>
                <a:cs typeface="Courier"/>
              </a:rPr>
              <a:t>any.filter.ex</a:t>
            </a:r>
            <a:r>
              <a:rPr lang="en-US" sz="1600" dirty="0" smtClean="0">
                <a:latin typeface="Courier"/>
                <a:cs typeface="Courier"/>
              </a:rPr>
              <a:t>” )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676" y="1355667"/>
            <a:ext cx="3626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Attach an existing PLINK/</a:t>
            </a:r>
            <a:r>
              <a:rPr lang="en-US" i="1" dirty="0" err="1" smtClean="0"/>
              <a:t>Seq</a:t>
            </a:r>
            <a:r>
              <a:rPr lang="en-US" i="1" dirty="0" smtClean="0"/>
              <a:t> project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04209" y="2237063"/>
            <a:ext cx="697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Either “apply” a user-defined function </a:t>
            </a:r>
            <a:r>
              <a:rPr lang="en-US" dirty="0" smtClean="0">
                <a:latin typeface="Courier"/>
                <a:cs typeface="Courier"/>
              </a:rPr>
              <a:t>func1</a:t>
            </a:r>
            <a:r>
              <a:rPr lang="en-US" i="1" dirty="0" smtClean="0"/>
              <a:t> to the data given a mask…</a:t>
            </a:r>
            <a:endParaRPr lang="en-US" i="1" dirty="0"/>
          </a:p>
        </p:txBody>
      </p:sp>
      <p:sp>
        <p:nvSpPr>
          <p:cNvPr id="11" name="Rectangle 10"/>
          <p:cNvSpPr/>
          <p:nvPr/>
        </p:nvSpPr>
        <p:spPr>
          <a:xfrm>
            <a:off x="234711" y="3601813"/>
            <a:ext cx="8678055" cy="3385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 k &lt;- </a:t>
            </a:r>
            <a:r>
              <a:rPr lang="en-US" sz="1600" dirty="0" err="1" smtClean="0">
                <a:latin typeface="Courier"/>
                <a:cs typeface="Courier"/>
              </a:rPr>
              <a:t>var.fetch</a:t>
            </a:r>
            <a:r>
              <a:rPr lang="en-US" sz="1600" dirty="0" smtClean="0">
                <a:latin typeface="Courier"/>
                <a:cs typeface="Courier"/>
              </a:rPr>
              <a:t>( “mac=1-2 </a:t>
            </a:r>
            <a:r>
              <a:rPr lang="en-US" sz="1600" dirty="0" err="1" smtClean="0">
                <a:latin typeface="Courier"/>
                <a:cs typeface="Courier"/>
              </a:rPr>
              <a:t>any.filter.ex</a:t>
            </a:r>
            <a:r>
              <a:rPr lang="en-US" sz="1600" dirty="0" smtClean="0">
                <a:latin typeface="Courier"/>
                <a:cs typeface="Courier"/>
              </a:rPr>
              <a:t>” )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501" y="3200765"/>
            <a:ext cx="2878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… or obtain a list of variants</a:t>
            </a:r>
            <a:endParaRPr lang="en-US" i="1" dirty="0"/>
          </a:p>
        </p:txBody>
      </p:sp>
      <p:sp>
        <p:nvSpPr>
          <p:cNvPr id="13" name="Rectangle 12"/>
          <p:cNvSpPr/>
          <p:nvPr/>
        </p:nvSpPr>
        <p:spPr>
          <a:xfrm>
            <a:off x="234244" y="4565515"/>
            <a:ext cx="8678055" cy="3385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Courier"/>
                <a:cs typeface="Courier"/>
              </a:rPr>
              <a:t>x.consensus.altcount</a:t>
            </a:r>
            <a:r>
              <a:rPr lang="en-US" sz="1600" dirty="0" smtClean="0">
                <a:latin typeface="Courier"/>
                <a:cs typeface="Courier"/>
              </a:rPr>
              <a:t>( k ) 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034" y="4164467"/>
            <a:ext cx="891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Various convenience functions to work with Variant and </a:t>
            </a:r>
            <a:r>
              <a:rPr lang="en-US" i="1" dirty="0" err="1" smtClean="0"/>
              <a:t>VariantGroup</a:t>
            </a:r>
            <a:r>
              <a:rPr lang="en-US" i="1" dirty="0" smtClean="0"/>
              <a:t> list data and metadata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571583" y="5303187"/>
            <a:ext cx="5068077" cy="11695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urier"/>
                <a:cs typeface="Courier"/>
              </a:rPr>
              <a:t>     </a:t>
            </a:r>
            <a:r>
              <a:rPr lang="en-US" sz="1400" dirty="0">
                <a:latin typeface="Courier"/>
                <a:cs typeface="Courier"/>
              </a:rPr>
              <a:t>[,1] [,2] [,3] [,4] [,5] [,6] [,7] [,8]</a:t>
            </a:r>
          </a:p>
          <a:p>
            <a:r>
              <a:rPr lang="en-US" sz="1400" dirty="0">
                <a:latin typeface="Courier"/>
                <a:cs typeface="Courier"/>
              </a:rPr>
              <a:t>[1,]    2   NA    1    2    2    2    1    1</a:t>
            </a:r>
          </a:p>
          <a:p>
            <a:r>
              <a:rPr lang="en-US" sz="1400" dirty="0">
                <a:latin typeface="Courier"/>
                <a:cs typeface="Courier"/>
              </a:rPr>
              <a:t>[2,]   NA    1    1    2    2    1    2   NA</a:t>
            </a:r>
          </a:p>
          <a:p>
            <a:r>
              <a:rPr lang="en-US" sz="1400" dirty="0">
                <a:latin typeface="Courier"/>
                <a:cs typeface="Courier"/>
              </a:rPr>
              <a:t>[3,]    0    0    1    1    0   NA   NA   NA</a:t>
            </a:r>
          </a:p>
          <a:p>
            <a:r>
              <a:rPr lang="en-US" sz="1400" dirty="0">
                <a:latin typeface="Courier"/>
                <a:cs typeface="Courier"/>
              </a:rPr>
              <a:t>[4,]   NA    0   NA   NA   NA    1    1    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4451" y="4951384"/>
            <a:ext cx="124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Individuals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63584" y="5662409"/>
            <a:ext cx="101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Variants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41327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268589" y="193326"/>
            <a:ext cx="8680681" cy="655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urier"/>
                <a:cs typeface="Courier"/>
              </a:rPr>
              <a:t>&gt; </a:t>
            </a:r>
            <a:r>
              <a:rPr lang="en-US" sz="1200" b="1" dirty="0" err="1" smtClean="0">
                <a:latin typeface="Courier"/>
                <a:cs typeface="Courier"/>
              </a:rPr>
              <a:t>str</a:t>
            </a:r>
            <a:r>
              <a:rPr lang="en-US" sz="1200" b="1" dirty="0" smtClean="0">
                <a:latin typeface="Courier"/>
                <a:cs typeface="Courier"/>
              </a:rPr>
              <a:t>( k[[1]]$VAR[[1]] , </a:t>
            </a:r>
            <a:r>
              <a:rPr lang="en-US" sz="1200" b="1" dirty="0" err="1" smtClean="0">
                <a:latin typeface="Courier"/>
                <a:cs typeface="Courier"/>
              </a:rPr>
              <a:t>max.level</a:t>
            </a:r>
            <a:r>
              <a:rPr lang="en-US" sz="1200" b="1" dirty="0" smtClean="0">
                <a:latin typeface="Courier"/>
                <a:cs typeface="Courier"/>
              </a:rPr>
              <a:t>=3)</a:t>
            </a:r>
          </a:p>
          <a:p>
            <a:endParaRPr lang="en-US" sz="1200" dirty="0"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List of 7</a:t>
            </a:r>
          </a:p>
          <a:p>
            <a:r>
              <a:rPr lang="en-US" sz="1200" dirty="0">
                <a:latin typeface="Courier"/>
                <a:cs typeface="Courier"/>
              </a:rPr>
              <a:t> $ CHR: </a:t>
            </a:r>
            <a:r>
              <a:rPr lang="en-US" sz="1200" dirty="0" err="1">
                <a:latin typeface="Courier"/>
                <a:cs typeface="Courier"/>
              </a:rPr>
              <a:t>int</a:t>
            </a:r>
            <a:r>
              <a:rPr lang="en-US" sz="1200" dirty="0">
                <a:latin typeface="Courier"/>
                <a:cs typeface="Courier"/>
              </a:rPr>
              <a:t> 10</a:t>
            </a:r>
          </a:p>
          <a:p>
            <a:r>
              <a:rPr lang="en-US" sz="1200" dirty="0">
                <a:latin typeface="Courier"/>
                <a:cs typeface="Courier"/>
              </a:rPr>
              <a:t> $ BP1: </a:t>
            </a:r>
            <a:r>
              <a:rPr lang="en-US" sz="1200" dirty="0" err="1">
                <a:latin typeface="Courier"/>
                <a:cs typeface="Courier"/>
              </a:rPr>
              <a:t>int</a:t>
            </a:r>
            <a:r>
              <a:rPr lang="en-US" sz="1200" dirty="0">
                <a:latin typeface="Courier"/>
                <a:cs typeface="Courier"/>
              </a:rPr>
              <a:t> 61472483</a:t>
            </a:r>
          </a:p>
          <a:p>
            <a:r>
              <a:rPr lang="en-US" sz="1200" dirty="0">
                <a:latin typeface="Courier"/>
                <a:cs typeface="Courier"/>
              </a:rPr>
              <a:t> $ BP2: </a:t>
            </a:r>
            <a:r>
              <a:rPr lang="en-US" sz="1200" dirty="0" err="1">
                <a:latin typeface="Courier"/>
                <a:cs typeface="Courier"/>
              </a:rPr>
              <a:t>int</a:t>
            </a:r>
            <a:r>
              <a:rPr lang="en-US" sz="1200" dirty="0">
                <a:latin typeface="Courier"/>
                <a:cs typeface="Courier"/>
              </a:rPr>
              <a:t> 61472483</a:t>
            </a:r>
          </a:p>
          <a:p>
            <a:r>
              <a:rPr lang="en-US" sz="1200" dirty="0">
                <a:latin typeface="Courier"/>
                <a:cs typeface="Courier"/>
              </a:rPr>
              <a:t> $ ID : </a:t>
            </a:r>
            <a:r>
              <a:rPr lang="en-US" sz="1200" dirty="0" err="1">
                <a:latin typeface="Courier"/>
                <a:cs typeface="Courier"/>
              </a:rPr>
              <a:t>chr</a:t>
            </a:r>
            <a:r>
              <a:rPr lang="en-US" sz="1200" dirty="0">
                <a:latin typeface="Courier"/>
                <a:cs typeface="Courier"/>
              </a:rPr>
              <a:t> "</a:t>
            </a:r>
            <a:r>
              <a:rPr lang="en-US" sz="1200" dirty="0" smtClean="0">
                <a:latin typeface="Courier"/>
                <a:cs typeface="Courier"/>
              </a:rPr>
              <a:t>.”</a:t>
            </a:r>
            <a:endParaRPr lang="en-US" sz="1200" dirty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 $ </a:t>
            </a:r>
            <a:r>
              <a:rPr lang="en-US" sz="1200" dirty="0" err="1">
                <a:latin typeface="Courier"/>
                <a:cs typeface="Courier"/>
              </a:rPr>
              <a:t>CON:List</a:t>
            </a:r>
            <a:r>
              <a:rPr lang="en-US" sz="1200" dirty="0">
                <a:latin typeface="Courier"/>
                <a:cs typeface="Courier"/>
              </a:rPr>
              <a:t> of 8</a:t>
            </a:r>
          </a:p>
          <a:p>
            <a:r>
              <a:rPr lang="en-US" sz="1200" dirty="0" smtClean="0">
                <a:latin typeface="Courier"/>
                <a:cs typeface="Courier"/>
              </a:rPr>
              <a:t>  .</a:t>
            </a:r>
            <a:r>
              <a:rPr lang="en-US" sz="1200" dirty="0">
                <a:latin typeface="Courier"/>
                <a:cs typeface="Courier"/>
              </a:rPr>
              <a:t>.$ REF   : </a:t>
            </a:r>
            <a:r>
              <a:rPr lang="en-US" sz="1200" dirty="0" err="1">
                <a:latin typeface="Courier"/>
                <a:cs typeface="Courier"/>
              </a:rPr>
              <a:t>chr</a:t>
            </a:r>
            <a:r>
              <a:rPr lang="en-US" sz="1200" dirty="0">
                <a:latin typeface="Courier"/>
                <a:cs typeface="Courier"/>
              </a:rPr>
              <a:t> "C"</a:t>
            </a:r>
          </a:p>
          <a:p>
            <a:r>
              <a:rPr lang="en-US" sz="1200" dirty="0">
                <a:latin typeface="Courier"/>
                <a:cs typeface="Courier"/>
              </a:rPr>
              <a:t>  ..$ ALT   : </a:t>
            </a:r>
            <a:r>
              <a:rPr lang="en-US" sz="1200" dirty="0" err="1">
                <a:latin typeface="Courier"/>
                <a:cs typeface="Courier"/>
              </a:rPr>
              <a:t>chr</a:t>
            </a:r>
            <a:r>
              <a:rPr lang="en-US" sz="1200" dirty="0">
                <a:latin typeface="Courier"/>
                <a:cs typeface="Courier"/>
              </a:rPr>
              <a:t> "T"</a:t>
            </a:r>
          </a:p>
          <a:p>
            <a:r>
              <a:rPr lang="en-US" sz="1200" dirty="0">
                <a:latin typeface="Courier"/>
                <a:cs typeface="Courier"/>
              </a:rPr>
              <a:t>  ..$ QUAL  : </a:t>
            </a:r>
            <a:r>
              <a:rPr lang="en-US" sz="1200" dirty="0" err="1">
                <a:latin typeface="Courier"/>
                <a:cs typeface="Courier"/>
              </a:rPr>
              <a:t>num</a:t>
            </a:r>
            <a:r>
              <a:rPr lang="en-US" sz="1200" dirty="0">
                <a:latin typeface="Courier"/>
                <a:cs typeface="Courier"/>
              </a:rPr>
              <a:t> 13194</a:t>
            </a:r>
          </a:p>
          <a:p>
            <a:r>
              <a:rPr lang="en-US" sz="1200" dirty="0">
                <a:latin typeface="Courier"/>
                <a:cs typeface="Courier"/>
              </a:rPr>
              <a:t>  ..$ FILTER: </a:t>
            </a:r>
            <a:r>
              <a:rPr lang="en-US" sz="1200" dirty="0" err="1">
                <a:latin typeface="Courier"/>
                <a:cs typeface="Courier"/>
              </a:rPr>
              <a:t>chr</a:t>
            </a:r>
            <a:r>
              <a:rPr lang="en-US" sz="1200" dirty="0">
                <a:latin typeface="Courier"/>
                <a:cs typeface="Courier"/>
              </a:rPr>
              <a:t> </a:t>
            </a:r>
            <a:r>
              <a:rPr lang="ja-JP" altLang="en-US" sz="1200" dirty="0">
                <a:latin typeface="Courier"/>
                <a:cs typeface="Courier"/>
              </a:rPr>
              <a:t>”</a:t>
            </a:r>
            <a:r>
              <a:rPr lang="en-US" sz="1200" dirty="0">
                <a:latin typeface="Courier"/>
                <a:cs typeface="Courier"/>
              </a:rPr>
              <a:t>PASS"</a:t>
            </a:r>
          </a:p>
          <a:p>
            <a:r>
              <a:rPr lang="en-US" sz="1200" dirty="0">
                <a:latin typeface="Courier"/>
                <a:cs typeface="Courier"/>
              </a:rPr>
              <a:t>  ..$ META  :List of 20</a:t>
            </a:r>
          </a:p>
          <a:p>
            <a:r>
              <a:rPr lang="en-US" sz="1200" dirty="0">
                <a:latin typeface="Courier"/>
                <a:cs typeface="Courier"/>
              </a:rPr>
              <a:t>  .. ..$ </a:t>
            </a:r>
            <a:r>
              <a:rPr lang="en-US" sz="1200" dirty="0" err="1">
                <a:latin typeface="Courier"/>
                <a:cs typeface="Courier"/>
              </a:rPr>
              <a:t>cDNAchange</a:t>
            </a:r>
            <a:r>
              <a:rPr lang="en-US" sz="1200" dirty="0">
                <a:latin typeface="Courier"/>
                <a:cs typeface="Courier"/>
              </a:rPr>
              <a:t>   : </a:t>
            </a:r>
            <a:r>
              <a:rPr lang="en-US" sz="1200" dirty="0" err="1">
                <a:latin typeface="Courier"/>
                <a:cs typeface="Courier"/>
              </a:rPr>
              <a:t>chr</a:t>
            </a:r>
            <a:r>
              <a:rPr lang="en-US" sz="1200" dirty="0">
                <a:latin typeface="Courier"/>
                <a:cs typeface="Courier"/>
              </a:rPr>
              <a:t> "c.13106G&gt;A"</a:t>
            </a:r>
          </a:p>
          <a:p>
            <a:r>
              <a:rPr lang="en-US" sz="1200" dirty="0">
                <a:latin typeface="Courier"/>
                <a:cs typeface="Courier"/>
              </a:rPr>
              <a:t>  .. ..$ </a:t>
            </a:r>
            <a:r>
              <a:rPr lang="en-US" sz="1200" dirty="0" err="1">
                <a:latin typeface="Courier"/>
                <a:cs typeface="Courier"/>
              </a:rPr>
              <a:t>codonchange</a:t>
            </a:r>
            <a:r>
              <a:rPr lang="en-US" sz="1200" dirty="0">
                <a:latin typeface="Courier"/>
                <a:cs typeface="Courier"/>
              </a:rPr>
              <a:t>  : </a:t>
            </a:r>
            <a:r>
              <a:rPr lang="en-US" sz="1200" dirty="0" err="1">
                <a:latin typeface="Courier"/>
                <a:cs typeface="Courier"/>
              </a:rPr>
              <a:t>chr</a:t>
            </a:r>
            <a:r>
              <a:rPr lang="en-US" sz="1200" dirty="0">
                <a:latin typeface="Courier"/>
                <a:cs typeface="Courier"/>
              </a:rPr>
              <a:t> "c.(13105-13107)CGG&gt;CAG"</a:t>
            </a:r>
          </a:p>
          <a:p>
            <a:r>
              <a:rPr lang="en-US" sz="1200" dirty="0">
                <a:latin typeface="Courier"/>
                <a:cs typeface="Courier"/>
              </a:rPr>
              <a:t>  .. ..$ gene         : </a:t>
            </a:r>
            <a:r>
              <a:rPr lang="en-US" sz="1200" dirty="0" err="1">
                <a:latin typeface="Courier"/>
                <a:cs typeface="Courier"/>
              </a:rPr>
              <a:t>chr</a:t>
            </a:r>
            <a:r>
              <a:rPr lang="en-US" sz="1200" dirty="0">
                <a:latin typeface="Courier"/>
                <a:cs typeface="Courier"/>
              </a:rPr>
              <a:t> "ANK3"</a:t>
            </a:r>
          </a:p>
          <a:p>
            <a:r>
              <a:rPr lang="en-US" sz="1200" dirty="0">
                <a:latin typeface="Courier"/>
                <a:cs typeface="Courier"/>
              </a:rPr>
              <a:t>  .. ..$ </a:t>
            </a:r>
            <a:r>
              <a:rPr lang="en-US" sz="1200" dirty="0" err="1">
                <a:latin typeface="Courier"/>
                <a:cs typeface="Courier"/>
              </a:rPr>
              <a:t>genomechange</a:t>
            </a:r>
            <a:r>
              <a:rPr lang="en-US" sz="1200" dirty="0">
                <a:latin typeface="Courier"/>
                <a:cs typeface="Courier"/>
              </a:rPr>
              <a:t> : </a:t>
            </a:r>
            <a:r>
              <a:rPr lang="en-US" sz="1200" dirty="0" err="1">
                <a:latin typeface="Courier"/>
                <a:cs typeface="Courier"/>
              </a:rPr>
              <a:t>chr</a:t>
            </a:r>
            <a:r>
              <a:rPr lang="en-US" sz="1200" dirty="0">
                <a:latin typeface="Courier"/>
                <a:cs typeface="Courier"/>
              </a:rPr>
              <a:t> "g.chr10"</a:t>
            </a:r>
          </a:p>
          <a:p>
            <a:r>
              <a:rPr lang="en-US" sz="1200" dirty="0">
                <a:latin typeface="Courier"/>
                <a:cs typeface="Courier"/>
              </a:rPr>
              <a:t>  .. ..$ </a:t>
            </a:r>
            <a:r>
              <a:rPr lang="en-US" sz="1200" dirty="0" err="1">
                <a:latin typeface="Courier"/>
                <a:cs typeface="Courier"/>
              </a:rPr>
              <a:t>proteinchange</a:t>
            </a:r>
            <a:r>
              <a:rPr lang="en-US" sz="1200" dirty="0">
                <a:latin typeface="Courier"/>
                <a:cs typeface="Courier"/>
              </a:rPr>
              <a:t>: </a:t>
            </a:r>
            <a:r>
              <a:rPr lang="en-US" sz="1200" dirty="0" err="1">
                <a:latin typeface="Courier"/>
                <a:cs typeface="Courier"/>
              </a:rPr>
              <a:t>chr</a:t>
            </a:r>
            <a:r>
              <a:rPr lang="en-US" sz="1200" dirty="0">
                <a:latin typeface="Courier"/>
                <a:cs typeface="Courier"/>
              </a:rPr>
              <a:t> "p.R4369Q"</a:t>
            </a:r>
          </a:p>
          <a:p>
            <a:r>
              <a:rPr lang="en-US" sz="1200" dirty="0">
                <a:latin typeface="Courier"/>
                <a:cs typeface="Courier"/>
              </a:rPr>
              <a:t>  .. ..$ strand       : </a:t>
            </a:r>
            <a:r>
              <a:rPr lang="en-US" sz="1200" dirty="0" err="1">
                <a:latin typeface="Courier"/>
                <a:cs typeface="Courier"/>
              </a:rPr>
              <a:t>chr</a:t>
            </a:r>
            <a:r>
              <a:rPr lang="en-US" sz="1200" dirty="0">
                <a:latin typeface="Courier"/>
                <a:cs typeface="Courier"/>
              </a:rPr>
              <a:t> "-"</a:t>
            </a:r>
          </a:p>
          <a:p>
            <a:r>
              <a:rPr lang="en-US" sz="1200" dirty="0">
                <a:latin typeface="Courier"/>
                <a:cs typeface="Courier"/>
              </a:rPr>
              <a:t>  .. ..$ transcript   : </a:t>
            </a:r>
            <a:r>
              <a:rPr lang="en-US" sz="1200" dirty="0" err="1">
                <a:latin typeface="Courier"/>
                <a:cs typeface="Courier"/>
              </a:rPr>
              <a:t>chr</a:t>
            </a:r>
            <a:r>
              <a:rPr lang="en-US" sz="1200" dirty="0">
                <a:latin typeface="Courier"/>
                <a:cs typeface="Courier"/>
              </a:rPr>
              <a:t> "NM_020987"</a:t>
            </a:r>
          </a:p>
          <a:p>
            <a:r>
              <a:rPr lang="en-US" sz="1200" dirty="0">
                <a:latin typeface="Courier"/>
                <a:cs typeface="Courier"/>
              </a:rPr>
              <a:t>  .. ..$ type         : </a:t>
            </a:r>
            <a:r>
              <a:rPr lang="en-US" sz="1200" dirty="0" err="1">
                <a:latin typeface="Courier"/>
                <a:cs typeface="Courier"/>
              </a:rPr>
              <a:t>chr</a:t>
            </a:r>
            <a:r>
              <a:rPr lang="en-US" sz="1200" dirty="0">
                <a:latin typeface="Courier"/>
                <a:cs typeface="Courier"/>
              </a:rPr>
              <a:t> "Missense"</a:t>
            </a:r>
          </a:p>
          <a:p>
            <a:r>
              <a:rPr lang="en-US" sz="1200" dirty="0">
                <a:latin typeface="Courier"/>
                <a:cs typeface="Courier"/>
              </a:rPr>
              <a:t>  .. ..$ AC           : </a:t>
            </a:r>
            <a:r>
              <a:rPr lang="en-US" sz="1200" dirty="0" err="1">
                <a:latin typeface="Courier"/>
                <a:cs typeface="Courier"/>
              </a:rPr>
              <a:t>int</a:t>
            </a:r>
            <a:r>
              <a:rPr lang="en-US" sz="1200" dirty="0">
                <a:latin typeface="Courier"/>
                <a:cs typeface="Courier"/>
              </a:rPr>
              <a:t> 2</a:t>
            </a:r>
          </a:p>
          <a:p>
            <a:r>
              <a:rPr lang="en-US" sz="1200" dirty="0">
                <a:latin typeface="Courier"/>
                <a:cs typeface="Courier"/>
              </a:rPr>
              <a:t>  .. ..$ AN           : </a:t>
            </a:r>
            <a:r>
              <a:rPr lang="en-US" sz="1200" dirty="0" err="1">
                <a:latin typeface="Courier"/>
                <a:cs typeface="Courier"/>
              </a:rPr>
              <a:t>int</a:t>
            </a:r>
            <a:r>
              <a:rPr lang="en-US" sz="1200" dirty="0">
                <a:latin typeface="Courier"/>
                <a:cs typeface="Courier"/>
              </a:rPr>
              <a:t> 262</a:t>
            </a:r>
          </a:p>
          <a:p>
            <a:r>
              <a:rPr lang="en-US" sz="1200" dirty="0">
                <a:latin typeface="Courier"/>
                <a:cs typeface="Courier"/>
              </a:rPr>
              <a:t>  .. ..$ DB           : </a:t>
            </a:r>
            <a:r>
              <a:rPr lang="en-US" sz="1200" dirty="0" err="1">
                <a:latin typeface="Courier"/>
                <a:cs typeface="Courier"/>
              </a:rPr>
              <a:t>int</a:t>
            </a:r>
            <a:r>
              <a:rPr lang="en-US" sz="1200" dirty="0">
                <a:latin typeface="Courier"/>
                <a:cs typeface="Courier"/>
              </a:rPr>
              <a:t> 0</a:t>
            </a:r>
          </a:p>
          <a:p>
            <a:r>
              <a:rPr lang="en-US" sz="1200" dirty="0">
                <a:latin typeface="Courier"/>
                <a:cs typeface="Courier"/>
              </a:rPr>
              <a:t>  .. ..$ DP           : </a:t>
            </a:r>
            <a:r>
              <a:rPr lang="en-US" sz="1200" dirty="0" err="1">
                <a:latin typeface="Courier"/>
                <a:cs typeface="Courier"/>
              </a:rPr>
              <a:t>int</a:t>
            </a:r>
            <a:r>
              <a:rPr lang="en-US" sz="1200" dirty="0">
                <a:latin typeface="Courier"/>
                <a:cs typeface="Courier"/>
              </a:rPr>
              <a:t> 49758</a:t>
            </a:r>
          </a:p>
          <a:p>
            <a:r>
              <a:rPr lang="en-US" sz="1200" dirty="0" smtClean="0">
                <a:latin typeface="Courier"/>
                <a:cs typeface="Courier"/>
              </a:rPr>
              <a:t>  .</a:t>
            </a:r>
            <a:r>
              <a:rPr lang="en-US" sz="1200" dirty="0">
                <a:latin typeface="Courier"/>
                <a:cs typeface="Courier"/>
              </a:rPr>
              <a:t>. ..$ AB           : </a:t>
            </a:r>
            <a:r>
              <a:rPr lang="en-US" sz="1200" dirty="0" err="1">
                <a:latin typeface="Courier"/>
                <a:cs typeface="Courier"/>
              </a:rPr>
              <a:t>num</a:t>
            </a:r>
            <a:r>
              <a:rPr lang="en-US" sz="1200" dirty="0">
                <a:latin typeface="Courier"/>
                <a:cs typeface="Courier"/>
              </a:rPr>
              <a:t> 0.61</a:t>
            </a:r>
          </a:p>
          <a:p>
            <a:r>
              <a:rPr lang="en-US" sz="1200" dirty="0">
                <a:latin typeface="Courier"/>
                <a:cs typeface="Courier"/>
              </a:rPr>
              <a:t>  .. ..$ AF           : </a:t>
            </a:r>
            <a:r>
              <a:rPr lang="en-US" sz="1200" dirty="0" err="1">
                <a:latin typeface="Courier"/>
                <a:cs typeface="Courier"/>
              </a:rPr>
              <a:t>num</a:t>
            </a:r>
            <a:r>
              <a:rPr lang="en-US" sz="1200" dirty="0">
                <a:latin typeface="Courier"/>
                <a:cs typeface="Courier"/>
              </a:rPr>
              <a:t> 0.01</a:t>
            </a:r>
          </a:p>
          <a:p>
            <a:r>
              <a:rPr lang="en-US" sz="1200" dirty="0" smtClean="0">
                <a:latin typeface="Courier"/>
                <a:cs typeface="Courier"/>
              </a:rPr>
              <a:t>  .</a:t>
            </a:r>
            <a:r>
              <a:rPr lang="en-US" sz="1200" dirty="0">
                <a:latin typeface="Courier"/>
                <a:cs typeface="Courier"/>
              </a:rPr>
              <a:t>. ..$ MQ           : </a:t>
            </a:r>
            <a:r>
              <a:rPr lang="en-US" sz="1200" dirty="0" err="1">
                <a:latin typeface="Courier"/>
                <a:cs typeface="Courier"/>
              </a:rPr>
              <a:t>num</a:t>
            </a:r>
            <a:r>
              <a:rPr lang="en-US" sz="1200" dirty="0">
                <a:latin typeface="Courier"/>
                <a:cs typeface="Courier"/>
              </a:rPr>
              <a:t> 94.7</a:t>
            </a:r>
          </a:p>
          <a:p>
            <a:r>
              <a:rPr lang="en-US" sz="1200" dirty="0">
                <a:latin typeface="Courier"/>
                <a:cs typeface="Courier"/>
              </a:rPr>
              <a:t>  .. ..$ QD           : </a:t>
            </a:r>
            <a:r>
              <a:rPr lang="en-US" sz="1200" dirty="0" err="1">
                <a:latin typeface="Courier"/>
                <a:cs typeface="Courier"/>
              </a:rPr>
              <a:t>num</a:t>
            </a:r>
            <a:r>
              <a:rPr lang="en-US" sz="1200" dirty="0">
                <a:latin typeface="Courier"/>
                <a:cs typeface="Courier"/>
              </a:rPr>
              <a:t> 17.2</a:t>
            </a:r>
          </a:p>
          <a:p>
            <a:r>
              <a:rPr lang="en-US" sz="1200" dirty="0">
                <a:latin typeface="Courier"/>
                <a:cs typeface="Courier"/>
              </a:rPr>
              <a:t>  .. ..$ SB           : </a:t>
            </a:r>
            <a:r>
              <a:rPr lang="en-US" sz="1200" dirty="0" err="1">
                <a:latin typeface="Courier"/>
                <a:cs typeface="Courier"/>
              </a:rPr>
              <a:t>num</a:t>
            </a:r>
            <a:r>
              <a:rPr lang="en-US" sz="1200" dirty="0">
                <a:latin typeface="Courier"/>
                <a:cs typeface="Courier"/>
              </a:rPr>
              <a:t> -5285</a:t>
            </a:r>
          </a:p>
          <a:p>
            <a:r>
              <a:rPr lang="en-US" sz="1200" dirty="0">
                <a:latin typeface="Courier"/>
                <a:cs typeface="Courier"/>
              </a:rPr>
              <a:t>  ..$ GENO  :List of 4</a:t>
            </a:r>
          </a:p>
          <a:p>
            <a:r>
              <a:rPr lang="en-US" sz="1200" dirty="0">
                <a:latin typeface="Courier"/>
                <a:cs typeface="Courier"/>
              </a:rPr>
              <a:t>  .. ..$ GT: </a:t>
            </a:r>
            <a:r>
              <a:rPr lang="en-US" sz="1200" dirty="0" err="1">
                <a:latin typeface="Courier"/>
                <a:cs typeface="Courier"/>
              </a:rPr>
              <a:t>int</a:t>
            </a:r>
            <a:r>
              <a:rPr lang="en-US" sz="1200" dirty="0">
                <a:latin typeface="Courier"/>
                <a:cs typeface="Courier"/>
              </a:rPr>
              <a:t> [1:132] 0 0 0 0 0 0 0 0 0 0 ...</a:t>
            </a:r>
          </a:p>
          <a:p>
            <a:r>
              <a:rPr lang="en-US" sz="1200" dirty="0">
                <a:latin typeface="Courier"/>
                <a:cs typeface="Courier"/>
              </a:rPr>
              <a:t>  .. ..$ DP: </a:t>
            </a:r>
            <a:r>
              <a:rPr lang="en-US" sz="1200" dirty="0" err="1">
                <a:latin typeface="Courier"/>
                <a:cs typeface="Courier"/>
              </a:rPr>
              <a:t>int</a:t>
            </a:r>
            <a:r>
              <a:rPr lang="en-US" sz="1200" dirty="0">
                <a:latin typeface="Courier"/>
                <a:cs typeface="Courier"/>
              </a:rPr>
              <a:t> [1:132] 355 259 504 463 451 76 499 99 420 349 ...</a:t>
            </a:r>
          </a:p>
          <a:p>
            <a:r>
              <a:rPr lang="en-US" sz="1200" dirty="0">
                <a:latin typeface="Courier"/>
                <a:cs typeface="Courier"/>
              </a:rPr>
              <a:t>  .. ..$ GL: </a:t>
            </a:r>
            <a:r>
              <a:rPr lang="en-US" sz="1200" dirty="0" err="1">
                <a:latin typeface="Courier"/>
                <a:cs typeface="Courier"/>
              </a:rPr>
              <a:t>num</a:t>
            </a:r>
            <a:r>
              <a:rPr lang="en-US" sz="1200" dirty="0">
                <a:latin typeface="Courier"/>
                <a:cs typeface="Courier"/>
              </a:rPr>
              <a:t> [1:132, 1:3] -1.16 -7.27 -5.08 -4.89 -1.2 -1.15 -1.24 -3.06 -1.15 -3.37 ...</a:t>
            </a:r>
          </a:p>
          <a:p>
            <a:r>
              <a:rPr lang="en-US" sz="1200" dirty="0">
                <a:latin typeface="Courier"/>
                <a:cs typeface="Courier"/>
              </a:rPr>
              <a:t>  .. ..$ GQ: </a:t>
            </a:r>
            <a:r>
              <a:rPr lang="en-US" sz="1200" dirty="0" err="1">
                <a:latin typeface="Courier"/>
                <a:cs typeface="Courier"/>
              </a:rPr>
              <a:t>num</a:t>
            </a:r>
            <a:r>
              <a:rPr lang="en-US" sz="1200" dirty="0">
                <a:latin typeface="Courier"/>
                <a:cs typeface="Courier"/>
              </a:rPr>
              <a:t> [1:132] 99 99 99 99 99 99 99 99 99 99 ...</a:t>
            </a:r>
          </a:p>
        </p:txBody>
      </p:sp>
    </p:spTree>
    <p:extLst>
      <p:ext uri="{BB962C8B-B14F-4D97-AF65-F5344CB8AC3E}">
        <p14:creationId xmlns:p14="http://schemas.microsoft.com/office/powerpoint/2010/main" val="237861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6"/>
          <p:cNvSpPr>
            <a:spLocks noChangeArrowheads="1"/>
          </p:cNvSpPr>
          <p:nvPr/>
        </p:nvSpPr>
        <p:spPr bwMode="auto">
          <a:xfrm>
            <a:off x="3576141" y="508145"/>
            <a:ext cx="5391473" cy="5816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sz="1200" b="1" dirty="0">
                <a:solidFill>
                  <a:schemeClr val="tx2"/>
                </a:solidFill>
                <a:latin typeface="Courier" charset="0"/>
              </a:rPr>
              <a:t>## C-alpha, implemented as a single R function</a:t>
            </a:r>
          </a:p>
          <a:p>
            <a:pPr eaLnBrk="0" hangingPunct="0"/>
            <a:endParaRPr lang="en-US" sz="1200" dirty="0">
              <a:solidFill>
                <a:srgbClr val="000000"/>
              </a:solidFill>
              <a:latin typeface="Courier" charset="0"/>
            </a:endParaRPr>
          </a:p>
          <a:p>
            <a:pPr eaLnBrk="0" hangingPunct="0"/>
            <a:r>
              <a:rPr lang="en-US" sz="1200" dirty="0" err="1" smtClean="0">
                <a:solidFill>
                  <a:srgbClr val="000000"/>
                </a:solidFill>
                <a:latin typeface="Courier" charset="0"/>
              </a:rPr>
              <a:t>calpha.test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ourier" charset="0"/>
              </a:rPr>
              <a:t>&lt;- function(g) {</a:t>
            </a:r>
          </a:p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Courier" charset="0"/>
              </a:rPr>
              <a:t>   d &lt;- </a:t>
            </a:r>
            <a:r>
              <a:rPr lang="en-US" sz="1200" dirty="0" err="1">
                <a:solidFill>
                  <a:srgbClr val="000000"/>
                </a:solidFill>
                <a:latin typeface="Courier" charset="0"/>
              </a:rPr>
              <a:t>x.consensus.genotype</a:t>
            </a:r>
            <a:r>
              <a:rPr lang="en-US" sz="1200" dirty="0">
                <a:solidFill>
                  <a:srgbClr val="000000"/>
                </a:solidFill>
                <a:latin typeface="Courier" charset="0"/>
              </a:rPr>
              <a:t>(g)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</a:rPr>
              <a:t>;</a:t>
            </a:r>
            <a:endParaRPr lang="en-US" sz="1200" dirty="0">
              <a:solidFill>
                <a:srgbClr val="000000"/>
              </a:solidFill>
              <a:latin typeface="Courier" charset="0"/>
            </a:endParaRPr>
          </a:p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Courier" charset="0"/>
              </a:rPr>
              <a:t>   y &lt;- apply( g[ ,p==1 ], 1, sum )</a:t>
            </a:r>
          </a:p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Courier" charset="0"/>
              </a:rPr>
              <a:t>   n &lt;- apply( g, 1, sum )</a:t>
            </a:r>
          </a:p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Courier" charset="0"/>
              </a:rPr>
              <a:t>   score &lt;- sum( (y - n * ratio)^2 - n * ratio2 )</a:t>
            </a:r>
          </a:p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Courier" charset="0"/>
              </a:rPr>
              <a:t>   </a:t>
            </a:r>
            <a:r>
              <a:rPr lang="en-US" sz="1200" dirty="0" err="1">
                <a:solidFill>
                  <a:srgbClr val="000000"/>
                </a:solidFill>
                <a:latin typeface="Courier" charset="0"/>
              </a:rPr>
              <a:t>var</a:t>
            </a:r>
            <a:r>
              <a:rPr lang="en-US" sz="1200" dirty="0">
                <a:solidFill>
                  <a:srgbClr val="000000"/>
                </a:solidFill>
                <a:latin typeface="Courier" charset="0"/>
              </a:rPr>
              <a:t> &lt;- sum( </a:t>
            </a:r>
            <a:r>
              <a:rPr lang="en-US" sz="1200" dirty="0" err="1">
                <a:solidFill>
                  <a:srgbClr val="000000"/>
                </a:solidFill>
                <a:latin typeface="Courier" charset="0"/>
              </a:rPr>
              <a:t>sapply</a:t>
            </a:r>
            <a:r>
              <a:rPr lang="en-US" sz="1200" dirty="0">
                <a:solidFill>
                  <a:srgbClr val="000000"/>
                </a:solidFill>
                <a:latin typeface="Courier" charset="0"/>
              </a:rPr>
              <a:t>( </a:t>
            </a:r>
            <a:r>
              <a:rPr lang="en-US" sz="1200" dirty="0" err="1">
                <a:solidFill>
                  <a:srgbClr val="000000"/>
                </a:solidFill>
                <a:latin typeface="Courier" charset="0"/>
              </a:rPr>
              <a:t>lwr:upr</a:t>
            </a:r>
            <a:r>
              <a:rPr lang="en-US" sz="1200" dirty="0">
                <a:solidFill>
                  <a:srgbClr val="000000"/>
                </a:solidFill>
                <a:latin typeface="Courier" charset="0"/>
              </a:rPr>
              <a:t> , function(m) </a:t>
            </a:r>
          </a:p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Courier" charset="0"/>
              </a:rPr>
              <a:t>               sum(length(n[n==m])</a:t>
            </a:r>
          </a:p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Courier" charset="0"/>
              </a:rPr>
              <a:t>                   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</a:rPr>
              <a:t>* (</a:t>
            </a:r>
            <a:r>
              <a:rPr lang="en-US" sz="1200" dirty="0">
                <a:solidFill>
                  <a:srgbClr val="000000"/>
                </a:solidFill>
                <a:latin typeface="Courier" charset="0"/>
              </a:rPr>
              <a:t>(0:m-m*ratio)^2-m*ratio2)^2</a:t>
            </a:r>
          </a:p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Courier" charset="0"/>
              </a:rPr>
              <a:t>                   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</a:rPr>
              <a:t>* </a:t>
            </a:r>
            <a:r>
              <a:rPr lang="en-US" sz="1200" dirty="0" err="1" smtClean="0">
                <a:solidFill>
                  <a:srgbClr val="000000"/>
                </a:solidFill>
                <a:latin typeface="Courier" charset="0"/>
              </a:rPr>
              <a:t>dbinom</a:t>
            </a:r>
            <a:r>
              <a:rPr lang="en-US" sz="1200" dirty="0">
                <a:solidFill>
                  <a:srgbClr val="000000"/>
                </a:solidFill>
                <a:latin typeface="Courier" charset="0"/>
              </a:rPr>
              <a:t>(0:m,m,ratio))))</a:t>
            </a:r>
          </a:p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Courier" charset="0"/>
              </a:rPr>
              <a:t>   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</a:rPr>
              <a:t>return( score</a:t>
            </a:r>
            <a:r>
              <a:rPr lang="en-US" sz="1200" dirty="0">
                <a:solidFill>
                  <a:srgbClr val="000000"/>
                </a:solidFill>
                <a:latin typeface="Courier" charset="0"/>
              </a:rPr>
              <a:t>/</a:t>
            </a:r>
            <a:r>
              <a:rPr lang="en-US" sz="1200" dirty="0" err="1">
                <a:solidFill>
                  <a:srgbClr val="000000"/>
                </a:solidFill>
                <a:latin typeface="Courier" charset="0"/>
              </a:rPr>
              <a:t>sqrt</a:t>
            </a:r>
            <a:r>
              <a:rPr lang="en-US" sz="1200" dirty="0">
                <a:solidFill>
                  <a:srgbClr val="000000"/>
                </a:solidFill>
                <a:latin typeface="Courier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" charset="0"/>
              </a:rPr>
              <a:t>var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</a:rPr>
              <a:t>) )</a:t>
            </a:r>
            <a:endParaRPr lang="en-US" sz="1200" dirty="0">
              <a:solidFill>
                <a:srgbClr val="000000"/>
              </a:solidFill>
              <a:latin typeface="Courier" charset="0"/>
            </a:endParaRPr>
          </a:p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Courier" charset="0"/>
              </a:rPr>
              <a:t>}</a:t>
            </a:r>
          </a:p>
          <a:p>
            <a:pPr eaLnBrk="0" hangingPunct="0"/>
            <a:endParaRPr lang="en-US" sz="1200" dirty="0">
              <a:solidFill>
                <a:srgbClr val="000000"/>
              </a:solidFill>
              <a:latin typeface="Courier" charset="0"/>
            </a:endParaRPr>
          </a:p>
          <a:p>
            <a:pPr eaLnBrk="0" hangingPunct="0"/>
            <a:r>
              <a:rPr lang="en-US" sz="1200" b="1" dirty="0">
                <a:solidFill>
                  <a:srgbClr val="1F497D"/>
                </a:solidFill>
                <a:latin typeface="Courier" charset="0"/>
              </a:rPr>
              <a:t>## Attach project</a:t>
            </a:r>
          </a:p>
          <a:p>
            <a:pPr eaLnBrk="0" hangingPunct="0"/>
            <a:endParaRPr lang="en-US" sz="1200" dirty="0">
              <a:solidFill>
                <a:srgbClr val="000000"/>
              </a:solidFill>
              <a:latin typeface="Courier" charset="0"/>
            </a:endParaRPr>
          </a:p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Courier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latin typeface="Courier" charset="0"/>
              </a:rPr>
              <a:t>pseq.project</a:t>
            </a:r>
            <a:r>
              <a:rPr lang="en-US" sz="1200" dirty="0">
                <a:solidFill>
                  <a:srgbClr val="000000"/>
                </a:solidFill>
                <a:latin typeface="Courier" charset="0"/>
              </a:rPr>
              <a:t>(</a:t>
            </a:r>
            <a:r>
              <a:rPr lang="ja-JP" altLang="en-US" sz="1200" dirty="0">
                <a:solidFill>
                  <a:srgbClr val="000000"/>
                </a:solidFill>
                <a:latin typeface="Courier" charset="0"/>
              </a:rPr>
              <a:t>”</a:t>
            </a:r>
            <a:r>
              <a:rPr lang="en-US" sz="1200" dirty="0">
                <a:solidFill>
                  <a:srgbClr val="000000"/>
                </a:solidFill>
                <a:latin typeface="Courier" charset="0"/>
              </a:rPr>
              <a:t>/path/to/my/project")</a:t>
            </a:r>
          </a:p>
          <a:p>
            <a:pPr eaLnBrk="0" hangingPunct="0"/>
            <a:endParaRPr lang="en-US" sz="1200" b="1" dirty="0">
              <a:solidFill>
                <a:srgbClr val="000000"/>
              </a:solidFill>
              <a:latin typeface="Courier" charset="0"/>
            </a:endParaRPr>
          </a:p>
          <a:p>
            <a:pPr eaLnBrk="0" hangingPunct="0"/>
            <a:r>
              <a:rPr lang="en-US" sz="1200" b="1" dirty="0">
                <a:solidFill>
                  <a:srgbClr val="1F497D"/>
                </a:solidFill>
                <a:latin typeface="Courier" charset="0"/>
              </a:rPr>
              <a:t>## Phenotype data from individual </a:t>
            </a:r>
            <a:r>
              <a:rPr lang="en-US" sz="1200" b="1" dirty="0" err="1">
                <a:solidFill>
                  <a:srgbClr val="1F497D"/>
                </a:solidFill>
                <a:latin typeface="Courier" charset="0"/>
              </a:rPr>
              <a:t>datastore</a:t>
            </a:r>
            <a:endParaRPr lang="en-US" sz="1200" b="1" dirty="0">
              <a:solidFill>
                <a:srgbClr val="1F497D"/>
              </a:solidFill>
              <a:latin typeface="Courier" charset="0"/>
            </a:endParaRPr>
          </a:p>
          <a:p>
            <a:pPr eaLnBrk="0" hangingPunct="0"/>
            <a:endParaRPr lang="en-US" sz="1200" dirty="0">
              <a:solidFill>
                <a:srgbClr val="000000"/>
              </a:solidFill>
              <a:latin typeface="Courier" charset="0"/>
            </a:endParaRPr>
          </a:p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Courier" charset="0"/>
              </a:rPr>
              <a:t>  p &lt;&lt;- </a:t>
            </a:r>
            <a:r>
              <a:rPr lang="en-US" sz="1200" dirty="0" err="1">
                <a:solidFill>
                  <a:srgbClr val="000000"/>
                </a:solidFill>
                <a:latin typeface="Courier" charset="0"/>
              </a:rPr>
              <a:t>inddb.phenotype</a:t>
            </a:r>
            <a:r>
              <a:rPr lang="en-US" sz="1200" dirty="0">
                <a:solidFill>
                  <a:srgbClr val="000000"/>
                </a:solidFill>
                <a:latin typeface="Courier" charset="0"/>
              </a:rPr>
              <a:t>("</a:t>
            </a:r>
            <a:r>
              <a:rPr lang="en-US" sz="1200" dirty="0" err="1">
                <a:solidFill>
                  <a:srgbClr val="000000"/>
                </a:solidFill>
                <a:latin typeface="Courier" charset="0"/>
              </a:rPr>
              <a:t>scz</a:t>
            </a:r>
            <a:r>
              <a:rPr lang="en-US" sz="1200" dirty="0">
                <a:solidFill>
                  <a:srgbClr val="000000"/>
                </a:solidFill>
                <a:latin typeface="Courier" charset="0"/>
              </a:rPr>
              <a:t>")</a:t>
            </a:r>
          </a:p>
          <a:p>
            <a:pPr eaLnBrk="0" hangingPunct="0"/>
            <a:endParaRPr lang="en-US" sz="1200" b="1" dirty="0">
              <a:solidFill>
                <a:srgbClr val="000000"/>
              </a:solidFill>
              <a:latin typeface="Courier" charset="0"/>
            </a:endParaRPr>
          </a:p>
          <a:p>
            <a:pPr eaLnBrk="0" hangingPunct="0"/>
            <a:r>
              <a:rPr lang="en-US" sz="1200" b="1" dirty="0">
                <a:solidFill>
                  <a:srgbClr val="1F497D"/>
                </a:solidFill>
                <a:latin typeface="Courier" charset="0"/>
              </a:rPr>
              <a:t>## Specify a mask: rare missense variants in CCDS genes</a:t>
            </a:r>
          </a:p>
          <a:p>
            <a:pPr eaLnBrk="0" hangingPunct="0"/>
            <a:endParaRPr lang="en-US" sz="1200" dirty="0">
              <a:solidFill>
                <a:srgbClr val="000000"/>
              </a:solidFill>
              <a:latin typeface="Courier" charset="0"/>
            </a:endParaRPr>
          </a:p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Courier" charset="0"/>
              </a:rPr>
              <a:t>  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</a:rPr>
              <a:t>mask </a:t>
            </a:r>
            <a:r>
              <a:rPr lang="en-US" sz="1200" dirty="0">
                <a:solidFill>
                  <a:srgbClr val="000000"/>
                </a:solidFill>
                <a:latin typeface="Courier" charset="0"/>
              </a:rPr>
              <a:t>&lt;- </a:t>
            </a:r>
            <a:r>
              <a:rPr lang="ja-JP" altLang="en-US" sz="1200" dirty="0">
                <a:solidFill>
                  <a:srgbClr val="000000"/>
                </a:solidFill>
                <a:latin typeface="Courier" charset="0"/>
              </a:rPr>
              <a:t>“</a:t>
            </a:r>
            <a:r>
              <a:rPr lang="en-US" sz="1200" dirty="0" err="1">
                <a:solidFill>
                  <a:srgbClr val="000000"/>
                </a:solidFill>
                <a:latin typeface="Courier" charset="0"/>
              </a:rPr>
              <a:t>loc.group</a:t>
            </a:r>
            <a:r>
              <a:rPr lang="en-US" sz="1200" dirty="0">
                <a:solidFill>
                  <a:srgbClr val="000000"/>
                </a:solidFill>
                <a:latin typeface="Courier" charset="0"/>
              </a:rPr>
              <a:t>=CCDS mac=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</a:rPr>
              <a:t>2-10 include = </a:t>
            </a:r>
          </a:p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</a:rPr>
              <a:t>          type == ‘Missense’ || type == ‘Nonsense’ “</a:t>
            </a:r>
            <a:endParaRPr lang="en-US" sz="1200" dirty="0">
              <a:solidFill>
                <a:srgbClr val="000000"/>
              </a:solidFill>
              <a:latin typeface="Courier" charset="0"/>
            </a:endParaRPr>
          </a:p>
          <a:p>
            <a:pPr eaLnBrk="0" hangingPunct="0"/>
            <a:endParaRPr lang="en-US" sz="1200" b="1" dirty="0">
              <a:solidFill>
                <a:srgbClr val="000000"/>
              </a:solidFill>
              <a:latin typeface="Courier" charset="0"/>
            </a:endParaRPr>
          </a:p>
          <a:p>
            <a:pPr eaLnBrk="0" hangingPunct="0"/>
            <a:r>
              <a:rPr lang="en-US" sz="1200" b="1" dirty="0">
                <a:solidFill>
                  <a:srgbClr val="1F497D"/>
                </a:solidFill>
                <a:latin typeface="Courier" charset="0"/>
              </a:rPr>
              <a:t>## Run the analysis </a:t>
            </a:r>
          </a:p>
          <a:p>
            <a:pPr eaLnBrk="0" hangingPunct="0"/>
            <a:endParaRPr lang="en-US" sz="1200" dirty="0">
              <a:solidFill>
                <a:srgbClr val="000000"/>
              </a:solidFill>
              <a:latin typeface="Courier" charset="0"/>
            </a:endParaRPr>
          </a:p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Courier" charset="0"/>
              </a:rPr>
              <a:t>  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</a:rPr>
              <a:t>results &lt;- </a:t>
            </a:r>
            <a:r>
              <a:rPr lang="en-US" sz="1200" dirty="0" err="1" smtClean="0">
                <a:solidFill>
                  <a:srgbClr val="000000"/>
                </a:solidFill>
                <a:latin typeface="Courier" charset="0"/>
              </a:rPr>
              <a:t>vardb.iterate</a:t>
            </a:r>
            <a:r>
              <a:rPr lang="en-US" sz="1200" dirty="0">
                <a:solidFill>
                  <a:srgbClr val="000000"/>
                </a:solidFill>
                <a:latin typeface="Courier" charset="0"/>
              </a:rPr>
              <a:t>( </a:t>
            </a:r>
            <a:r>
              <a:rPr lang="en-US" sz="1200" dirty="0" err="1" smtClean="0">
                <a:solidFill>
                  <a:srgbClr val="000000"/>
                </a:solidFill>
                <a:latin typeface="Courier" charset="0"/>
              </a:rPr>
              <a:t>calpha.test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</a:rPr>
              <a:t>mask )</a:t>
            </a:r>
          </a:p>
          <a:p>
            <a:pPr eaLnBrk="0" hangingPunct="0"/>
            <a:endParaRPr lang="en-US" sz="1200" dirty="0">
              <a:solidFill>
                <a:srgbClr val="000000"/>
              </a:solidFill>
              <a:latin typeface="Courier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858" y="1032484"/>
            <a:ext cx="33036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PLINK/</a:t>
            </a:r>
            <a:r>
              <a:rPr lang="en-US" dirty="0" err="1" smtClean="0"/>
              <a:t>Seq</a:t>
            </a:r>
            <a:r>
              <a:rPr lang="en-US" dirty="0" smtClean="0"/>
              <a:t> library to handle the large datasets and serve up variation data according to “</a:t>
            </a:r>
            <a:r>
              <a:rPr lang="en-US" dirty="0" err="1" smtClean="0"/>
              <a:t>genomically</a:t>
            </a:r>
            <a:r>
              <a:rPr lang="en-US" dirty="0" smtClean="0"/>
              <a:t>-oriented” queries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 to provide a rich, </a:t>
            </a:r>
            <a:r>
              <a:rPr lang="en-US" dirty="0" err="1" smtClean="0"/>
              <a:t>standardised</a:t>
            </a:r>
            <a:r>
              <a:rPr lang="en-US" dirty="0" smtClean="0"/>
              <a:t> and well-documented statistical and graphical environment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Easy </a:t>
            </a:r>
            <a:r>
              <a:rPr lang="en-US" dirty="0"/>
              <a:t>prototyping of methods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137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36" y="1339565"/>
            <a:ext cx="8577709" cy="39688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92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36" y="1339565"/>
            <a:ext cx="8577709" cy="39688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1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71" y="2321913"/>
            <a:ext cx="8489335" cy="40408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8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36" y="1339565"/>
            <a:ext cx="8577709" cy="39688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1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71" y="2321913"/>
            <a:ext cx="8489335" cy="40408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1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55" y="918514"/>
            <a:ext cx="5613904" cy="4990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8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Sharing </a:t>
            </a:r>
            <a:r>
              <a:rPr lang="en-US" dirty="0" smtClean="0"/>
              <a:t>of summary data (counts) across </a:t>
            </a:r>
            <a:r>
              <a:rPr lang="en-US" dirty="0" err="1" smtClean="0"/>
              <a:t>exome</a:t>
            </a:r>
            <a:r>
              <a:rPr lang="en-US" dirty="0" smtClean="0"/>
              <a:t>-studies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388" y="2065771"/>
            <a:ext cx="8597138" cy="3385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ourier"/>
                <a:cs typeface="Courier"/>
              </a:rPr>
              <a:t>.</a:t>
            </a:r>
            <a:r>
              <a:rPr lang="en-US" sz="1600" b="1" dirty="0">
                <a:latin typeface="Courier"/>
                <a:cs typeface="Courier"/>
              </a:rPr>
              <a:t>/</a:t>
            </a:r>
            <a:r>
              <a:rPr lang="en-US" sz="1600" b="1" dirty="0" err="1">
                <a:latin typeface="Courier"/>
                <a:cs typeface="Courier"/>
              </a:rPr>
              <a:t>pseq</a:t>
            </a:r>
            <a:r>
              <a:rPr lang="en-US" sz="1600" b="1" dirty="0">
                <a:latin typeface="Courier"/>
                <a:cs typeface="Courier"/>
              </a:rPr>
              <a:t> /my/</a:t>
            </a:r>
            <a:r>
              <a:rPr lang="en-US" sz="1600" b="1" dirty="0" smtClean="0">
                <a:latin typeface="Courier"/>
                <a:cs typeface="Courier"/>
              </a:rPr>
              <a:t>project </a:t>
            </a:r>
            <a:r>
              <a:rPr lang="en-US" sz="1600" b="1" dirty="0">
                <a:latin typeface="Courier"/>
                <a:cs typeface="Courier"/>
              </a:rPr>
              <a:t>counts --options </a:t>
            </a:r>
            <a:r>
              <a:rPr lang="en-US" sz="1600" b="1" dirty="0" err="1">
                <a:latin typeface="Courier"/>
                <a:cs typeface="Courier"/>
              </a:rPr>
              <a:t>vcf</a:t>
            </a:r>
            <a:r>
              <a:rPr lang="en-US" sz="1600" b="1" dirty="0">
                <a:latin typeface="Courier"/>
                <a:cs typeface="Courier"/>
              </a:rPr>
              <a:t> --name scz1 &gt; </a:t>
            </a:r>
            <a:r>
              <a:rPr lang="en-US" sz="1600" b="1" dirty="0" err="1">
                <a:latin typeface="Courier"/>
                <a:cs typeface="Courier"/>
              </a:rPr>
              <a:t>my.vcf</a:t>
            </a:r>
            <a:endParaRPr lang="en-US" sz="1600" b="1" dirty="0">
              <a:latin typeface="Courier"/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387" y="3050190"/>
            <a:ext cx="8597138" cy="3385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"/>
                <a:cs typeface="Courier"/>
              </a:rPr>
              <a:t>./</a:t>
            </a:r>
            <a:r>
              <a:rPr lang="en-US" sz="1600" b="1" dirty="0" err="1">
                <a:latin typeface="Courier"/>
                <a:cs typeface="Courier"/>
              </a:rPr>
              <a:t>acdb</a:t>
            </a:r>
            <a:r>
              <a:rPr lang="en-US" sz="1600" b="1" dirty="0">
                <a:latin typeface="Courier"/>
                <a:cs typeface="Courier"/>
              </a:rPr>
              <a:t> db1 load  --</a:t>
            </a:r>
            <a:r>
              <a:rPr lang="en-US" sz="1600" b="1" dirty="0" err="1">
                <a:latin typeface="Courier"/>
                <a:cs typeface="Courier"/>
              </a:rPr>
              <a:t>vcf</a:t>
            </a:r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my.vcf</a:t>
            </a:r>
            <a:endParaRPr lang="en-US" sz="1600" b="1" dirty="0">
              <a:latin typeface="Courier"/>
              <a:cs typeface="Couri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387" y="4392515"/>
            <a:ext cx="86944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chr1</a:t>
            </a:r>
            <a:r>
              <a:rPr lang="en-US" sz="1200" dirty="0">
                <a:latin typeface="Courier"/>
                <a:cs typeface="Courier"/>
              </a:rPr>
              <a:t>:887188:</a:t>
            </a:r>
          </a:p>
          <a:p>
            <a:endParaRPr lang="en-US" sz="1200" dirty="0"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        ./.     C/C     C/G     G/G     </a:t>
            </a:r>
            <a:r>
              <a:rPr lang="en-US" sz="1200" dirty="0" err="1">
                <a:latin typeface="Courier"/>
                <a:cs typeface="Courier"/>
              </a:rPr>
              <a:t>Project|Sample</a:t>
            </a:r>
            <a:endParaRPr lang="en-US" sz="1200" dirty="0"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        ---     ---     ---     ---     --------------</a:t>
            </a:r>
          </a:p>
          <a:p>
            <a:r>
              <a:rPr lang="en-US" sz="1200" dirty="0">
                <a:latin typeface="Courier"/>
                <a:cs typeface="Courier"/>
              </a:rPr>
              <a:t>        .       23/23   1/2     1/0     aut1|1  N=50    PASS    MQ0=0;AB=0.55</a:t>
            </a:r>
          </a:p>
          <a:p>
            <a:r>
              <a:rPr lang="en-US" sz="1200" dirty="0">
                <a:latin typeface="Courier"/>
                <a:cs typeface="Courier"/>
              </a:rPr>
              <a:t>        1/0     20/20   1/2     .       aut1|2  N=44    PASS    MQ0=0;AB=0.51</a:t>
            </a:r>
          </a:p>
          <a:p>
            <a:r>
              <a:rPr lang="en-US" sz="1200" dirty="0">
                <a:latin typeface="Courier"/>
                <a:cs typeface="Courier"/>
              </a:rPr>
              <a:t>        .       12/35   0/6     .       aut1|3  N=53    PASS    MQ0=0;AB=0.59</a:t>
            </a:r>
          </a:p>
          <a:p>
            <a:r>
              <a:rPr lang="en-US" sz="1200" dirty="0">
                <a:latin typeface="Courier"/>
                <a:cs typeface="Courier"/>
              </a:rPr>
              <a:t>        .       19/20   5/5     1/0     aut1|4  N=50    PASS    MQ0=0;AB=0.6</a:t>
            </a:r>
          </a:p>
          <a:p>
            <a:r>
              <a:rPr lang="en-US" sz="1200" dirty="0">
                <a:latin typeface="Courier"/>
                <a:cs typeface="Courier"/>
              </a:rPr>
              <a:t>        .       24/21   1/3     0/1     aut1|5  N=50    PASS    MQ0=0;AB=0.58</a:t>
            </a:r>
          </a:p>
          <a:p>
            <a:r>
              <a:rPr lang="en-US" sz="1200" dirty="0">
                <a:latin typeface="Courier"/>
                <a:cs typeface="Courier"/>
              </a:rPr>
              <a:t>        .       22/22   2/3     0/1     aut1|6  N=50    PASS    MQ0=0;AB=0.59</a:t>
            </a:r>
          </a:p>
          <a:p>
            <a:r>
              <a:rPr lang="en-US" sz="1200" dirty="0">
                <a:latin typeface="Courier"/>
                <a:cs typeface="Courier"/>
              </a:rPr>
              <a:t>        1/0     52/56   12/11   .       scz1|1  N=132   PASS    MQ0=0;AB=0.53</a:t>
            </a:r>
          </a:p>
        </p:txBody>
      </p:sp>
      <p:sp>
        <p:nvSpPr>
          <p:cNvPr id="7" name="Rectangle 6"/>
          <p:cNvSpPr/>
          <p:nvPr/>
        </p:nvSpPr>
        <p:spPr>
          <a:xfrm>
            <a:off x="311647" y="3988765"/>
            <a:ext cx="8597138" cy="3385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"/>
                <a:cs typeface="Courier"/>
              </a:rPr>
              <a:t>./</a:t>
            </a:r>
            <a:r>
              <a:rPr lang="en-US" sz="1600" b="1" dirty="0" err="1">
                <a:latin typeface="Courier"/>
                <a:cs typeface="Courier"/>
              </a:rPr>
              <a:t>acdb</a:t>
            </a:r>
            <a:r>
              <a:rPr lang="en-US" sz="1600" b="1" dirty="0">
                <a:latin typeface="Courier"/>
                <a:cs typeface="Courier"/>
              </a:rPr>
              <a:t> db1 </a:t>
            </a:r>
            <a:r>
              <a:rPr lang="en-US" sz="1600" b="1" dirty="0" smtClean="0">
                <a:latin typeface="Courier"/>
                <a:cs typeface="Courier"/>
              </a:rPr>
              <a:t>lookup  </a:t>
            </a:r>
            <a:r>
              <a:rPr lang="en-US" sz="1600" b="1" dirty="0">
                <a:latin typeface="Courier"/>
                <a:cs typeface="Courier"/>
              </a:rPr>
              <a:t>-</a:t>
            </a:r>
            <a:r>
              <a:rPr lang="en-US" sz="1600" b="1" dirty="0" smtClean="0">
                <a:latin typeface="Courier"/>
                <a:cs typeface="Courier"/>
              </a:rPr>
              <a:t>-</a:t>
            </a:r>
            <a:r>
              <a:rPr lang="en-US" sz="1600" b="1" dirty="0" err="1" smtClean="0">
                <a:latin typeface="Courier"/>
                <a:cs typeface="Courier"/>
              </a:rPr>
              <a:t>pos</a:t>
            </a:r>
            <a:r>
              <a:rPr lang="en-US" sz="1600" b="1" dirty="0" smtClean="0">
                <a:latin typeface="Courier"/>
                <a:cs typeface="Courier"/>
              </a:rPr>
              <a:t> chr1:887188  --mask </a:t>
            </a:r>
            <a:r>
              <a:rPr lang="en-US" sz="1600" b="1" dirty="0" err="1" smtClean="0">
                <a:latin typeface="Courier"/>
                <a:cs typeface="Courier"/>
              </a:rPr>
              <a:t>any.filter.ex</a:t>
            </a:r>
            <a:endParaRPr lang="en-US" sz="1600" b="1" dirty="0">
              <a:latin typeface="Courier"/>
              <a:cs typeface="Couri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056" y="1694327"/>
            <a:ext cx="7796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Create a summary-level VCF of genotype counts by group, and variant meta-data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60316" y="2693377"/>
            <a:ext cx="572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Upload to summary database (ACDB: “a counts database”)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7576" y="3656142"/>
            <a:ext cx="803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Can be queried (by qualified investigators) by position, count, disease-specificity, </a:t>
            </a:r>
            <a:r>
              <a:rPr lang="en-US" i="1" dirty="0" err="1" smtClean="0"/>
              <a:t>etc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8924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GWAS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Directly genotyping &gt;&gt;1 million SNPs in large samples, PLINK becomes unwieldy</a:t>
            </a:r>
          </a:p>
          <a:p>
            <a:endParaRPr lang="en-US" sz="1100" dirty="0" smtClean="0"/>
          </a:p>
          <a:p>
            <a:r>
              <a:rPr lang="en-US" sz="2400" dirty="0" smtClean="0"/>
              <a:t>Imputation packages (e.g. BEAGLE) will output VCFs</a:t>
            </a:r>
          </a:p>
          <a:p>
            <a:pPr lvl="1"/>
            <a:r>
              <a:rPr lang="en-US" sz="2000" dirty="0" smtClean="0"/>
              <a:t>calls, quality scores and posterior genotype probabilities/dosages</a:t>
            </a:r>
          </a:p>
          <a:p>
            <a:endParaRPr lang="en-US" sz="1200" dirty="0"/>
          </a:p>
          <a:p>
            <a:r>
              <a:rPr lang="en-US" sz="2400" dirty="0" smtClean="0"/>
              <a:t>PLINK/</a:t>
            </a:r>
            <a:r>
              <a:rPr lang="en-US" sz="2400" dirty="0" err="1" smtClean="0"/>
              <a:t>Seq</a:t>
            </a:r>
            <a:r>
              <a:rPr lang="en-US" sz="2400" dirty="0" smtClean="0"/>
              <a:t> as a platform for GWAS analysis</a:t>
            </a:r>
          </a:p>
          <a:p>
            <a:pPr lvl="1"/>
            <a:r>
              <a:rPr lang="en-US" sz="2000" dirty="0" smtClean="0"/>
              <a:t>Basic QC, stratification analysis (MDS), linear </a:t>
            </a:r>
            <a:r>
              <a:rPr lang="en-US" sz="2000" dirty="0"/>
              <a:t>&amp; logistic </a:t>
            </a:r>
            <a:r>
              <a:rPr lang="en-US" sz="2000" dirty="0" smtClean="0"/>
              <a:t>regression of direct and imputed genotypes,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endParaRPr lang="en-US" sz="1200" dirty="0"/>
          </a:p>
          <a:p>
            <a:r>
              <a:rPr lang="en-US" sz="2400" dirty="0" smtClean="0"/>
              <a:t>The R interface enables easier extension of methods</a:t>
            </a:r>
          </a:p>
          <a:p>
            <a:pPr lvl="1"/>
            <a:r>
              <a:rPr lang="en-US" sz="2200" dirty="0" smtClean="0"/>
              <a:t>e.g. </a:t>
            </a:r>
            <a:r>
              <a:rPr lang="en-US" sz="2200" i="1" dirty="0" smtClean="0"/>
              <a:t>multinomial</a:t>
            </a:r>
            <a:r>
              <a:rPr lang="en-US" sz="2200" dirty="0" smtClean="0"/>
              <a:t> logistic regression for a cross-disorder GWAS</a:t>
            </a:r>
          </a:p>
          <a:p>
            <a:pPr marL="457200" lvl="1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4372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8476"/>
            <a:ext cx="8229600" cy="55576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Project has been evolving slowly but steadily over the past year </a:t>
            </a:r>
          </a:p>
          <a:p>
            <a:endParaRPr lang="en-US" dirty="0" smtClean="0"/>
          </a:p>
          <a:p>
            <a:r>
              <a:rPr lang="en-US" dirty="0" smtClean="0"/>
              <a:t>First public release </a:t>
            </a:r>
            <a:r>
              <a:rPr lang="en-US" dirty="0" smtClean="0"/>
              <a:t>within one month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http://atgu.mgh.harvard.edu/plinkseq/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Developers/</a:t>
            </a:r>
            <a:r>
              <a:rPr lang="en-US" dirty="0" smtClean="0"/>
              <a:t>collaborators/colleagues:</a:t>
            </a:r>
            <a:endParaRPr lang="en-US" dirty="0" smtClean="0"/>
          </a:p>
          <a:p>
            <a:pPr lvl="1"/>
            <a:r>
              <a:rPr lang="en-US" u="sng" dirty="0" smtClean="0"/>
              <a:t>Brett </a:t>
            </a:r>
            <a:r>
              <a:rPr lang="en-US" u="sng" dirty="0" smtClean="0"/>
              <a:t>Thomas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dirty="0"/>
              <a:t>Mark </a:t>
            </a:r>
            <a:r>
              <a:rPr lang="en-US" dirty="0" smtClean="0"/>
              <a:t>Daly, Ron </a:t>
            </a:r>
            <a:r>
              <a:rPr lang="en-US" dirty="0"/>
              <a:t>Do</a:t>
            </a:r>
            <a:r>
              <a:rPr lang="en-US" dirty="0" smtClean="0"/>
              <a:t>, Jason </a:t>
            </a:r>
            <a:r>
              <a:rPr lang="en-US" dirty="0" err="1" smtClean="0"/>
              <a:t>Flannick</a:t>
            </a:r>
            <a:r>
              <a:rPr lang="en-US" dirty="0"/>
              <a:t>, </a:t>
            </a:r>
            <a:r>
              <a:rPr lang="en-US" dirty="0" err="1"/>
              <a:t>Menachem</a:t>
            </a:r>
            <a:r>
              <a:rPr lang="en-US" dirty="0"/>
              <a:t> </a:t>
            </a:r>
            <a:r>
              <a:rPr lang="en-US" dirty="0" err="1"/>
              <a:t>Fromer</a:t>
            </a:r>
            <a:r>
              <a:rPr lang="en-US" dirty="0"/>
              <a:t>, </a:t>
            </a:r>
            <a:r>
              <a:rPr lang="en-US" dirty="0" smtClean="0"/>
              <a:t>Jared </a:t>
            </a:r>
            <a:r>
              <a:rPr lang="en-US" dirty="0" smtClean="0"/>
              <a:t>McGuire</a:t>
            </a:r>
            <a:r>
              <a:rPr lang="en-US" dirty="0" smtClean="0"/>
              <a:t>, </a:t>
            </a:r>
            <a:r>
              <a:rPr lang="en-US" dirty="0"/>
              <a:t>Ben Neale</a:t>
            </a:r>
            <a:r>
              <a:rPr lang="en-US" dirty="0" smtClean="0"/>
              <a:t>, Douglas </a:t>
            </a:r>
            <a:r>
              <a:rPr lang="en-US" dirty="0" err="1"/>
              <a:t>Ruderfer</a:t>
            </a:r>
            <a:r>
              <a:rPr lang="en-US" dirty="0"/>
              <a:t>, </a:t>
            </a:r>
            <a:r>
              <a:rPr lang="en-US" dirty="0" err="1" smtClean="0"/>
              <a:t>Shamil</a:t>
            </a:r>
            <a:r>
              <a:rPr lang="en-US" dirty="0" smtClean="0"/>
              <a:t> </a:t>
            </a:r>
            <a:r>
              <a:rPr lang="en-US" dirty="0" err="1" smtClean="0"/>
              <a:t>Sunyaev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Funding: NHGRI grant R01 HG005827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2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45"/>
            <a:ext cx="8229600" cy="4402667"/>
          </a:xfrm>
        </p:spPr>
        <p:txBody>
          <a:bodyPr>
            <a:normAutofit/>
          </a:bodyPr>
          <a:lstStyle/>
          <a:p>
            <a:r>
              <a:rPr lang="en-US" dirty="0" smtClean="0"/>
              <a:t>What is PLINK/</a:t>
            </a:r>
            <a:r>
              <a:rPr lang="en-US" dirty="0" err="1" smtClean="0"/>
              <a:t>Seq</a:t>
            </a:r>
            <a:r>
              <a:rPr lang="en-US" dirty="0" smtClean="0"/>
              <a:t> (versus PLINK)?</a:t>
            </a:r>
          </a:p>
          <a:p>
            <a:endParaRPr lang="en-US" dirty="0" smtClean="0"/>
          </a:p>
          <a:p>
            <a:r>
              <a:rPr lang="en-US" dirty="0" smtClean="0"/>
              <a:t>Structure </a:t>
            </a:r>
            <a:r>
              <a:rPr lang="en-US" dirty="0"/>
              <a:t>and data-</a:t>
            </a:r>
            <a:r>
              <a:rPr lang="en-US" dirty="0" smtClean="0"/>
              <a:t>flow of PLINK/</a:t>
            </a:r>
            <a:r>
              <a:rPr lang="en-US" dirty="0" err="1" smtClean="0"/>
              <a:t>Seq</a:t>
            </a:r>
            <a:r>
              <a:rPr lang="en-US" dirty="0" smtClean="0"/>
              <a:t> projects</a:t>
            </a:r>
          </a:p>
          <a:p>
            <a:endParaRPr lang="en-US" dirty="0"/>
          </a:p>
          <a:p>
            <a:r>
              <a:rPr lang="en-US" dirty="0" smtClean="0"/>
              <a:t>Working with </a:t>
            </a:r>
            <a:r>
              <a:rPr lang="en-US" dirty="0" err="1" smtClean="0"/>
              <a:t>exome</a:t>
            </a:r>
            <a:r>
              <a:rPr lang="en-US" dirty="0" smtClean="0"/>
              <a:t>/NGS data (aka VCF files)</a:t>
            </a:r>
          </a:p>
          <a:p>
            <a:endParaRPr lang="en-US" dirty="0"/>
          </a:p>
          <a:p>
            <a:r>
              <a:rPr lang="en-US" dirty="0" smtClean="0"/>
              <a:t>Some different “front-ends”, applications</a:t>
            </a:r>
          </a:p>
        </p:txBody>
      </p:sp>
    </p:spTree>
    <p:extLst>
      <p:ext uri="{BB962C8B-B14F-4D97-AF65-F5344CB8AC3E}">
        <p14:creationId xmlns:p14="http://schemas.microsoft.com/office/powerpoint/2010/main" val="214191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890"/>
          <a:stretch/>
        </p:blipFill>
        <p:spPr>
          <a:xfrm>
            <a:off x="213660" y="829324"/>
            <a:ext cx="8605419" cy="5801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677" y="282364"/>
            <a:ext cx="85627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Components of the NGS analysis pipeline @ Broad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297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368172"/>
              </p:ext>
            </p:extLst>
          </p:nvPr>
        </p:nvGraphicFramePr>
        <p:xfrm>
          <a:off x="442516" y="172124"/>
          <a:ext cx="8447534" cy="6456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400"/>
                <a:gridCol w="5531134"/>
              </a:tblGrid>
              <a:tr h="551970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PLINK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PLINK/</a:t>
                      </a:r>
                      <a:r>
                        <a:rPr lang="en-US" sz="2200" b="1" dirty="0" err="1" smtClean="0"/>
                        <a:t>Seq</a:t>
                      </a:r>
                      <a:endParaRPr lang="en-US" sz="2200" b="1" dirty="0"/>
                    </a:p>
                  </a:txBody>
                  <a:tcPr anchor="ctr"/>
                </a:tc>
              </a:tr>
              <a:tr h="65951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GWAS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Whole-</a:t>
                      </a:r>
                      <a:r>
                        <a:rPr lang="en-US" sz="1800" dirty="0" err="1" smtClean="0"/>
                        <a:t>exome</a:t>
                      </a:r>
                      <a:r>
                        <a:rPr lang="en-US" sz="1800" dirty="0" smtClean="0"/>
                        <a:t> sequencing</a:t>
                      </a:r>
                      <a:r>
                        <a:rPr lang="en-US" sz="1800" baseline="0" dirty="0" smtClean="0"/>
                        <a:t> studies</a:t>
                      </a:r>
                    </a:p>
                    <a:p>
                      <a:r>
                        <a:rPr lang="en-US" sz="1800" baseline="0" dirty="0" smtClean="0"/>
                        <a:t>(&amp; whole-genome sequencing, “GWAS 2.0”)</a:t>
                      </a:r>
                      <a:endParaRPr lang="en-US" sz="1800" dirty="0"/>
                    </a:p>
                  </a:txBody>
                  <a:tcPr anchor="ctr"/>
                </a:tc>
              </a:tr>
              <a:tr h="5563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PED file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VCF files</a:t>
                      </a:r>
                      <a:r>
                        <a:rPr lang="en-US" sz="1800" baseline="0" dirty="0" smtClean="0"/>
                        <a:t> (and BCF, PED, binary-PED, …)</a:t>
                      </a:r>
                      <a:endParaRPr lang="en-US" sz="1800" dirty="0"/>
                    </a:p>
                  </a:txBody>
                  <a:tcPr anchor="ctr"/>
                </a:tc>
              </a:tr>
              <a:tr h="65951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Large datasets</a:t>
                      </a:r>
                    </a:p>
                    <a:p>
                      <a:r>
                        <a:rPr lang="en-US" sz="1800" dirty="0" smtClean="0"/>
                        <a:t>(but</a:t>
                      </a:r>
                      <a:r>
                        <a:rPr lang="en-US" sz="1800" baseline="0" dirty="0" smtClean="0"/>
                        <a:t> held in </a:t>
                      </a:r>
                      <a:r>
                        <a:rPr lang="en-US" sz="1800" dirty="0" smtClean="0"/>
                        <a:t>RAM)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Very large datasets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(much larger than fits in RAM)</a:t>
                      </a:r>
                      <a:endParaRPr lang="en-US" sz="1800" dirty="0"/>
                    </a:p>
                  </a:txBody>
                  <a:tcPr anchor="ctr"/>
                </a:tc>
              </a:tr>
              <a:tr h="5519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Common</a:t>
                      </a:r>
                      <a:r>
                        <a:rPr lang="en-US" sz="1800" baseline="0" dirty="0" smtClean="0"/>
                        <a:t> variation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Rare</a:t>
                      </a:r>
                      <a:r>
                        <a:rPr lang="en-US" sz="1800" baseline="0" dirty="0" smtClean="0"/>
                        <a:t> (and common) variation</a:t>
                      </a:r>
                      <a:endParaRPr lang="en-US" sz="1800" dirty="0"/>
                    </a:p>
                  </a:txBody>
                  <a:tcPr anchor="ctr"/>
                </a:tc>
              </a:tr>
              <a:tr h="65951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Simple SNPs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More general, extensible representation of genetic</a:t>
                      </a:r>
                      <a:r>
                        <a:rPr lang="en-US" sz="1800" baseline="0" dirty="0" smtClean="0"/>
                        <a:t> variation data </a:t>
                      </a:r>
                      <a:r>
                        <a:rPr lang="en-US" sz="1800" u="sng" baseline="0" dirty="0" smtClean="0"/>
                        <a:t>and meta-data</a:t>
                      </a:r>
                      <a:endParaRPr lang="en-US" sz="1800" u="sng" dirty="0"/>
                    </a:p>
                  </a:txBody>
                  <a:tcPr anchor="ctr"/>
                </a:tc>
              </a:tr>
              <a:tr h="65951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Sequential tests of single variants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Groups</a:t>
                      </a:r>
                      <a:r>
                        <a:rPr lang="en-US" sz="1800" baseline="0" dirty="0" smtClean="0"/>
                        <a:t> of variants </a:t>
                      </a:r>
                    </a:p>
                    <a:p>
                      <a:r>
                        <a:rPr lang="en-US" sz="1800" baseline="0" dirty="0" smtClean="0"/>
                        <a:t>(e.g. genes/regions/pathways)</a:t>
                      </a:r>
                      <a:endParaRPr lang="en-US" sz="1800" dirty="0"/>
                    </a:p>
                  </a:txBody>
                  <a:tcPr anchor="ctr"/>
                </a:tc>
              </a:tr>
              <a:tr h="9462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Analysis largely </a:t>
                      </a:r>
                    </a:p>
                    <a:p>
                      <a:r>
                        <a:rPr lang="en-US" sz="1800" baseline="0" dirty="0" smtClean="0"/>
                        <a:t>“self-contained”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Intersection</a:t>
                      </a:r>
                      <a:r>
                        <a:rPr lang="en-US" sz="1800" baseline="0" dirty="0" smtClean="0"/>
                        <a:t> with other reference datasets and genomic resources (</a:t>
                      </a:r>
                      <a:r>
                        <a:rPr lang="en-US" sz="1800" baseline="0" dirty="0" err="1" smtClean="0"/>
                        <a:t>RefSeq</a:t>
                      </a:r>
                      <a:r>
                        <a:rPr lang="en-US" sz="1800" baseline="0" dirty="0" smtClean="0"/>
                        <a:t> transcripts, hg19, </a:t>
                      </a:r>
                      <a:r>
                        <a:rPr lang="en-US" sz="1800" baseline="0" dirty="0" err="1" smtClean="0"/>
                        <a:t>dbSNP</a:t>
                      </a:r>
                      <a:r>
                        <a:rPr lang="en-US" sz="1800" baseline="0" dirty="0" smtClean="0"/>
                        <a:t>, PolyPhen2, existing GWAS data, etc… )</a:t>
                      </a:r>
                      <a:endParaRPr lang="en-US" sz="1800" dirty="0"/>
                    </a:p>
                  </a:txBody>
                  <a:tcPr anchor="ctr"/>
                </a:tc>
              </a:tr>
              <a:tr h="65951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Command-line interface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Command-line</a:t>
                      </a:r>
                      <a:r>
                        <a:rPr lang="en-US" sz="1800" baseline="0" dirty="0" smtClean="0"/>
                        <a:t> interface (but also via R package, the web, and other interfaces in the pipeline)</a:t>
                      </a:r>
                      <a:endParaRPr lang="en-US" sz="1800" dirty="0"/>
                    </a:p>
                  </a:txBody>
                  <a:tcPr anchor="ctr"/>
                </a:tc>
              </a:tr>
              <a:tr h="5519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Downstream of </a:t>
                      </a:r>
                      <a:r>
                        <a:rPr lang="en-US" sz="1800" dirty="0" err="1" smtClean="0"/>
                        <a:t>Birdsuite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Downstream of { Picard,</a:t>
                      </a:r>
                      <a:r>
                        <a:rPr lang="en-US" sz="1800" baseline="0" dirty="0" smtClean="0"/>
                        <a:t> BWA, </a:t>
                      </a:r>
                      <a:r>
                        <a:rPr lang="en-US" sz="1800" dirty="0" smtClean="0"/>
                        <a:t>GATK, </a:t>
                      </a:r>
                      <a:r>
                        <a:rPr lang="en-US" sz="1800" dirty="0" err="1" smtClean="0"/>
                        <a:t>Samtools</a:t>
                      </a:r>
                      <a:r>
                        <a:rPr lang="en-US" sz="1800" dirty="0" smtClean="0"/>
                        <a:t>, … }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363376" y="70213"/>
            <a:ext cx="5526674" cy="6775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0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297733" y="592800"/>
            <a:ext cx="948650" cy="3792203"/>
            <a:chOff x="297733" y="651590"/>
            <a:chExt cx="948650" cy="3792203"/>
          </a:xfrm>
        </p:grpSpPr>
        <p:sp>
          <p:nvSpPr>
            <p:cNvPr id="7" name="Snip Single Corner Rectangle 6"/>
            <p:cNvSpPr/>
            <p:nvPr/>
          </p:nvSpPr>
          <p:spPr>
            <a:xfrm>
              <a:off x="297733" y="651590"/>
              <a:ext cx="643850" cy="638849"/>
            </a:xfrm>
            <a:prstGeom prst="snip1Rect">
              <a:avLst/>
            </a:prstGeom>
            <a:solidFill>
              <a:srgbClr val="B9CDE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VCF</a:t>
              </a:r>
              <a:endParaRPr lang="en-US" dirty="0"/>
            </a:p>
          </p:txBody>
        </p:sp>
        <p:sp>
          <p:nvSpPr>
            <p:cNvPr id="8" name="Snip Single Corner Rectangle 7"/>
            <p:cNvSpPr/>
            <p:nvPr/>
          </p:nvSpPr>
          <p:spPr>
            <a:xfrm>
              <a:off x="432493" y="785814"/>
              <a:ext cx="643850" cy="638849"/>
            </a:xfrm>
            <a:prstGeom prst="snip1Rect">
              <a:avLst/>
            </a:prstGeom>
            <a:solidFill>
              <a:srgbClr val="B9CDE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VCF</a:t>
              </a:r>
              <a:endParaRPr lang="en-US" dirty="0"/>
            </a:p>
          </p:txBody>
        </p:sp>
        <p:sp>
          <p:nvSpPr>
            <p:cNvPr id="9" name="Snip Single Corner Rectangle 8"/>
            <p:cNvSpPr/>
            <p:nvPr/>
          </p:nvSpPr>
          <p:spPr>
            <a:xfrm>
              <a:off x="584893" y="971014"/>
              <a:ext cx="643850" cy="638849"/>
            </a:xfrm>
            <a:prstGeom prst="snip1Rect">
              <a:avLst/>
            </a:prstGeom>
            <a:solidFill>
              <a:srgbClr val="B9CDE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VCF</a:t>
              </a:r>
              <a:endParaRPr lang="en-US" dirty="0"/>
            </a:p>
          </p:txBody>
        </p:sp>
        <p:sp>
          <p:nvSpPr>
            <p:cNvPr id="10" name="Snip Single Corner Rectangle 9"/>
            <p:cNvSpPr/>
            <p:nvPr/>
          </p:nvSpPr>
          <p:spPr>
            <a:xfrm>
              <a:off x="297733" y="2010031"/>
              <a:ext cx="643850" cy="638849"/>
            </a:xfrm>
            <a:prstGeom prst="snip1Rect">
              <a:avLst/>
            </a:prstGeom>
            <a:solidFill>
              <a:srgbClr val="B9CDE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PED</a:t>
              </a:r>
            </a:p>
            <a:p>
              <a:pPr algn="ctr"/>
              <a:r>
                <a:rPr lang="en-US" dirty="0" smtClean="0"/>
                <a:t>BED</a:t>
              </a:r>
              <a:endParaRPr lang="en-US" dirty="0"/>
            </a:p>
          </p:txBody>
        </p:sp>
        <p:sp>
          <p:nvSpPr>
            <p:cNvPr id="17" name="Snip Single Corner Rectangle 16"/>
            <p:cNvSpPr/>
            <p:nvPr/>
          </p:nvSpPr>
          <p:spPr>
            <a:xfrm>
              <a:off x="297733" y="3500144"/>
              <a:ext cx="643850" cy="638849"/>
            </a:xfrm>
            <a:prstGeom prst="snip1Rect">
              <a:avLst/>
            </a:prstGeom>
            <a:solidFill>
              <a:srgbClr val="B9CDE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TXT</a:t>
              </a:r>
              <a:endParaRPr lang="en-US" dirty="0"/>
            </a:p>
          </p:txBody>
        </p:sp>
        <p:sp>
          <p:nvSpPr>
            <p:cNvPr id="18" name="Snip Single Corner Rectangle 17"/>
            <p:cNvSpPr/>
            <p:nvPr/>
          </p:nvSpPr>
          <p:spPr>
            <a:xfrm>
              <a:off x="450133" y="3652544"/>
              <a:ext cx="643850" cy="638849"/>
            </a:xfrm>
            <a:prstGeom prst="snip1Rect">
              <a:avLst/>
            </a:prstGeom>
            <a:solidFill>
              <a:srgbClr val="B9CDE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TXT</a:t>
              </a:r>
              <a:endParaRPr lang="en-US" dirty="0"/>
            </a:p>
          </p:txBody>
        </p:sp>
        <p:sp>
          <p:nvSpPr>
            <p:cNvPr id="19" name="Snip Single Corner Rectangle 18"/>
            <p:cNvSpPr/>
            <p:nvPr/>
          </p:nvSpPr>
          <p:spPr>
            <a:xfrm>
              <a:off x="602533" y="3804944"/>
              <a:ext cx="643850" cy="638849"/>
            </a:xfrm>
            <a:prstGeom prst="snip1Rect">
              <a:avLst/>
            </a:prstGeom>
            <a:solidFill>
              <a:srgbClr val="B9CDE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TXT</a:t>
              </a:r>
              <a:endParaRPr lang="en-US" dirty="0"/>
            </a:p>
          </p:txBody>
        </p:sp>
        <p:sp>
          <p:nvSpPr>
            <p:cNvPr id="20" name="Snip Single Corner Rectangle 19"/>
            <p:cNvSpPr/>
            <p:nvPr/>
          </p:nvSpPr>
          <p:spPr>
            <a:xfrm>
              <a:off x="450133" y="2162431"/>
              <a:ext cx="643850" cy="638849"/>
            </a:xfrm>
            <a:prstGeom prst="snip1Rect">
              <a:avLst/>
            </a:prstGeom>
            <a:solidFill>
              <a:srgbClr val="B9CDE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PED</a:t>
              </a:r>
            </a:p>
            <a:p>
              <a:pPr algn="ctr"/>
              <a:r>
                <a:rPr lang="en-US" dirty="0" smtClean="0"/>
                <a:t>BED</a:t>
              </a:r>
              <a:endParaRPr lang="en-US" dirty="0"/>
            </a:p>
          </p:txBody>
        </p:sp>
        <p:sp>
          <p:nvSpPr>
            <p:cNvPr id="21" name="Snip Single Corner Rectangle 20"/>
            <p:cNvSpPr/>
            <p:nvPr/>
          </p:nvSpPr>
          <p:spPr>
            <a:xfrm>
              <a:off x="602533" y="2314831"/>
              <a:ext cx="643850" cy="638849"/>
            </a:xfrm>
            <a:prstGeom prst="snip1Rect">
              <a:avLst/>
            </a:prstGeom>
            <a:solidFill>
              <a:srgbClr val="B9CDE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PED</a:t>
              </a:r>
            </a:p>
            <a:p>
              <a:pPr algn="ctr"/>
              <a:r>
                <a:rPr lang="en-US" dirty="0" smtClean="0"/>
                <a:t>BED</a:t>
              </a:r>
              <a:endParaRPr lang="en-US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341195" y="3211440"/>
            <a:ext cx="1559695" cy="3363143"/>
            <a:chOff x="2341195" y="3211440"/>
            <a:chExt cx="1559695" cy="3363143"/>
          </a:xfrm>
        </p:grpSpPr>
        <p:sp>
          <p:nvSpPr>
            <p:cNvPr id="14" name="Rectangle 13"/>
            <p:cNvSpPr/>
            <p:nvPr/>
          </p:nvSpPr>
          <p:spPr>
            <a:xfrm>
              <a:off x="2341195" y="3791619"/>
              <a:ext cx="1559695" cy="82652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Reference Variants </a:t>
              </a:r>
            </a:p>
            <a:p>
              <a:pPr algn="ctr"/>
              <a:r>
                <a:rPr 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(</a:t>
              </a:r>
              <a:r>
                <a:rPr lang="en-US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dbSNP</a:t>
              </a:r>
              <a:r>
                <a:rPr 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, 1KG)</a:t>
              </a:r>
              <a:endPara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41195" y="4770545"/>
              <a:ext cx="1559695" cy="82652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Loci/transcripts (</a:t>
              </a:r>
              <a:r>
                <a:rPr lang="en-US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RefSeq</a:t>
              </a:r>
              <a:r>
                <a:rPr 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, CCDS, </a:t>
              </a:r>
              <a:r>
                <a:rPr lang="en-US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exome</a:t>
              </a:r>
              <a:r>
                <a:rPr 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targets)</a:t>
              </a:r>
              <a:endPara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41195" y="5748057"/>
              <a:ext cx="1559695" cy="82652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Sequence</a:t>
              </a:r>
            </a:p>
            <a:p>
              <a:pPr algn="ctr"/>
              <a:r>
                <a:rPr 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(hg18, hg19)</a:t>
              </a:r>
              <a:endPara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" name="Up-Down Arrow 1"/>
            <p:cNvSpPr/>
            <p:nvPr/>
          </p:nvSpPr>
          <p:spPr>
            <a:xfrm>
              <a:off x="3022823" y="3211440"/>
              <a:ext cx="210422" cy="486449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292565" y="109904"/>
            <a:ext cx="2909862" cy="3882833"/>
            <a:chOff x="1292565" y="109904"/>
            <a:chExt cx="2909862" cy="3882833"/>
          </a:xfrm>
        </p:grpSpPr>
        <p:sp>
          <p:nvSpPr>
            <p:cNvPr id="13" name="Rectangle 12"/>
            <p:cNvSpPr/>
            <p:nvPr/>
          </p:nvSpPr>
          <p:spPr>
            <a:xfrm>
              <a:off x="2341195" y="566623"/>
              <a:ext cx="1559695" cy="2559617"/>
            </a:xfrm>
            <a:prstGeom prst="rect">
              <a:avLst/>
            </a:prstGeom>
            <a:solidFill>
              <a:srgbClr val="B9CDE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Variant,  genotype &amp; phenotype</a:t>
              </a:r>
            </a:p>
            <a:p>
              <a:pPr algn="ctr"/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data and metadata</a:t>
              </a: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292565" y="1229598"/>
              <a:ext cx="9126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1292565" y="1764409"/>
              <a:ext cx="912656" cy="8090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1292565" y="2128642"/>
              <a:ext cx="912656" cy="18640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292565" y="1417100"/>
              <a:ext cx="912656" cy="26161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smtClean="0"/>
                <a:t>Loaded into</a:t>
              </a:r>
              <a:endParaRPr lang="en-US" sz="1100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29173" y="109904"/>
              <a:ext cx="20732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“PLINK/</a:t>
              </a:r>
              <a:r>
                <a:rPr lang="en-US" dirty="0" err="1" smtClean="0"/>
                <a:t>Seq</a:t>
              </a:r>
              <a:r>
                <a:rPr lang="en-US" dirty="0" smtClean="0"/>
                <a:t> project”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953936" y="2451378"/>
            <a:ext cx="968902" cy="2451394"/>
            <a:chOff x="4012731" y="2451378"/>
            <a:chExt cx="968902" cy="2451394"/>
          </a:xfrm>
        </p:grpSpPr>
        <p:sp>
          <p:nvSpPr>
            <p:cNvPr id="34" name="TextBox 33"/>
            <p:cNvSpPr txBox="1"/>
            <p:nvPr/>
          </p:nvSpPr>
          <p:spPr>
            <a:xfrm>
              <a:off x="4012731" y="2451378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Queries</a:t>
              </a:r>
              <a:endParaRPr lang="en-US" dirty="0"/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4126765" y="2945472"/>
              <a:ext cx="801601" cy="32938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055591" y="3333112"/>
              <a:ext cx="92604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 smtClean="0"/>
                <a:t>“singleton, </a:t>
              </a:r>
            </a:p>
            <a:p>
              <a:pPr algn="ctr"/>
              <a:r>
                <a:rPr lang="en-US" sz="1200" i="1" dirty="0" smtClean="0"/>
                <a:t>case-only</a:t>
              </a:r>
            </a:p>
            <a:p>
              <a:pPr algn="ctr"/>
              <a:r>
                <a:rPr lang="en-US" sz="1200" i="1" dirty="0" smtClean="0"/>
                <a:t> coding </a:t>
              </a:r>
            </a:p>
            <a:p>
              <a:pPr algn="ctr"/>
              <a:r>
                <a:rPr lang="en-US" sz="1200" i="1" dirty="0" smtClean="0"/>
                <a:t>variants, </a:t>
              </a:r>
            </a:p>
            <a:p>
              <a:pPr algn="ctr"/>
              <a:r>
                <a:rPr lang="en-US" sz="1200" i="1" dirty="0" smtClean="0"/>
                <a:t>not seen </a:t>
              </a:r>
            </a:p>
            <a:p>
              <a:pPr algn="ctr"/>
              <a:r>
                <a:rPr lang="en-US" sz="1200" i="1" dirty="0" smtClean="0"/>
                <a:t>in </a:t>
              </a:r>
              <a:r>
                <a:rPr lang="en-US" sz="1200" i="1" dirty="0" err="1" smtClean="0"/>
                <a:t>dbSNP</a:t>
              </a:r>
              <a:r>
                <a:rPr lang="en-US" sz="1200" i="1" dirty="0" smtClean="0"/>
                <a:t>, </a:t>
              </a:r>
            </a:p>
            <a:p>
              <a:pPr algn="ctr"/>
              <a:r>
                <a:rPr lang="en-US" sz="1200" i="1" dirty="0"/>
                <a:t>f</a:t>
              </a:r>
              <a:r>
                <a:rPr lang="en-US" sz="1200" i="1" dirty="0" smtClean="0"/>
                <a:t>rom genes </a:t>
              </a:r>
            </a:p>
            <a:p>
              <a:pPr algn="ctr"/>
              <a:r>
                <a:rPr lang="en-US" sz="1200" i="1" dirty="0" smtClean="0"/>
                <a:t>on chr22”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329080" y="816048"/>
            <a:ext cx="1830279" cy="4599251"/>
            <a:chOff x="7329080" y="816048"/>
            <a:chExt cx="1830279" cy="4599251"/>
          </a:xfrm>
        </p:grpSpPr>
        <p:sp>
          <p:nvSpPr>
            <p:cNvPr id="53" name="TextBox 52"/>
            <p:cNvSpPr txBox="1"/>
            <p:nvPr/>
          </p:nvSpPr>
          <p:spPr>
            <a:xfrm>
              <a:off x="7640882" y="1037137"/>
              <a:ext cx="1518477" cy="4185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View/reformat</a:t>
              </a:r>
            </a:p>
            <a:p>
              <a:r>
                <a:rPr lang="en-US" sz="1400" i="1" dirty="0" smtClean="0"/>
                <a:t>data</a:t>
              </a:r>
            </a:p>
            <a:p>
              <a:endParaRPr lang="en-US" sz="1400" i="1" dirty="0" smtClean="0"/>
            </a:p>
            <a:p>
              <a:r>
                <a:rPr lang="en-US" sz="1400" i="1" dirty="0" smtClean="0"/>
                <a:t>Summary stats </a:t>
              </a:r>
            </a:p>
            <a:p>
              <a:r>
                <a:rPr lang="en-US" sz="1400" i="1" dirty="0" smtClean="0"/>
                <a:t>for variants, </a:t>
              </a:r>
            </a:p>
            <a:p>
              <a:r>
                <a:rPr lang="en-US" sz="1400" i="1" dirty="0" smtClean="0"/>
                <a:t>individuals, genes</a:t>
              </a:r>
            </a:p>
            <a:p>
              <a:endParaRPr lang="en-US" sz="1400" i="1" dirty="0"/>
            </a:p>
            <a:p>
              <a:r>
                <a:rPr lang="en-US" sz="1400" i="1" dirty="0" smtClean="0"/>
                <a:t>Rare variant </a:t>
              </a:r>
            </a:p>
            <a:p>
              <a:r>
                <a:rPr lang="en-US" sz="1400" i="1" dirty="0"/>
                <a:t>a</a:t>
              </a:r>
              <a:r>
                <a:rPr lang="en-US" sz="1400" i="1" dirty="0" smtClean="0"/>
                <a:t>ssociation</a:t>
              </a:r>
            </a:p>
            <a:p>
              <a:endParaRPr lang="en-US" sz="1400" i="1" dirty="0" smtClean="0"/>
            </a:p>
            <a:p>
              <a:r>
                <a:rPr lang="en-US" sz="1400" i="1" dirty="0" smtClean="0"/>
                <a:t>An object in R, </a:t>
              </a:r>
            </a:p>
            <a:p>
              <a:r>
                <a:rPr lang="en-US" sz="1400" i="1" dirty="0" smtClean="0"/>
                <a:t>in a user-defined</a:t>
              </a:r>
            </a:p>
            <a:p>
              <a:r>
                <a:rPr lang="en-US" sz="1400" i="1" dirty="0" smtClean="0"/>
                <a:t>R function</a:t>
              </a:r>
              <a:endParaRPr lang="en-US" sz="1400" i="1" dirty="0"/>
            </a:p>
            <a:p>
              <a:endParaRPr lang="en-US" sz="1400" i="1" dirty="0" smtClean="0"/>
            </a:p>
            <a:p>
              <a:r>
                <a:rPr lang="en-US" sz="1400" i="1" dirty="0" smtClean="0"/>
                <a:t>Viewed via </a:t>
              </a:r>
            </a:p>
            <a:p>
              <a:r>
                <a:rPr lang="en-US" sz="1400" i="1" dirty="0" smtClean="0"/>
                <a:t>web-browser</a:t>
              </a:r>
            </a:p>
            <a:p>
              <a:r>
                <a:rPr lang="en-US" sz="1400" i="1" dirty="0"/>
                <a:t>i</a:t>
              </a:r>
              <a:r>
                <a:rPr lang="en-US" sz="1400" i="1" dirty="0" smtClean="0"/>
                <a:t>nterface</a:t>
              </a:r>
            </a:p>
            <a:p>
              <a:endParaRPr lang="en-US" sz="1400" i="1" dirty="0" smtClean="0"/>
            </a:p>
            <a:p>
              <a:r>
                <a:rPr lang="en-US" sz="1400" i="1" dirty="0" smtClean="0"/>
                <a:t>…</a:t>
              </a:r>
              <a:endParaRPr lang="en-US" sz="1400" i="1" dirty="0"/>
            </a:p>
          </p:txBody>
        </p:sp>
        <p:sp>
          <p:nvSpPr>
            <p:cNvPr id="54" name="Left Brace 53"/>
            <p:cNvSpPr/>
            <p:nvPr/>
          </p:nvSpPr>
          <p:spPr>
            <a:xfrm>
              <a:off x="7329080" y="816048"/>
              <a:ext cx="486717" cy="4599251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247816" y="2128642"/>
            <a:ext cx="1205866" cy="1153817"/>
            <a:chOff x="6236057" y="2128642"/>
            <a:chExt cx="1205866" cy="1153817"/>
          </a:xfrm>
        </p:grpSpPr>
        <p:sp>
          <p:nvSpPr>
            <p:cNvPr id="42" name="Right Arrow 41"/>
            <p:cNvSpPr/>
            <p:nvPr/>
          </p:nvSpPr>
          <p:spPr>
            <a:xfrm>
              <a:off x="6434490" y="2953077"/>
              <a:ext cx="849664" cy="32938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236057" y="2128642"/>
              <a:ext cx="12058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/>
                <a:t>Iterate over </a:t>
              </a:r>
            </a:p>
            <a:p>
              <a:pPr algn="ctr"/>
              <a:r>
                <a:rPr lang="en-US" sz="1600" i="1" dirty="0" smtClean="0"/>
                <a:t>(groups of)</a:t>
              </a:r>
            </a:p>
            <a:p>
              <a:pPr algn="ctr"/>
              <a:r>
                <a:rPr lang="en-US" sz="1600" i="1" dirty="0" smtClean="0"/>
                <a:t>variants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5236" y="1508329"/>
            <a:ext cx="808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NGS data</a:t>
            </a:r>
            <a:endParaRPr lang="en-US" sz="12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200143" y="2871803"/>
            <a:ext cx="1210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GWAS SNP data</a:t>
            </a:r>
            <a:endParaRPr lang="en-US" sz="12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5517" y="4329795"/>
            <a:ext cx="1506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Arbitrary annotation</a:t>
            </a:r>
            <a:endParaRPr lang="en-US" sz="1200" i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232540" y="2889981"/>
            <a:ext cx="1972681" cy="3280954"/>
            <a:chOff x="232540" y="2889981"/>
            <a:chExt cx="1972681" cy="3280954"/>
          </a:xfrm>
        </p:grpSpPr>
        <p:grpSp>
          <p:nvGrpSpPr>
            <p:cNvPr id="68" name="Group 67"/>
            <p:cNvGrpSpPr/>
            <p:nvPr/>
          </p:nvGrpSpPr>
          <p:grpSpPr>
            <a:xfrm>
              <a:off x="297733" y="2889981"/>
              <a:ext cx="1907488" cy="2971064"/>
              <a:chOff x="297733" y="2889981"/>
              <a:chExt cx="1907488" cy="2971064"/>
            </a:xfrm>
          </p:grpSpPr>
          <p:sp>
            <p:nvSpPr>
              <p:cNvPr id="4" name="Snip Single Corner Rectangle 3"/>
              <p:cNvSpPr/>
              <p:nvPr/>
            </p:nvSpPr>
            <p:spPr>
              <a:xfrm>
                <a:off x="297733" y="4902772"/>
                <a:ext cx="643850" cy="638849"/>
              </a:xfrm>
              <a:prstGeom prst="snip1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BCF</a:t>
                </a:r>
                <a:endParaRPr lang="en-US" dirty="0"/>
              </a:p>
            </p:txBody>
          </p:sp>
          <p:sp>
            <p:nvSpPr>
              <p:cNvPr id="5" name="Snip Single Corner Rectangle 4"/>
              <p:cNvSpPr/>
              <p:nvPr/>
            </p:nvSpPr>
            <p:spPr>
              <a:xfrm>
                <a:off x="432493" y="5063992"/>
                <a:ext cx="643850" cy="638849"/>
              </a:xfrm>
              <a:prstGeom prst="snip1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BCF</a:t>
                </a:r>
                <a:endParaRPr lang="en-US" dirty="0"/>
              </a:p>
            </p:txBody>
          </p:sp>
          <p:sp>
            <p:nvSpPr>
              <p:cNvPr id="6" name="Snip Single Corner Rectangle 5"/>
              <p:cNvSpPr/>
              <p:nvPr/>
            </p:nvSpPr>
            <p:spPr>
              <a:xfrm>
                <a:off x="592286" y="5222196"/>
                <a:ext cx="643850" cy="638849"/>
              </a:xfrm>
              <a:prstGeom prst="snip1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BCF</a:t>
                </a:r>
                <a:endParaRPr lang="en-US" dirty="0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1292565" y="2889981"/>
                <a:ext cx="912656" cy="265164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1246383" y="4611060"/>
                <a:ext cx="736082" cy="2616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i="1" dirty="0" smtClean="0"/>
                  <a:t>Indexed</a:t>
                </a:r>
                <a:endParaRPr lang="en-US" sz="1100" i="1" dirty="0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232540" y="5893936"/>
              <a:ext cx="12586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/>
                <a:t>Lots of</a:t>
              </a:r>
              <a:r>
                <a:rPr lang="en-US" sz="1200" i="1" dirty="0" smtClean="0"/>
                <a:t> NGS data</a:t>
              </a:r>
              <a:endParaRPr lang="en-US" sz="1200" i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84338" y="1725742"/>
            <a:ext cx="1553206" cy="2754111"/>
            <a:chOff x="4784338" y="1725742"/>
            <a:chExt cx="1553206" cy="2754111"/>
          </a:xfrm>
        </p:grpSpPr>
        <p:sp>
          <p:nvSpPr>
            <p:cNvPr id="26" name="Oval 25"/>
            <p:cNvSpPr/>
            <p:nvPr/>
          </p:nvSpPr>
          <p:spPr>
            <a:xfrm>
              <a:off x="5231768" y="2120370"/>
              <a:ext cx="152866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466481" y="2120370"/>
              <a:ext cx="152866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701194" y="2120370"/>
              <a:ext cx="152866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935907" y="2120370"/>
              <a:ext cx="152866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231768" y="2410701"/>
              <a:ext cx="152866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466481" y="2410701"/>
              <a:ext cx="152866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701194" y="2410701"/>
              <a:ext cx="152866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935907" y="2410701"/>
              <a:ext cx="152866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231768" y="2701032"/>
              <a:ext cx="152866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466481" y="2701032"/>
              <a:ext cx="152866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701194" y="2701032"/>
              <a:ext cx="152866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935907" y="2701032"/>
              <a:ext cx="152866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231768" y="2991363"/>
              <a:ext cx="152866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466481" y="2991363"/>
              <a:ext cx="152866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701194" y="2991363"/>
              <a:ext cx="152866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935907" y="2991363"/>
              <a:ext cx="152866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231768" y="3281694"/>
              <a:ext cx="152866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466481" y="3281694"/>
              <a:ext cx="152866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701194" y="3281694"/>
              <a:ext cx="152866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935907" y="3281694"/>
              <a:ext cx="152866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5231768" y="3572025"/>
              <a:ext cx="152866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5466481" y="3572025"/>
              <a:ext cx="152866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5701194" y="3572025"/>
              <a:ext cx="152866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935907" y="3572025"/>
              <a:ext cx="152866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231768" y="3862356"/>
              <a:ext cx="152866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5466481" y="3862356"/>
              <a:ext cx="152866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5701194" y="3862356"/>
              <a:ext cx="152866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5935907" y="3862356"/>
              <a:ext cx="152866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5231768" y="4152688"/>
              <a:ext cx="152866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5466481" y="4152688"/>
              <a:ext cx="152866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701194" y="4152688"/>
              <a:ext cx="152866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935907" y="4152688"/>
              <a:ext cx="152866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uble Bracket 37"/>
            <p:cNvSpPr/>
            <p:nvPr/>
          </p:nvSpPr>
          <p:spPr>
            <a:xfrm>
              <a:off x="5060595" y="1996330"/>
              <a:ext cx="1198980" cy="2483523"/>
            </a:xfrm>
            <a:prstGeom prst="bracketPair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233678" y="1725742"/>
              <a:ext cx="8894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Individuals</a:t>
              </a:r>
              <a:endParaRPr lang="en-US" sz="1200" i="1" dirty="0"/>
            </a:p>
          </p:txBody>
        </p:sp>
        <p:sp>
          <p:nvSpPr>
            <p:cNvPr id="92" name="TextBox 91"/>
            <p:cNvSpPr txBox="1"/>
            <p:nvPr/>
          </p:nvSpPr>
          <p:spPr>
            <a:xfrm rot="16200000">
              <a:off x="4554951" y="2967791"/>
              <a:ext cx="7357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Variants</a:t>
              </a:r>
              <a:endParaRPr lang="en-US" sz="1200" i="1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155410" y="2073289"/>
              <a:ext cx="1002982" cy="2335230"/>
            </a:xfrm>
            <a:prstGeom prst="rect">
              <a:avLst/>
            </a:prstGeom>
            <a:solidFill>
              <a:srgbClr val="FFFFFF">
                <a:alpha val="5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24777" y="2514364"/>
              <a:ext cx="131276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i="1" dirty="0" smtClean="0"/>
                <a:t>Filtered, </a:t>
              </a:r>
            </a:p>
            <a:p>
              <a:pPr algn="ctr"/>
              <a:r>
                <a:rPr lang="en-US" sz="1600" b="1" i="1" dirty="0" smtClean="0"/>
                <a:t>merged,</a:t>
              </a:r>
            </a:p>
            <a:p>
              <a:pPr algn="ctr"/>
              <a:r>
                <a:rPr lang="en-US" sz="1600" b="1" i="1" dirty="0" smtClean="0"/>
                <a:t>reconciled</a:t>
              </a:r>
            </a:p>
            <a:p>
              <a:pPr algn="ctr"/>
              <a:r>
                <a:rPr lang="en-US" sz="1600" b="1" i="1" dirty="0" smtClean="0"/>
                <a:t>&amp; annotated</a:t>
              </a:r>
            </a:p>
            <a:p>
              <a:pPr algn="ctr"/>
              <a:r>
                <a:rPr lang="en-US" sz="1600" b="1" i="1" dirty="0" smtClean="0"/>
                <a:t>dataset for </a:t>
              </a:r>
            </a:p>
            <a:p>
              <a:pPr algn="ctr"/>
              <a:r>
                <a:rPr lang="en-US" sz="1600" b="1" i="1" dirty="0" smtClean="0"/>
                <a:t>analysis</a:t>
              </a:r>
              <a:endParaRPr lang="en-US" sz="16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1998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Command-line interface: </a:t>
            </a:r>
            <a:r>
              <a:rPr lang="en-US" dirty="0" err="1" smtClean="0">
                <a:latin typeface="Courier"/>
                <a:cs typeface="Courier"/>
              </a:rPr>
              <a:t>pseq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697" y="2511370"/>
            <a:ext cx="8642776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./</a:t>
            </a:r>
            <a:r>
              <a:rPr lang="en-US" sz="1600" dirty="0" err="1" smtClean="0">
                <a:latin typeface="Courier"/>
                <a:cs typeface="Courier"/>
              </a:rPr>
              <a:t>pseq</a:t>
            </a:r>
            <a:r>
              <a:rPr lang="en-US" sz="1600" dirty="0" smtClean="0">
                <a:latin typeface="Courier"/>
                <a:cs typeface="Courier"/>
              </a:rPr>
              <a:t> project1 new-project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  --</a:t>
            </a:r>
            <a:r>
              <a:rPr lang="en-US" sz="1600" dirty="0" err="1" smtClean="0">
                <a:latin typeface="Courier"/>
                <a:cs typeface="Courier"/>
              </a:rPr>
              <a:t>vcf</a:t>
            </a:r>
            <a:r>
              <a:rPr lang="en-US" sz="1600" dirty="0" smtClean="0">
                <a:latin typeface="Courier"/>
                <a:cs typeface="Courier"/>
              </a:rPr>
              <a:t> /path/to/data1.vcf.gz /path/to/data2.vcf.gz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--resources /path/to/core/databases/hg19 </a:t>
            </a:r>
            <a:endParaRPr lang="en-US" sz="1600" u="sng" dirty="0">
              <a:latin typeface="Courier"/>
              <a:cs typeface="Courier"/>
              <a:hlinkClick r:id="rId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676" y="2131695"/>
            <a:ext cx="2226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Initiate a new project</a:t>
            </a:r>
            <a:endParaRPr lang="en-US" i="1" dirty="0"/>
          </a:p>
        </p:txBody>
      </p:sp>
      <p:sp>
        <p:nvSpPr>
          <p:cNvPr id="11" name="Rectangle 10"/>
          <p:cNvSpPr/>
          <p:nvPr/>
        </p:nvSpPr>
        <p:spPr>
          <a:xfrm>
            <a:off x="269989" y="3910118"/>
            <a:ext cx="8642776" cy="58477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./</a:t>
            </a:r>
            <a:r>
              <a:rPr lang="en-US" sz="1600" dirty="0" err="1" smtClean="0">
                <a:latin typeface="Courier"/>
                <a:cs typeface="Courier"/>
              </a:rPr>
              <a:t>pseq</a:t>
            </a:r>
            <a:r>
              <a:rPr lang="en-US" sz="1600" dirty="0" smtClean="0">
                <a:latin typeface="Courier"/>
                <a:cs typeface="Courier"/>
              </a:rPr>
              <a:t> project1 load-</a:t>
            </a:r>
            <a:r>
              <a:rPr lang="en-US" sz="1600" dirty="0" err="1" smtClean="0">
                <a:latin typeface="Courier"/>
                <a:cs typeface="Courier"/>
              </a:rPr>
              <a:t>vcf</a:t>
            </a:r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 smtClean="0">
                <a:latin typeface="Courier"/>
                <a:cs typeface="Courier"/>
              </a:rPr>
              <a:t>./</a:t>
            </a:r>
            <a:r>
              <a:rPr lang="en-US" sz="1600" dirty="0" err="1" smtClean="0">
                <a:latin typeface="Courier"/>
                <a:cs typeface="Courier"/>
              </a:rPr>
              <a:t>pseq</a:t>
            </a:r>
            <a:r>
              <a:rPr lang="en-US" sz="1600" dirty="0" smtClean="0">
                <a:latin typeface="Courier"/>
                <a:cs typeface="Courier"/>
              </a:rPr>
              <a:t> project1 load-</a:t>
            </a:r>
            <a:r>
              <a:rPr lang="en-US" sz="1600" dirty="0" err="1" smtClean="0">
                <a:latin typeface="Courier"/>
                <a:cs typeface="Courier"/>
              </a:rPr>
              <a:t>pheno</a:t>
            </a:r>
            <a:r>
              <a:rPr lang="en-US" sz="1600" dirty="0" smtClean="0">
                <a:latin typeface="Courier"/>
                <a:cs typeface="Courier"/>
              </a:rPr>
              <a:t> --file /path/to/</a:t>
            </a:r>
            <a:r>
              <a:rPr lang="en-US" sz="1600" dirty="0" err="1" smtClean="0">
                <a:latin typeface="Courier"/>
                <a:cs typeface="Courier"/>
              </a:rPr>
              <a:t>data.phe</a:t>
            </a:r>
            <a:endParaRPr lang="en-US" sz="1600" dirty="0" smtClean="0">
              <a:latin typeface="Courier"/>
              <a:cs typeface="Courie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968" y="3530443"/>
            <a:ext cx="5162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Populate with phenotype and genotype information</a:t>
            </a:r>
            <a:endParaRPr lang="en-US" i="1" dirty="0"/>
          </a:p>
        </p:txBody>
      </p:sp>
      <p:sp>
        <p:nvSpPr>
          <p:cNvPr id="13" name="Rectangle 12"/>
          <p:cNvSpPr/>
          <p:nvPr/>
        </p:nvSpPr>
        <p:spPr>
          <a:xfrm>
            <a:off x="304799" y="5108980"/>
            <a:ext cx="8642776" cy="3385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./</a:t>
            </a:r>
            <a:r>
              <a:rPr lang="en-US" sz="1600" dirty="0" err="1" smtClean="0">
                <a:latin typeface="Courier"/>
                <a:cs typeface="Courier"/>
              </a:rPr>
              <a:t>pseq</a:t>
            </a:r>
            <a:r>
              <a:rPr lang="en-US" sz="1600" dirty="0" smtClean="0">
                <a:latin typeface="Courier"/>
                <a:cs typeface="Courier"/>
              </a:rPr>
              <a:t> project1 v-view --gene ABC123  --mask </a:t>
            </a:r>
            <a:r>
              <a:rPr lang="en-US" sz="1600" dirty="0" err="1" smtClean="0">
                <a:latin typeface="Courier"/>
                <a:cs typeface="Courier"/>
              </a:rPr>
              <a:t>any.filter.ex</a:t>
            </a:r>
            <a:endParaRPr lang="en-US" sz="1600" dirty="0" smtClean="0">
              <a:latin typeface="Courier"/>
              <a:cs typeface="Courier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778" y="4741063"/>
            <a:ext cx="8049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View variants, genotypes for a certain gene, excluding variants with non-PASS filters </a:t>
            </a:r>
            <a:endParaRPr lang="en-US" i="1" dirty="0"/>
          </a:p>
        </p:txBody>
      </p:sp>
      <p:sp>
        <p:nvSpPr>
          <p:cNvPr id="15" name="Rectangle 14"/>
          <p:cNvSpPr/>
          <p:nvPr/>
        </p:nvSpPr>
        <p:spPr>
          <a:xfrm>
            <a:off x="304332" y="6037408"/>
            <a:ext cx="8642776" cy="3385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./</a:t>
            </a:r>
            <a:r>
              <a:rPr lang="en-US" sz="1600" dirty="0" err="1" smtClean="0">
                <a:latin typeface="Courier"/>
                <a:cs typeface="Courier"/>
              </a:rPr>
              <a:t>pseq</a:t>
            </a:r>
            <a:r>
              <a:rPr lang="en-US" sz="1600" dirty="0" smtClean="0">
                <a:latin typeface="Courier"/>
                <a:cs typeface="Courier"/>
              </a:rPr>
              <a:t> project1 </a:t>
            </a:r>
            <a:r>
              <a:rPr lang="en-US" sz="1600" dirty="0" err="1" smtClean="0">
                <a:latin typeface="Courier"/>
                <a:cs typeface="Courier"/>
              </a:rPr>
              <a:t>assoc</a:t>
            </a:r>
            <a:r>
              <a:rPr lang="en-US" sz="1600" dirty="0" smtClean="0">
                <a:latin typeface="Courier"/>
                <a:cs typeface="Courier"/>
              </a:rPr>
              <a:t> --phenotype dis1 --mask </a:t>
            </a:r>
            <a:r>
              <a:rPr lang="en-US" sz="1600" dirty="0" err="1" smtClean="0">
                <a:latin typeface="Courier"/>
                <a:cs typeface="Courier"/>
              </a:rPr>
              <a:t>loc.group</a:t>
            </a:r>
            <a:r>
              <a:rPr lang="en-US" sz="1600" dirty="0" smtClean="0">
                <a:latin typeface="Courier"/>
                <a:cs typeface="Courier"/>
              </a:rPr>
              <a:t>=</a:t>
            </a:r>
            <a:r>
              <a:rPr lang="en-US" sz="1600" dirty="0" err="1" smtClean="0">
                <a:latin typeface="Courier"/>
                <a:cs typeface="Courier"/>
              </a:rPr>
              <a:t>refseq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0311" y="5657733"/>
            <a:ext cx="24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Gene-based association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04676" y="1370889"/>
            <a:ext cx="8971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basic commands illustrated here: a growing number of utilities for viewing, filtering, </a:t>
            </a:r>
          </a:p>
          <a:p>
            <a:r>
              <a:rPr lang="en-US" dirty="0" smtClean="0"/>
              <a:t>annotating, presenting summary statistics and performing various types of association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4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growing number of gene-based </a:t>
            </a:r>
            <a:br>
              <a:rPr lang="en-US" dirty="0" smtClean="0"/>
            </a:br>
            <a:r>
              <a:rPr lang="en-US" dirty="0" smtClean="0"/>
              <a:t>rare-variant association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30" y="1636485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 core set of methods, including the </a:t>
            </a:r>
            <a:r>
              <a:rPr lang="en-US" sz="2200" i="1" dirty="0" smtClean="0"/>
              <a:t>variable threshold test</a:t>
            </a:r>
            <a:r>
              <a:rPr lang="en-US" sz="2200" dirty="0" smtClean="0"/>
              <a:t> (Price et al, 2010) and </a:t>
            </a:r>
            <a:r>
              <a:rPr lang="en-US" sz="2200" i="1" dirty="0" smtClean="0"/>
              <a:t>C-Alpha</a:t>
            </a:r>
            <a:r>
              <a:rPr lang="en-US" sz="2200" dirty="0" smtClean="0"/>
              <a:t> (Neale et al, in press)</a:t>
            </a:r>
          </a:p>
          <a:p>
            <a:r>
              <a:rPr lang="en-US" sz="2200" dirty="0" smtClean="0"/>
              <a:t>External investigators collaborating to incorporate their methods in this framework (e.g. J. Witte, S. Leal)</a:t>
            </a:r>
          </a:p>
          <a:p>
            <a:r>
              <a:rPr lang="en-US" sz="2200" dirty="0" smtClean="0"/>
              <a:t>PolyPhen2 weights (courtesy of </a:t>
            </a:r>
            <a:r>
              <a:rPr lang="en-US" sz="2200" dirty="0" err="1" smtClean="0"/>
              <a:t>Sunyaev</a:t>
            </a:r>
            <a:r>
              <a:rPr lang="en-US" sz="2200" dirty="0" smtClean="0"/>
              <a:t> lab) can be applied</a:t>
            </a:r>
          </a:p>
        </p:txBody>
      </p:sp>
      <p:pic>
        <p:nvPicPr>
          <p:cNvPr id="4" name="Picture 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287" y="27871962"/>
            <a:ext cx="4102777" cy="229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204"/>
          <p:cNvSpPr txBox="1">
            <a:spLocks noChangeArrowheads="1"/>
          </p:cNvSpPr>
          <p:nvPr/>
        </p:nvSpPr>
        <p:spPr bwMode="auto">
          <a:xfrm>
            <a:off x="20422232" y="27871962"/>
            <a:ext cx="185443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dirty="0"/>
              <a:t>The PSEQ command line</a:t>
            </a:r>
          </a:p>
          <a:p>
            <a:r>
              <a:rPr lang="en-US" sz="1200" dirty="0"/>
              <a:t>interface to the library </a:t>
            </a:r>
          </a:p>
          <a:p>
            <a:r>
              <a:rPr lang="en-US" sz="1200" dirty="0"/>
              <a:t>implements a number of </a:t>
            </a:r>
          </a:p>
          <a:p>
            <a:r>
              <a:rPr lang="en-US" sz="1200" dirty="0"/>
              <a:t>gene-based association </a:t>
            </a:r>
          </a:p>
          <a:p>
            <a:r>
              <a:rPr lang="en-US" sz="1200" dirty="0"/>
              <a:t>statistics for rare-variant</a:t>
            </a:r>
          </a:p>
          <a:p>
            <a:r>
              <a:rPr lang="en-US" sz="1200" dirty="0"/>
              <a:t>data.  In all cases, empirical</a:t>
            </a:r>
          </a:p>
          <a:p>
            <a:r>
              <a:rPr lang="en-US" sz="1200" dirty="0"/>
              <a:t>significance values are </a:t>
            </a:r>
          </a:p>
          <a:p>
            <a:r>
              <a:rPr lang="en-US" sz="1200" dirty="0"/>
              <a:t>available, that provide a </a:t>
            </a:r>
          </a:p>
          <a:p>
            <a:r>
              <a:rPr lang="en-US" sz="1200" dirty="0"/>
              <a:t>control for multiple testing.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20" y="3831936"/>
            <a:ext cx="8686800" cy="21225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4286" y="613825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One-sided tests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14496" y="6169708"/>
            <a:ext cx="1640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Two-sided tests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78190" y="6181803"/>
            <a:ext cx="49227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16689" y="6169708"/>
            <a:ext cx="35216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668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Filters and grouping data with </a:t>
            </a:r>
            <a:r>
              <a:rPr lang="en-US" i="1" dirty="0" smtClean="0"/>
              <a:t>masks</a:t>
            </a:r>
            <a:endParaRPr lang="en-US" i="1" dirty="0"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697" y="2464338"/>
            <a:ext cx="8642776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./</a:t>
            </a:r>
            <a:r>
              <a:rPr lang="en-US" sz="1600" dirty="0" err="1" smtClean="0">
                <a:latin typeface="Courier"/>
                <a:cs typeface="Courier"/>
              </a:rPr>
              <a:t>pseq</a:t>
            </a:r>
            <a:r>
              <a:rPr lang="en-US" sz="1600" dirty="0" smtClean="0">
                <a:latin typeface="Courier"/>
                <a:cs typeface="Courier"/>
              </a:rPr>
              <a:t> project1 v-view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  --mask </a:t>
            </a:r>
            <a:r>
              <a:rPr lang="en-US" sz="1600" dirty="0" err="1" smtClean="0">
                <a:latin typeface="Courier"/>
                <a:cs typeface="Courier"/>
              </a:rPr>
              <a:t>loc.subset</a:t>
            </a:r>
            <a:r>
              <a:rPr lang="en-US" sz="1600" dirty="0" smtClean="0">
                <a:latin typeface="Courier"/>
                <a:cs typeface="Courier"/>
              </a:rPr>
              <a:t>=</a:t>
            </a:r>
            <a:r>
              <a:rPr lang="en-US" sz="1600" dirty="0" err="1" smtClean="0">
                <a:latin typeface="Courier"/>
                <a:cs typeface="Courier"/>
              </a:rPr>
              <a:t>refseq</a:t>
            </a:r>
            <a:r>
              <a:rPr lang="en-US" sz="1600" dirty="0" smtClean="0">
                <a:latin typeface="Courier"/>
                <a:cs typeface="Courier"/>
              </a:rPr>
              <a:t>,@</a:t>
            </a:r>
            <a:r>
              <a:rPr lang="en-US" sz="1600" dirty="0" err="1" smtClean="0">
                <a:latin typeface="Courier"/>
                <a:cs typeface="Courier"/>
              </a:rPr>
              <a:t>mygenes.txt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       mac=1-2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       </a:t>
            </a:r>
            <a:r>
              <a:rPr lang="en-US" sz="1600" dirty="0" err="1" smtClean="0">
                <a:latin typeface="Courier"/>
                <a:cs typeface="Courier"/>
              </a:rPr>
              <a:t>ref.ex</a:t>
            </a:r>
            <a:r>
              <a:rPr lang="en-US" sz="1600" dirty="0" smtClean="0">
                <a:latin typeface="Courier"/>
                <a:cs typeface="Courier"/>
              </a:rPr>
              <a:t>=</a:t>
            </a:r>
            <a:r>
              <a:rPr lang="en-US" sz="1600" dirty="0" err="1" smtClean="0">
                <a:latin typeface="Courier"/>
                <a:cs typeface="Courier"/>
              </a:rPr>
              <a:t>dbsnp</a:t>
            </a:r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       </a:t>
            </a:r>
            <a:r>
              <a:rPr lang="en-US" sz="1600" dirty="0" err="1" smtClean="0">
                <a:latin typeface="Courier"/>
                <a:cs typeface="Courier"/>
              </a:rPr>
              <a:t>case.uniq</a:t>
            </a:r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       </a:t>
            </a:r>
            <a:r>
              <a:rPr lang="en-US" sz="1600" dirty="0" err="1" smtClean="0">
                <a:latin typeface="Courier"/>
                <a:cs typeface="Courier"/>
              </a:rPr>
              <a:t>reg.ex</a:t>
            </a:r>
            <a:r>
              <a:rPr lang="en-US" sz="1600" dirty="0" smtClean="0">
                <a:latin typeface="Courier"/>
                <a:cs typeface="Courier"/>
              </a:rPr>
              <a:t>=chr6:25000000..35000000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         </a:t>
            </a:r>
            <a:r>
              <a:rPr lang="en-US" sz="1600" dirty="0" err="1" smtClean="0">
                <a:latin typeface="Courier"/>
                <a:cs typeface="Courier"/>
              </a:rPr>
              <a:t>geno</a:t>
            </a:r>
            <a:r>
              <a:rPr lang="en-US" sz="1600" dirty="0" smtClean="0">
                <a:latin typeface="Courier"/>
                <a:cs typeface="Courier"/>
              </a:rPr>
              <a:t>=DP:ge:10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676" y="1485005"/>
            <a:ext cx="87298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List variants in genes in file </a:t>
            </a:r>
            <a:r>
              <a:rPr lang="en-US" sz="1600" dirty="0" err="1" smtClean="0">
                <a:latin typeface="Courier"/>
                <a:cs typeface="Courier"/>
              </a:rPr>
              <a:t>mygenes.txt</a:t>
            </a:r>
            <a:r>
              <a:rPr lang="en-US" i="1" dirty="0" smtClean="0"/>
              <a:t> that are seen not more than twice, not in </a:t>
            </a:r>
            <a:r>
              <a:rPr lang="en-US" i="1" dirty="0" err="1" smtClean="0"/>
              <a:t>dbSNP</a:t>
            </a:r>
            <a:r>
              <a:rPr lang="en-US" i="1" dirty="0" smtClean="0"/>
              <a:t>, </a:t>
            </a:r>
          </a:p>
          <a:p>
            <a:r>
              <a:rPr lang="en-US" i="1" dirty="0" smtClean="0"/>
              <a:t>and are unique to cases. Exclude the MHC region. Set to missing individual genotypes with </a:t>
            </a:r>
          </a:p>
          <a:p>
            <a:r>
              <a:rPr lang="en-US" i="1" dirty="0" smtClean="0"/>
              <a:t>an individual read depth less than 10.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8697" y="4703950"/>
            <a:ext cx="8357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Arbitrary expressions can be evaluated based on a variant’s metadata, to use as a filter</a:t>
            </a:r>
          </a:p>
          <a:p>
            <a:r>
              <a:rPr lang="en-US" i="1" dirty="0" smtClean="0"/>
              <a:t>for inclusion in analysis, or to produce on-the-fly new metadata</a:t>
            </a:r>
            <a:endParaRPr lang="en-US" i="1" dirty="0"/>
          </a:p>
        </p:txBody>
      </p:sp>
      <p:sp>
        <p:nvSpPr>
          <p:cNvPr id="19" name="Rectangle 18"/>
          <p:cNvSpPr/>
          <p:nvPr/>
        </p:nvSpPr>
        <p:spPr>
          <a:xfrm>
            <a:off x="263472" y="5420948"/>
            <a:ext cx="8642776" cy="3385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--mask include=“ XX = g( GQ &gt; 0.95 );  DB || XX &gt; 0.8 “  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1097" y="5855801"/>
            <a:ext cx="8146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Here, a new tag XX is added to the variant for this particular analysis</a:t>
            </a:r>
          </a:p>
          <a:p>
            <a:r>
              <a:rPr lang="en-US" i="1" dirty="0" smtClean="0"/>
              <a:t>The function </a:t>
            </a:r>
            <a:r>
              <a:rPr lang="en-US" dirty="0" smtClean="0">
                <a:latin typeface="Courier"/>
                <a:cs typeface="Courier"/>
              </a:rPr>
              <a:t>g(</a:t>
            </a:r>
            <a:r>
              <a:rPr lang="en-US" dirty="0" err="1" smtClean="0">
                <a:latin typeface="Courier"/>
                <a:cs typeface="Courier"/>
              </a:rPr>
              <a:t>cond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i="1" dirty="0"/>
              <a:t> </a:t>
            </a:r>
            <a:r>
              <a:rPr lang="en-US" i="1" dirty="0" smtClean="0"/>
              <a:t>gives the proportion of individuals for whom GQ greater 0.95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78916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Filtering against 1000 Genomes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8697" y="1676552"/>
            <a:ext cx="8642776" cy="3385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Courier"/>
                <a:cs typeface="Courier"/>
              </a:rPr>
              <a:t>wget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u="sng" dirty="0" smtClean="0">
                <a:latin typeface="Courier"/>
                <a:cs typeface="Courier"/>
                <a:hlinkClick r:id="rId2"/>
              </a:rPr>
              <a:t>ftp</a:t>
            </a:r>
            <a:r>
              <a:rPr lang="en-US" sz="1600" u="sng" dirty="0">
                <a:latin typeface="Courier"/>
                <a:cs typeface="Courier"/>
                <a:hlinkClick r:id="rId2"/>
              </a:rPr>
              <a:t>://ftp-trace.ncbi.nih.gov/1000genomes</a:t>
            </a:r>
            <a:r>
              <a:rPr lang="en-US" sz="1600" u="sng" dirty="0" smtClean="0">
                <a:latin typeface="Courier"/>
                <a:cs typeface="Courier"/>
                <a:hlinkClick r:id="rId2"/>
              </a:rPr>
              <a:t>/…/ALL…sites.vcf.gz</a:t>
            </a:r>
            <a:endParaRPr lang="en-US" sz="1600" u="sng" dirty="0">
              <a:latin typeface="Courier"/>
              <a:cs typeface="Courier"/>
              <a:hlinkClick r:id="rId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419" y="2638111"/>
            <a:ext cx="8678055" cy="58477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.</a:t>
            </a:r>
            <a:r>
              <a:rPr lang="en-US" sz="1600" dirty="0">
                <a:latin typeface="Courier"/>
                <a:cs typeface="Courier"/>
              </a:rPr>
              <a:t>/</a:t>
            </a:r>
            <a:r>
              <a:rPr lang="en-US" sz="1600" dirty="0" err="1">
                <a:latin typeface="Courier"/>
                <a:cs typeface="Courier"/>
              </a:rPr>
              <a:t>pseq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. </a:t>
            </a:r>
            <a:r>
              <a:rPr lang="en-US" sz="1600" dirty="0">
                <a:latin typeface="Courier"/>
                <a:cs typeface="Courier"/>
              </a:rPr>
              <a:t>load-ref  --</a:t>
            </a:r>
            <a:r>
              <a:rPr lang="en-US" sz="1600" dirty="0" err="1">
                <a:latin typeface="Courier"/>
                <a:cs typeface="Courier"/>
              </a:rPr>
              <a:t>refdb</a:t>
            </a:r>
            <a:r>
              <a:rPr lang="en-US" sz="1600" dirty="0">
                <a:latin typeface="Courier"/>
                <a:cs typeface="Courier"/>
              </a:rPr>
              <a:t> g1k.db --group g1k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 </a:t>
            </a:r>
            <a:r>
              <a:rPr lang="en-US" sz="1600" dirty="0">
                <a:latin typeface="Courier"/>
                <a:cs typeface="Courier"/>
              </a:rPr>
              <a:t> --</a:t>
            </a:r>
            <a:r>
              <a:rPr lang="en-US" sz="1600" dirty="0" err="1">
                <a:latin typeface="Courier"/>
                <a:cs typeface="Courier"/>
              </a:rPr>
              <a:t>vcf</a:t>
            </a:r>
            <a:r>
              <a:rPr lang="en-US" sz="1600" dirty="0">
                <a:latin typeface="Courier"/>
                <a:cs typeface="Courier"/>
              </a:rPr>
              <a:t> ALL.2of4intersection.20100804.</a:t>
            </a:r>
            <a:r>
              <a:rPr lang="en-US" sz="1600" dirty="0" smtClean="0">
                <a:latin typeface="Courier"/>
                <a:cs typeface="Courier"/>
              </a:rPr>
              <a:t>sites.vcf.gz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3471" y="3898892"/>
            <a:ext cx="8638001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.</a:t>
            </a:r>
            <a:r>
              <a:rPr lang="en-US" sz="1600" dirty="0">
                <a:latin typeface="Courier"/>
                <a:cs typeface="Courier"/>
              </a:rPr>
              <a:t>/</a:t>
            </a:r>
            <a:r>
              <a:rPr lang="en-US" sz="1600" dirty="0" err="1">
                <a:latin typeface="Courier"/>
                <a:cs typeface="Courier"/>
              </a:rPr>
              <a:t>pseq</a:t>
            </a:r>
            <a:r>
              <a:rPr lang="en-US" sz="1600" dirty="0">
                <a:latin typeface="Courier"/>
                <a:cs typeface="Courier"/>
              </a:rPr>
              <a:t> /path/to</a:t>
            </a:r>
            <a:r>
              <a:rPr lang="en-US" sz="1600" dirty="0" smtClean="0">
                <a:latin typeface="Courier"/>
                <a:cs typeface="Courier"/>
              </a:rPr>
              <a:t>/project </a:t>
            </a:r>
            <a:r>
              <a:rPr lang="en-US" sz="1600" dirty="0">
                <a:latin typeface="Courier"/>
                <a:cs typeface="Courier"/>
              </a:rPr>
              <a:t>v-view </a:t>
            </a:r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 smtClean="0">
                <a:latin typeface="Courier"/>
                <a:cs typeface="Courier"/>
              </a:rPr>
              <a:t>       -</a:t>
            </a:r>
            <a:r>
              <a:rPr lang="en-US" sz="1600" dirty="0">
                <a:latin typeface="Courier"/>
                <a:cs typeface="Courier"/>
              </a:rPr>
              <a:t>-mask ref=</a:t>
            </a:r>
            <a:r>
              <a:rPr lang="en-US" sz="1600" dirty="0" smtClean="0">
                <a:latin typeface="Courier"/>
                <a:cs typeface="Courier"/>
              </a:rPr>
              <a:t>g1k</a:t>
            </a:r>
            <a:r>
              <a:rPr lang="en-US" sz="1600" dirty="0">
                <a:latin typeface="Courier"/>
                <a:cs typeface="Courier"/>
              </a:rPr>
              <a:t> </a:t>
            </a:r>
            <a:r>
              <a:rPr lang="en-US" sz="1600" dirty="0" smtClean="0">
                <a:latin typeface="Courier"/>
                <a:cs typeface="Courier"/>
              </a:rPr>
              <a:t> v</a:t>
            </a:r>
            <a:r>
              <a:rPr lang="en-US" sz="1600" dirty="0">
                <a:latin typeface="Courier"/>
                <a:cs typeface="Courier"/>
              </a:rPr>
              <a:t>-include="g1k_AF &lt; 0.01 &amp;&amp; </a:t>
            </a:r>
            <a:r>
              <a:rPr lang="en-US" sz="1600" dirty="0" smtClean="0">
                <a:latin typeface="Courier"/>
                <a:cs typeface="Courier"/>
              </a:rPr>
              <a:t>g1k_DP &gt; 100</a:t>
            </a:r>
            <a:r>
              <a:rPr lang="en-US" sz="1600" dirty="0">
                <a:latin typeface="Courier"/>
                <a:cs typeface="Courier"/>
              </a:rPr>
              <a:t>" 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hu-HU" sz="1600" dirty="0">
                <a:latin typeface="Courier"/>
                <a:cs typeface="Courier"/>
              </a:rPr>
              <a:t>  chr1:865628:rs41285790  G/A g1k_DP=1955;g1k_AF=0.002</a:t>
            </a:r>
          </a:p>
          <a:p>
            <a:r>
              <a:rPr lang="hu-HU" sz="1600" dirty="0">
                <a:latin typeface="Courier"/>
                <a:cs typeface="Courier"/>
              </a:rPr>
              <a:t>  chr1:879413:rs116279254 G/A g1k_DP=1321;g1k_AF=0.005</a:t>
            </a:r>
          </a:p>
          <a:p>
            <a:r>
              <a:rPr lang="hu-HU" sz="1600" dirty="0">
                <a:latin typeface="Courier"/>
                <a:cs typeface="Courier"/>
              </a:rPr>
              <a:t>  chr1:879482:.           G/C g1k_DP=1366;g1k_AF=0.004</a:t>
            </a:r>
          </a:p>
          <a:p>
            <a:r>
              <a:rPr lang="hu-HU" sz="1600" dirty="0">
                <a:latin typeface="Courier"/>
                <a:cs typeface="Courier"/>
              </a:rPr>
              <a:t>  chr1:892569:rs41285806  C/T g1k_DP=2226;g1k_AF=0.002</a:t>
            </a:r>
          </a:p>
          <a:p>
            <a:r>
              <a:rPr lang="hu-HU" sz="1600" dirty="0">
                <a:latin typeface="Courier"/>
                <a:cs typeface="Courier"/>
              </a:rPr>
              <a:t>  chr1:901922:rs62639980  G/C g1k_DP=1171;g1k_AF=</a:t>
            </a:r>
            <a:r>
              <a:rPr lang="hu-HU" sz="1600" dirty="0" smtClean="0">
                <a:latin typeface="Courier"/>
                <a:cs typeface="Courier"/>
              </a:rPr>
              <a:t>0.007</a:t>
            </a:r>
          </a:p>
          <a:p>
            <a:r>
              <a:rPr lang="hu-HU" sz="1600" dirty="0">
                <a:latin typeface="Courier"/>
                <a:cs typeface="Courier"/>
              </a:rPr>
              <a:t> </a:t>
            </a:r>
            <a:r>
              <a:rPr lang="hu-HU" sz="1600" dirty="0" smtClean="0">
                <a:latin typeface="Courier"/>
                <a:cs typeface="Courier"/>
              </a:rPr>
              <a:t> ...</a:t>
            </a:r>
            <a:endParaRPr lang="hu-HU" sz="1600" dirty="0"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676" y="1355667"/>
            <a:ext cx="747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(1) Obtain VCF from 1000Genomes FTP site (sites and some meta-information)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04209" y="2237063"/>
            <a:ext cx="762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(2) Load into a “REFDB” (database of reference variants, e.g. </a:t>
            </a:r>
            <a:r>
              <a:rPr lang="en-US" i="1" dirty="0" err="1" smtClean="0"/>
              <a:t>dbSNP</a:t>
            </a:r>
            <a:r>
              <a:rPr lang="en-US" i="1" dirty="0" smtClean="0"/>
              <a:t>, HGMD, </a:t>
            </a:r>
            <a:r>
              <a:rPr lang="en-US" i="1" dirty="0" err="1" smtClean="0"/>
              <a:t>etc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15501" y="3494715"/>
            <a:ext cx="880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(3) With REFDB as part of project, can filter your data for presence in G1K and G1K metadata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95252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2315</Words>
  <Application>Microsoft Macintosh PowerPoint</Application>
  <PresentationFormat>On-screen Show (4:3)</PresentationFormat>
  <Paragraphs>296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PLINK/Seq Analysis of genetic variation data from  large-scale, population-based  medical sequencing studies </vt:lpstr>
      <vt:lpstr>PowerPoint Presentation</vt:lpstr>
      <vt:lpstr>PowerPoint Presentation</vt:lpstr>
      <vt:lpstr>PowerPoint Presentation</vt:lpstr>
      <vt:lpstr>PowerPoint Presentation</vt:lpstr>
      <vt:lpstr>Command-line interface: pseq</vt:lpstr>
      <vt:lpstr>A growing number of gene-based  rare-variant association tests</vt:lpstr>
      <vt:lpstr>Filters and grouping data with masks</vt:lpstr>
      <vt:lpstr>Filtering against 1000 Genomes data</vt:lpstr>
      <vt:lpstr>Accessing data via 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Sharing of summary data (counts) across exome-studies</vt:lpstr>
      <vt:lpstr>GWAS 2.0</vt:lpstr>
      <vt:lpstr>PowerPoint Presentation</vt:lpstr>
    </vt:vector>
  </TitlesOfParts>
  <Company>MGH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 Purcell</dc:creator>
  <cp:lastModifiedBy>Shaun Purcell</cp:lastModifiedBy>
  <cp:revision>51</cp:revision>
  <dcterms:created xsi:type="dcterms:W3CDTF">2011-02-16T15:46:40Z</dcterms:created>
  <dcterms:modified xsi:type="dcterms:W3CDTF">2011-03-10T18:15:11Z</dcterms:modified>
</cp:coreProperties>
</file>