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2.xml" ContentType="application/vnd.openxmlformats-officedocument.presentationml.slide+xml"/>
  <Override PartName="/ppt/slides/slide69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2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75" r:id="rId17"/>
    <p:sldId id="276" r:id="rId18"/>
    <p:sldId id="277" r:id="rId19"/>
    <p:sldId id="281" r:id="rId20"/>
    <p:sldId id="282" r:id="rId21"/>
    <p:sldId id="259" r:id="rId22"/>
    <p:sldId id="280" r:id="rId23"/>
    <p:sldId id="261" r:id="rId24"/>
    <p:sldId id="260" r:id="rId25"/>
    <p:sldId id="283" r:id="rId26"/>
    <p:sldId id="284" r:id="rId27"/>
    <p:sldId id="285" r:id="rId28"/>
    <p:sldId id="286" r:id="rId29"/>
    <p:sldId id="287" r:id="rId30"/>
    <p:sldId id="289" r:id="rId31"/>
    <p:sldId id="288" r:id="rId32"/>
    <p:sldId id="326" r:id="rId33"/>
    <p:sldId id="332" r:id="rId34"/>
    <p:sldId id="327" r:id="rId35"/>
    <p:sldId id="328" r:id="rId36"/>
    <p:sldId id="333" r:id="rId37"/>
    <p:sldId id="329" r:id="rId38"/>
    <p:sldId id="330" r:id="rId39"/>
    <p:sldId id="331" r:id="rId40"/>
    <p:sldId id="290" r:id="rId41"/>
    <p:sldId id="278" r:id="rId42"/>
    <p:sldId id="279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E324A"/>
    <a:srgbClr val="9F47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4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82" Type="http://schemas.openxmlformats.org/officeDocument/2006/relationships/theme" Target="theme/theme1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slide" Target="slides/slide7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slide" Target="slides/slide75.xml"/><Relationship Id="rId79" Type="http://schemas.openxmlformats.org/officeDocument/2006/relationships/printerSettings" Target="printerSettings/printerSettings1.bin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83" Type="http://schemas.openxmlformats.org/officeDocument/2006/relationships/tableStyles" Target="tableStyles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slide" Target="slides/slide77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938A2E-0739-914B-A858-19C2D50D37C9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B94B-BB39-D64C-BE12-2011C2DF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938A2E-0739-914B-A858-19C2D50D37C9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B94B-BB39-D64C-BE12-2011C2DF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938A2E-0739-914B-A858-19C2D50D37C9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B94B-BB39-D64C-BE12-2011C2DF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938A2E-0739-914B-A858-19C2D50D37C9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B94B-BB39-D64C-BE12-2011C2DF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938A2E-0739-914B-A858-19C2D50D37C9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B94B-BB39-D64C-BE12-2011C2DF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938A2E-0739-914B-A858-19C2D50D37C9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B94B-BB39-D64C-BE12-2011C2DF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938A2E-0739-914B-A858-19C2D50D37C9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B94B-BB39-D64C-BE12-2011C2DF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938A2E-0739-914B-A858-19C2D50D37C9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B94B-BB39-D64C-BE12-2011C2DF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938A2E-0739-914B-A858-19C2D50D37C9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B94B-BB39-D64C-BE12-2011C2DF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938A2E-0739-914B-A858-19C2D50D37C9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B94B-BB39-D64C-BE12-2011C2DF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mpg.png"/>
          <p:cNvPicPr>
            <a:picLocks noChangeAspect="1"/>
          </p:cNvPicPr>
          <p:nvPr/>
        </p:nvPicPr>
        <p:blipFill>
          <a:blip r:embed="rId12">
            <a:alphaModFix/>
            <a:lum bright="15000" contrast="-43000"/>
          </a:blip>
          <a:stretch>
            <a:fillRect/>
          </a:stretch>
        </p:blipFill>
        <p:spPr>
          <a:xfrm>
            <a:off x="0" y="1602041"/>
            <a:ext cx="9144000" cy="45701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37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Minion Pro"/>
                <a:cs typeface="Minion Pr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inion Pro"/>
                <a:cs typeface="Minion Pro"/>
              </a:defRPr>
            </a:lvl1pPr>
          </a:lstStyle>
          <a:p>
            <a:fld id="{665FB94B-BB39-D64C-BE12-2011C2DF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Minion Pro"/>
          <a:ea typeface="+mj-ea"/>
          <a:cs typeface="Minio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Minion Pro"/>
          <a:ea typeface="+mn-ea"/>
          <a:cs typeface="Mini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Minion Pro"/>
          <a:ea typeface="+mn-ea"/>
          <a:cs typeface="Mini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Minion Pro"/>
          <a:ea typeface="+mn-ea"/>
          <a:cs typeface="Mini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Minion Pro"/>
          <a:ea typeface="+mn-ea"/>
          <a:cs typeface="Mini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Minion Pro"/>
          <a:ea typeface="+mn-ea"/>
          <a:cs typeface="Mini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pngu.mgh.harvard.edu/~purcell/gpc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6" Type="http://schemas.openxmlformats.org/officeDocument/2006/relationships/image" Target="../media/image6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Meta-analysis and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Benjamin Neale</a:t>
            </a:r>
          </a:p>
          <a:p>
            <a:r>
              <a:rPr lang="en-US" dirty="0" smtClean="0"/>
              <a:t>March 8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</a:p>
          <a:p>
            <a:r>
              <a:rPr lang="en-US" dirty="0" smtClean="0"/>
              <a:t>Boulder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Z meta-analysis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1" name="Picture 10" descr="meta-z-p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47773" y="1882633"/>
            <a:ext cx="4019941" cy="192736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1014053" y="3068093"/>
            <a:ext cx="1590098" cy="1477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601812"/>
            <a:ext cx="105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Meta Z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8" idx="0"/>
          </p:cNvCxnSpPr>
          <p:nvPr/>
        </p:nvCxnSpPr>
        <p:spPr>
          <a:xfrm rot="5400000" flipH="1" flipV="1">
            <a:off x="2262468" y="3623179"/>
            <a:ext cx="1741714" cy="1389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8183" y="5188857"/>
            <a:ext cx="2280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from 1 to </a:t>
            </a:r>
            <a:r>
              <a:rPr lang="en-US" sz="2400" dirty="0" err="1" smtClean="0"/>
              <a:t>m</a:t>
            </a:r>
            <a:endParaRPr lang="en-US" sz="2400" dirty="0" smtClean="0"/>
          </a:p>
          <a:p>
            <a:r>
              <a:rPr lang="en-US" sz="2400" dirty="0" smtClean="0"/>
              <a:t>Where </a:t>
            </a:r>
            <a:r>
              <a:rPr lang="en-US" sz="2400" dirty="0" err="1" smtClean="0"/>
              <a:t>m</a:t>
            </a:r>
            <a:r>
              <a:rPr lang="en-US" sz="2400" dirty="0" smtClean="0"/>
              <a:t> is # Z’s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23" idx="0"/>
          </p:cNvCxnSpPr>
          <p:nvPr/>
        </p:nvCxnSpPr>
        <p:spPr>
          <a:xfrm rot="16200000" flipV="1">
            <a:off x="4381552" y="4678293"/>
            <a:ext cx="2063949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78825" y="5710664"/>
            <a:ext cx="3670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is each test weight</a:t>
            </a:r>
          </a:p>
          <a:p>
            <a:r>
              <a:rPr lang="en-US" sz="2400" dirty="0" smtClean="0"/>
              <a:t>w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is the sum of the weights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6204855" y="3320142"/>
            <a:ext cx="1778002" cy="1466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39293" y="4786478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Each study Z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work on betas too…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regression we can get a test statistic from the beta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Z_from_be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57715" y="2570763"/>
            <a:ext cx="2249714" cy="156501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170216" y="3401787"/>
            <a:ext cx="1614713" cy="1560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857" y="5225143"/>
            <a:ext cx="1707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Test statistic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12" idx="0"/>
          </p:cNvCxnSpPr>
          <p:nvPr/>
        </p:nvCxnSpPr>
        <p:spPr>
          <a:xfrm rot="16200000" flipV="1">
            <a:off x="5504129" y="2234784"/>
            <a:ext cx="1433281" cy="3152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49933" y="4527622"/>
            <a:ext cx="2694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Regression estimate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709820" y="4544392"/>
            <a:ext cx="1089361" cy="272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81802" y="5225144"/>
            <a:ext cx="270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Variance of the beta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meta-analysis</a:t>
            </a:r>
            <a:endParaRPr lang="en-US" dirty="0"/>
          </a:p>
        </p:txBody>
      </p:sp>
      <p:pic>
        <p:nvPicPr>
          <p:cNvPr id="13" name="Content Placeholder 12" descr="beta_meta_analysi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457200" y="1600200"/>
            <a:ext cx="3727277" cy="4525963"/>
          </a:xfrm>
        </p:spPr>
      </p:pic>
      <p:sp>
        <p:nvSpPr>
          <p:cNvPr id="17" name="TextBox 16"/>
          <p:cNvSpPr txBox="1"/>
          <p:nvPr/>
        </p:nvSpPr>
        <p:spPr>
          <a:xfrm>
            <a:off x="344714" y="6350000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</a:t>
            </a:r>
            <a:r>
              <a:rPr lang="en-US" dirty="0" smtClean="0"/>
              <a:t> = study beta; σ</a:t>
            </a:r>
            <a:r>
              <a:rPr lang="en-US" baseline="30000" dirty="0" smtClean="0"/>
              <a:t>2</a:t>
            </a:r>
            <a:r>
              <a:rPr lang="en-US" dirty="0" smtClean="0"/>
              <a:t> = variance of each individual betas</a:t>
            </a:r>
            <a:endParaRPr lang="en-US" dirty="0"/>
          </a:p>
        </p:txBody>
      </p:sp>
      <p:pic>
        <p:nvPicPr>
          <p:cNvPr id="18" name="Picture 17" descr="se_meta_analysi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13250" y="2862942"/>
            <a:ext cx="4273550" cy="3044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34144"/>
            <a:ext cx="7772400" cy="241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Warning: for Beta meta-analysis to be appropriate, the constituent data need to be measured on the same phenotype and the same scale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52286" y="3886200"/>
            <a:ext cx="7166428" cy="2336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For example, meta-analysis of height in inches and height in centimeters would not be appropriate on beta and standard errors, and so we have to transform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also assess blind to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Fisher’s method: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Sum of χ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fisher_te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38193" y="2286000"/>
            <a:ext cx="3137914" cy="1123043"/>
          </a:xfrm>
          <a:prstGeom prst="rect">
            <a:avLst/>
          </a:prstGeom>
        </p:spPr>
      </p:pic>
      <p:pic>
        <p:nvPicPr>
          <p:cNvPr id="5" name="Picture 4" descr="sum_ch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38193" y="4593771"/>
            <a:ext cx="2026664" cy="1300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286" y="6386286"/>
            <a:ext cx="452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= # of tests; p</a:t>
            </a:r>
            <a:r>
              <a:rPr lang="en-US" baseline="-25000" dirty="0" smtClean="0"/>
              <a:t>i</a:t>
            </a:r>
            <a:r>
              <a:rPr lang="en-US" dirty="0" smtClean="0"/>
              <a:t> are the </a:t>
            </a:r>
            <a:r>
              <a:rPr lang="en-US" dirty="0" err="1" smtClean="0"/>
              <a:t>p</a:t>
            </a:r>
            <a:r>
              <a:rPr lang="en-US" dirty="0" smtClean="0"/>
              <a:t>-values of each study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2352" y="5295166"/>
            <a:ext cx="3911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These give similar, though not</a:t>
            </a:r>
          </a:p>
          <a:p>
            <a:r>
              <a:rPr lang="en-US" sz="2400" dirty="0" smtClean="0"/>
              <a:t>Identical answers for P-values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methods can be less efficient than Z-score meta-analysis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Though it depends on model and heterogeneity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about practical details?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Strand, strand,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is a double helix</a:t>
            </a:r>
          </a:p>
          <a:p>
            <a:r>
              <a:rPr lang="en-US" dirty="0" smtClean="0"/>
              <a:t>A pairs with T and C pairs with G</a:t>
            </a:r>
          </a:p>
          <a:p>
            <a:r>
              <a:rPr lang="en-US" dirty="0" smtClean="0"/>
              <a:t>There are two strands: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ATCTGGTACTCCAT</a:t>
            </a:r>
          </a:p>
          <a:p>
            <a:pPr>
              <a:buNone/>
            </a:pPr>
            <a:r>
              <a:rPr lang="en-US" dirty="0" smtClean="0"/>
              <a:t>	TAGACCATGAGGTA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3428" y="4042620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771571" y="4608284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2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Strand, strand,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SNPs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ATCTGGT[A/C]CTCCAT</a:t>
            </a:r>
          </a:p>
          <a:p>
            <a:pPr>
              <a:buNone/>
            </a:pPr>
            <a:r>
              <a:rPr lang="en-US" dirty="0" smtClean="0"/>
              <a:t>	TAGACCA[T/G]GAGGTA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7999" y="2900925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606142" y="3466589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2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Strand, strand,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smtClean="0"/>
              <a:t>the big/annoying problem?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ATCTGGT[A/T]CTCCAT</a:t>
            </a:r>
          </a:p>
          <a:p>
            <a:pPr>
              <a:buNone/>
            </a:pPr>
            <a:r>
              <a:rPr lang="en-US" dirty="0" smtClean="0"/>
              <a:t>	TAGACCA[T/A]GAGGTA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7999" y="2900925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606142" y="3466589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2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Meta-analysis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Practical using METAL</a:t>
            </a:r>
          </a:p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Importance</a:t>
            </a:r>
          </a:p>
          <a:p>
            <a:pPr lvl="1"/>
            <a:r>
              <a:rPr lang="en-US" dirty="0" smtClean="0"/>
              <a:t>Practical using GPC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Strand, strand,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ambiguous SNP types</a:t>
            </a:r>
          </a:p>
          <a:p>
            <a:pPr lvl="1"/>
            <a:r>
              <a:rPr lang="en-US" dirty="0" smtClean="0"/>
              <a:t>A/T and G/C</a:t>
            </a:r>
          </a:p>
          <a:p>
            <a:pPr lvl="1"/>
            <a:r>
              <a:rPr lang="en-US" dirty="0" smtClean="0"/>
              <a:t>All others are resolved</a:t>
            </a:r>
          </a:p>
          <a:p>
            <a:r>
              <a:rPr lang="en-US" dirty="0" smtClean="0"/>
              <a:t>How to check?</a:t>
            </a:r>
          </a:p>
          <a:p>
            <a:pPr lvl="1"/>
            <a:r>
              <a:rPr lang="en-US" dirty="0" smtClean="0"/>
              <a:t>Allele frequencies [know your population]</a:t>
            </a:r>
          </a:p>
          <a:p>
            <a:pPr lvl="1"/>
            <a:r>
              <a:rPr lang="en-US" dirty="0" smtClean="0"/>
              <a:t>LD [if you have raw data]</a:t>
            </a:r>
          </a:p>
          <a:p>
            <a:r>
              <a:rPr lang="en-US" dirty="0" smtClean="0"/>
              <a:t>PLINK and METAL can re-orient strand</a:t>
            </a:r>
          </a:p>
          <a:p>
            <a:pPr lvl="1"/>
            <a:r>
              <a:rPr lang="en-US" dirty="0" smtClean="0"/>
              <a:t>Remember the ambiguous ones!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Metal How To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Metal Documentation: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genome.sph.umich.edu/wiki/Metal_Documentation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files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 is flexible</a:t>
            </a:r>
          </a:p>
          <a:p>
            <a:pPr lvl="1"/>
            <a:r>
              <a:rPr lang="en-US" dirty="0" smtClean="0"/>
              <a:t>It can run fixed effects meta-analysis</a:t>
            </a:r>
          </a:p>
          <a:p>
            <a:pPr lvl="1"/>
            <a:r>
              <a:rPr lang="en-US" dirty="0" smtClean="0"/>
              <a:t>Heterogeneity tests</a:t>
            </a:r>
          </a:p>
          <a:p>
            <a:pPr lvl="1"/>
            <a:r>
              <a:rPr lang="en-US" dirty="0" smtClean="0"/>
              <a:t>Effect size, Sample Size, or Weighted meta-analysis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results files</a:t>
            </a:r>
          </a:p>
          <a:p>
            <a:r>
              <a:rPr lang="en-US" dirty="0" smtClean="0"/>
              <a:t>‘Driver’ file</a:t>
            </a:r>
          </a:p>
          <a:p>
            <a:pPr lvl="1"/>
            <a:r>
              <a:rPr lang="en-US" dirty="0" smtClean="0"/>
              <a:t>Describes the input files</a:t>
            </a:r>
          </a:p>
          <a:p>
            <a:pPr lvl="1"/>
            <a:r>
              <a:rPr lang="en-US" dirty="0" smtClean="0"/>
              <a:t>Defines meta-analysis strategy</a:t>
            </a:r>
          </a:p>
          <a:p>
            <a:pPr lvl="1"/>
            <a:r>
              <a:rPr lang="en-US" dirty="0" smtClean="0"/>
              <a:t>Names output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format of results files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Ensure all necessary columns are available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Modify files to include all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driver file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Ensure headers match description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Crosscheck each results file matches Process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metal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Preparing Input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PLINK results files are readable </a:t>
            </a:r>
            <a:r>
              <a:rPr lang="en-US" dirty="0" smtClean="0"/>
              <a:t>by metal</a:t>
            </a:r>
          </a:p>
          <a:p>
            <a:pPr lvl="1"/>
            <a:r>
              <a:rPr lang="en-US" dirty="0" smtClean="0"/>
              <a:t>For CMH and logistic regression, we’ll have to specify that the OR is reported</a:t>
            </a:r>
            <a:endParaRPr lang="en-US" dirty="0" smtClean="0"/>
          </a:p>
          <a:p>
            <a:r>
              <a:rPr lang="en-US" dirty="0" smtClean="0"/>
              <a:t>I’ve made a second set of results</a:t>
            </a:r>
          </a:p>
          <a:p>
            <a:pPr lvl="1"/>
            <a:r>
              <a:rPr lang="en-US" dirty="0" smtClean="0"/>
              <a:t>res_for_metal2.txt </a:t>
            </a:r>
          </a:p>
          <a:p>
            <a:pPr lvl="1"/>
            <a:r>
              <a:rPr lang="en-US" dirty="0" smtClean="0"/>
              <a:t>Simulated using </a:t>
            </a:r>
            <a:r>
              <a:rPr lang="en-US" dirty="0" err="1" smtClean="0"/>
              <a:t>final.cmh.cmh</a:t>
            </a:r>
            <a:r>
              <a:rPr lang="en-US" dirty="0" smtClean="0"/>
              <a:t> as a seed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 METAL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SNP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SE [for standard error meta-analysis]</a:t>
            </a:r>
          </a:p>
          <a:p>
            <a:r>
              <a:rPr lang="en-US" dirty="0" smtClean="0"/>
              <a:t>P-value [for Z-score meta-analysis]</a:t>
            </a:r>
          </a:p>
          <a:p>
            <a:r>
              <a:rPr lang="en-US" dirty="0" smtClean="0"/>
              <a:t>If we had two samples of different sizes we would have to add an N/weight column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run meta-analysis based on effect size and on test statistic</a:t>
            </a:r>
          </a:p>
          <a:p>
            <a:r>
              <a:rPr lang="en-US" dirty="0" smtClean="0"/>
              <a:t>For the weights of test statistic, I’ve assumed that the sample sizes are the same</a:t>
            </a:r>
          </a:p>
          <a:p>
            <a:pPr lvl="1"/>
            <a:r>
              <a:rPr lang="en-US" dirty="0" smtClean="0"/>
              <a:t>METAL defaults to weight of 1 when no weight column is supplied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do we want to do meta-analysis?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You’re meant to volunteer answers [really, I don’t have any slides on this, so please help]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run metal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Copy over files from /faculty/ben</a:t>
            </a:r>
            <a:r>
              <a:rPr lang="en-US" dirty="0" smtClean="0"/>
              <a:t>/2011/</a:t>
            </a:r>
            <a:r>
              <a:rPr lang="en-US" dirty="0" smtClean="0"/>
              <a:t>meta_analysis_power/</a:t>
            </a:r>
          </a:p>
          <a:p>
            <a:r>
              <a:rPr lang="en-US" dirty="0" smtClean="0"/>
              <a:t>cp </a:t>
            </a:r>
            <a:r>
              <a:rPr lang="en-US" dirty="0" err="1" smtClean="0"/>
              <a:t>final.cmh.cmh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[or keep it where you generated the data]</a:t>
            </a:r>
          </a:p>
          <a:p>
            <a:pPr lvl="1"/>
            <a:r>
              <a:rPr lang="en-US" dirty="0" smtClean="0"/>
              <a:t>Results file 1</a:t>
            </a:r>
          </a:p>
          <a:p>
            <a:r>
              <a:rPr lang="en-US" dirty="0" smtClean="0"/>
              <a:t>cp res_for_metal2.cmh</a:t>
            </a:r>
          </a:p>
          <a:p>
            <a:pPr lvl="1"/>
            <a:r>
              <a:rPr lang="en-US" dirty="0" smtClean="0"/>
              <a:t>New results file generated</a:t>
            </a:r>
          </a:p>
          <a:p>
            <a:r>
              <a:rPr lang="en-US" dirty="0" smtClean="0"/>
              <a:t>cp </a:t>
            </a:r>
            <a:r>
              <a:rPr lang="en-US" dirty="0" err="1" smtClean="0"/>
              <a:t>metal_run_file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Driver file for Metal</a:t>
            </a:r>
          </a:p>
          <a:p>
            <a:r>
              <a:rPr lang="en-US" dirty="0" smtClean="0"/>
              <a:t>cp </a:t>
            </a:r>
            <a:r>
              <a:rPr lang="en-US" dirty="0" err="1" smtClean="0"/>
              <a:t>reformat.sh</a:t>
            </a:r>
            <a:endParaRPr lang="en-US" dirty="0" smtClean="0"/>
          </a:p>
          <a:p>
            <a:pPr lvl="1"/>
            <a:r>
              <a:rPr lang="en-US" dirty="0" smtClean="0"/>
              <a:t>A little reformatting script to change the header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driver file: </a:t>
            </a:r>
            <a:r>
              <a:rPr lang="en-US" dirty="0" err="1" smtClean="0"/>
              <a:t>meta_run_file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MARKER  SNP</a:t>
            </a:r>
          </a:p>
          <a:p>
            <a:pPr>
              <a:buNone/>
            </a:pPr>
            <a:r>
              <a:rPr lang="en-US" dirty="0" smtClean="0"/>
              <a:t> ALLELE  A1 A2</a:t>
            </a:r>
          </a:p>
          <a:p>
            <a:pPr>
              <a:buNone/>
            </a:pPr>
            <a:r>
              <a:rPr lang="en-US" dirty="0" smtClean="0"/>
              <a:t> PVALUE  P</a:t>
            </a:r>
          </a:p>
          <a:p>
            <a:pPr>
              <a:buNone/>
            </a:pPr>
            <a:r>
              <a:rPr lang="en-US" dirty="0" smtClean="0"/>
              <a:t> EFFECT  </a:t>
            </a:r>
            <a:r>
              <a:rPr lang="en-US" dirty="0" err="1" smtClean="0"/>
              <a:t>log(OR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STDERR  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PROCESS </a:t>
            </a:r>
            <a:r>
              <a:rPr lang="en-US" dirty="0" err="1" smtClean="0"/>
              <a:t>final.cmh.cmh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PROCESS res_for_metal2.txt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OUTFILE </a:t>
            </a:r>
            <a:r>
              <a:rPr lang="en-US" dirty="0" err="1" smtClean="0"/>
              <a:t>meta_res_Z</a:t>
            </a:r>
            <a:r>
              <a:rPr lang="en-US" dirty="0" smtClean="0"/>
              <a:t> .txt</a:t>
            </a:r>
          </a:p>
          <a:p>
            <a:pPr>
              <a:buNone/>
            </a:pPr>
            <a:r>
              <a:rPr lang="en-US" dirty="0" smtClean="0"/>
              <a:t> ANALYZE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CLEAR</a:t>
            </a:r>
          </a:p>
          <a:p>
            <a:pPr>
              <a:buNone/>
            </a:pPr>
            <a:r>
              <a:rPr lang="en-US" dirty="0" smtClean="0"/>
              <a:t> SCHEME STDERR</a:t>
            </a:r>
          </a:p>
          <a:p>
            <a:pPr>
              <a:buNone/>
            </a:pPr>
            <a:r>
              <a:rPr lang="en-US" dirty="0" smtClean="0"/>
              <a:t> PROCESS </a:t>
            </a:r>
            <a:r>
              <a:rPr lang="en-US" dirty="0" err="1" smtClean="0"/>
              <a:t>final.cmh.cmh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PROCESS res_for_metal2.txt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OUTFILE </a:t>
            </a:r>
            <a:r>
              <a:rPr lang="en-US" dirty="0" err="1" smtClean="0"/>
              <a:t>meta_res_SE</a:t>
            </a:r>
            <a:r>
              <a:rPr lang="en-US" dirty="0" smtClean="0"/>
              <a:t> .txt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ANALYZE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0858" y="2071523"/>
            <a:ext cx="48794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Specifies columns in file</a:t>
            </a:r>
          </a:p>
          <a:p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Processes two results files</a:t>
            </a:r>
          </a:p>
          <a:p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Conducts Z-based meta-analysis from Test statistic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Output file naming</a:t>
            </a:r>
          </a:p>
          <a:p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Clears workspace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Changes meta-analysis scheme to beta + SE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Processes two results file</a:t>
            </a:r>
          </a:p>
          <a:p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Output file naming</a:t>
            </a:r>
            <a:endParaRPr lang="en-US" dirty="0" smtClean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126163"/>
            <a:ext cx="4493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OR is the column in the file</a:t>
            </a:r>
          </a:p>
          <a:p>
            <a:r>
              <a:rPr lang="en-US" dirty="0" err="1" smtClean="0">
                <a:solidFill>
                  <a:srgbClr val="1F497D"/>
                </a:solidFill>
              </a:rPr>
              <a:t>log(OR</a:t>
            </a:r>
            <a:r>
              <a:rPr lang="en-US" dirty="0" smtClean="0">
                <a:solidFill>
                  <a:srgbClr val="1F497D"/>
                </a:solidFill>
              </a:rPr>
              <a:t>) tells METAL to take the log of the OR</a:t>
            </a:r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metal &lt; </a:t>
            </a:r>
            <a:r>
              <a:rPr lang="en-US" dirty="0" err="1" smtClean="0"/>
              <a:t>metal_run_file</a:t>
            </a:r>
            <a:endParaRPr lang="en-US" dirty="0" smtClean="0"/>
          </a:p>
          <a:p>
            <a:r>
              <a:rPr lang="en-US" dirty="0" smtClean="0"/>
              <a:t>metal is the command</a:t>
            </a:r>
          </a:p>
          <a:p>
            <a:r>
              <a:rPr lang="en-US" dirty="0" err="1" smtClean="0"/>
              <a:t>metal_run_file</a:t>
            </a:r>
            <a:r>
              <a:rPr lang="en-US" dirty="0" smtClean="0"/>
              <a:t> is the driver file</a:t>
            </a:r>
          </a:p>
          <a:p>
            <a:r>
              <a:rPr lang="en-US" dirty="0" smtClean="0"/>
              <a:t>This will output information on the running of METAL things to standard out [the terminal]</a:t>
            </a:r>
          </a:p>
          <a:p>
            <a:r>
              <a:rPr lang="en-US" dirty="0" smtClean="0"/>
              <a:t>It will spawn 4 files:</a:t>
            </a:r>
          </a:p>
          <a:p>
            <a:pPr lvl="1"/>
            <a:r>
              <a:rPr lang="en-US" dirty="0" smtClean="0"/>
              <a:t>2 </a:t>
            </a:r>
            <a:r>
              <a:rPr lang="en-US" dirty="0" smtClean="0"/>
              <a:t>results files: meta_res_Z1.</a:t>
            </a:r>
            <a:r>
              <a:rPr lang="en-US" dirty="0" smtClean="0"/>
              <a:t>txt and meta_res_SE1.txt</a:t>
            </a:r>
          </a:p>
          <a:p>
            <a:pPr lvl="1"/>
            <a:r>
              <a:rPr lang="en-US" dirty="0" smtClean="0"/>
              <a:t>2 info files</a:t>
            </a:r>
            <a:r>
              <a:rPr lang="en-US" dirty="0" smtClean="0"/>
              <a:t>: meta_res_Z1.txt.info and </a:t>
            </a:r>
            <a:r>
              <a:rPr lang="en-US" dirty="0" smtClean="0"/>
              <a:t>meta_res_SE1</a:t>
            </a:r>
            <a:r>
              <a:rPr lang="en-US" dirty="0" smtClean="0"/>
              <a:t>.txt.info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you’ll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METAL commands</a:t>
            </a:r>
          </a:p>
          <a:p>
            <a:r>
              <a:rPr lang="en-US" dirty="0" smtClean="0"/>
              <a:t>Any errors</a:t>
            </a:r>
          </a:p>
          <a:p>
            <a:pPr lvl="1"/>
            <a:r>
              <a:rPr lang="en-US" dirty="0" smtClean="0"/>
              <a:t>There are some—we’ll chat :)</a:t>
            </a:r>
          </a:p>
          <a:p>
            <a:r>
              <a:rPr lang="en-US" dirty="0" smtClean="0"/>
              <a:t>And your best hit from meta-analysis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head meta_res_Z1.</a:t>
            </a:r>
            <a:r>
              <a:rPr lang="en-US" dirty="0" smtClean="0"/>
              <a:t>txt</a:t>
            </a:r>
          </a:p>
          <a:p>
            <a:pPr>
              <a:buNone/>
            </a:pPr>
            <a:r>
              <a:rPr lang="en-US" sz="2839" dirty="0" err="1" smtClean="0"/>
              <a:t>MarkerName</a:t>
            </a:r>
            <a:r>
              <a:rPr lang="en-US" sz="2839" dirty="0" smtClean="0"/>
              <a:t>	Allele1	Allele2	Weight	</a:t>
            </a:r>
            <a:r>
              <a:rPr lang="en-US" sz="2839" dirty="0" err="1" smtClean="0"/>
              <a:t>Zscore</a:t>
            </a:r>
            <a:r>
              <a:rPr lang="en-US" sz="2839" dirty="0" smtClean="0"/>
              <a:t>	P-value	Direction</a:t>
            </a:r>
          </a:p>
          <a:p>
            <a:pPr>
              <a:buNone/>
            </a:pPr>
            <a:r>
              <a:rPr lang="en-US" sz="2839" dirty="0" smtClean="0"/>
              <a:t>rs4810677	a	</a:t>
            </a:r>
            <a:r>
              <a:rPr lang="en-US" sz="2839" dirty="0" err="1" smtClean="0"/>
              <a:t>g</a:t>
            </a:r>
            <a:r>
              <a:rPr lang="en-US" sz="2839" dirty="0" smtClean="0"/>
              <a:t>	2.00	-0.524	0.6004	-+</a:t>
            </a:r>
          </a:p>
          <a:p>
            <a:pPr>
              <a:buNone/>
            </a:pPr>
            <a:r>
              <a:rPr lang="en-US" sz="2839" dirty="0" smtClean="0"/>
              <a:t>rs12329414	</a:t>
            </a:r>
            <a:r>
              <a:rPr lang="en-US" sz="2839" dirty="0" err="1" smtClean="0"/>
              <a:t>t</a:t>
            </a:r>
            <a:r>
              <a:rPr lang="en-US" sz="2839" dirty="0" smtClean="0"/>
              <a:t>	</a:t>
            </a:r>
            <a:r>
              <a:rPr lang="en-US" sz="2839" dirty="0" err="1" smtClean="0"/>
              <a:t>g</a:t>
            </a:r>
            <a:r>
              <a:rPr lang="en-US" sz="2839" dirty="0" smtClean="0"/>
              <a:t>	2.00	-0.881	0.3783	--</a:t>
            </a:r>
          </a:p>
          <a:p>
            <a:pPr>
              <a:buNone/>
            </a:pPr>
            <a:r>
              <a:rPr lang="en-US" sz="2839" dirty="0" smtClean="0"/>
              <a:t>rs6014909	a	</a:t>
            </a:r>
            <a:r>
              <a:rPr lang="en-US" sz="2839" dirty="0" err="1" smtClean="0"/>
              <a:t>g</a:t>
            </a:r>
            <a:r>
              <a:rPr lang="en-US" sz="2839" dirty="0" smtClean="0"/>
              <a:t>	2.00	-0.950	0.3421	+-</a:t>
            </a:r>
          </a:p>
          <a:p>
            <a:pPr>
              <a:buNone/>
            </a:pPr>
            <a:r>
              <a:rPr lang="en-US" sz="2839" dirty="0" smtClean="0"/>
              <a:t>rs6085732	</a:t>
            </a:r>
            <a:r>
              <a:rPr lang="en-US" sz="2839" dirty="0" err="1" smtClean="0"/>
              <a:t>t</a:t>
            </a:r>
            <a:r>
              <a:rPr lang="en-US" sz="2839" dirty="0" smtClean="0"/>
              <a:t>	</a:t>
            </a:r>
            <a:r>
              <a:rPr lang="en-US" sz="2839" dirty="0" err="1" smtClean="0"/>
              <a:t>c</a:t>
            </a:r>
            <a:r>
              <a:rPr lang="en-US" sz="2839" dirty="0" smtClean="0"/>
              <a:t>	2.00	1.354	0.1756	++</a:t>
            </a:r>
          </a:p>
          <a:p>
            <a:pPr>
              <a:buNone/>
            </a:pPr>
            <a:r>
              <a:rPr lang="en-US" sz="2839" dirty="0" smtClean="0"/>
              <a:t>rs8123062	</a:t>
            </a:r>
            <a:r>
              <a:rPr lang="en-US" sz="2839" dirty="0" err="1" smtClean="0"/>
              <a:t>t</a:t>
            </a:r>
            <a:r>
              <a:rPr lang="en-US" sz="2839" dirty="0" smtClean="0"/>
              <a:t>	</a:t>
            </a:r>
            <a:r>
              <a:rPr lang="en-US" sz="2839" dirty="0" err="1" smtClean="0"/>
              <a:t>c</a:t>
            </a:r>
            <a:r>
              <a:rPr lang="en-US" sz="2839" dirty="0" smtClean="0"/>
              <a:t>	2.00	0.578	0.5633	-+</a:t>
            </a:r>
          </a:p>
          <a:p>
            <a:pPr>
              <a:buNone/>
            </a:pPr>
            <a:r>
              <a:rPr lang="en-US" sz="2839" dirty="0" smtClean="0"/>
              <a:t>rs226185	a	</a:t>
            </a:r>
            <a:r>
              <a:rPr lang="en-US" sz="2839" dirty="0" err="1" smtClean="0"/>
              <a:t>g</a:t>
            </a:r>
            <a:r>
              <a:rPr lang="en-US" sz="2839" dirty="0" smtClean="0"/>
              <a:t>	2.00	-0.090	0.9285	-+</a:t>
            </a:r>
          </a:p>
          <a:p>
            <a:pPr>
              <a:buNone/>
            </a:pPr>
            <a:r>
              <a:rPr lang="en-US" sz="2839" dirty="0" smtClean="0"/>
              <a:t>rs1016496	a	</a:t>
            </a:r>
            <a:r>
              <a:rPr lang="en-US" sz="2839" dirty="0" err="1" smtClean="0"/>
              <a:t>g</a:t>
            </a:r>
            <a:r>
              <a:rPr lang="en-US" sz="2839" dirty="0" smtClean="0"/>
              <a:t>	2.00	0.985	0.3246	++</a:t>
            </a:r>
          </a:p>
          <a:p>
            <a:pPr>
              <a:buNone/>
            </a:pPr>
            <a:r>
              <a:rPr lang="en-US" sz="2839" dirty="0" smtClean="0"/>
              <a:t>rs6011527	a	</a:t>
            </a:r>
            <a:r>
              <a:rPr lang="en-US" sz="2839" dirty="0" err="1" smtClean="0"/>
              <a:t>g</a:t>
            </a:r>
            <a:r>
              <a:rPr lang="en-US" sz="2839" dirty="0" smtClean="0"/>
              <a:t>	2.00	-2.439	0.01473	--</a:t>
            </a:r>
          </a:p>
          <a:p>
            <a:pPr>
              <a:buNone/>
            </a:pPr>
            <a:r>
              <a:rPr lang="en-US" sz="2839" dirty="0" smtClean="0"/>
              <a:t>rs6030036	a	</a:t>
            </a:r>
            <a:r>
              <a:rPr lang="en-US" sz="2839" dirty="0" err="1" smtClean="0"/>
              <a:t>g</a:t>
            </a:r>
            <a:r>
              <a:rPr lang="en-US" sz="2839" dirty="0" smtClean="0"/>
              <a:t>	2.00	1.469	0.1417	++</a:t>
            </a:r>
          </a:p>
          <a:p>
            <a:pPr>
              <a:buNone/>
            </a:pPr>
            <a:endParaRPr lang="en-US" sz="2839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load into </a:t>
            </a:r>
            <a:r>
              <a:rPr lang="en-US" dirty="0" err="1" smtClean="0"/>
              <a:t>Haploview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have to change the header</a:t>
            </a:r>
          </a:p>
          <a:p>
            <a:r>
              <a:rPr lang="en-US" dirty="0" smtClean="0"/>
              <a:t>In the same directory run:</a:t>
            </a:r>
          </a:p>
          <a:p>
            <a:r>
              <a:rPr lang="en-US" dirty="0" smtClean="0"/>
              <a:t>./</a:t>
            </a:r>
            <a:r>
              <a:rPr lang="en-US" dirty="0" err="1" smtClean="0"/>
              <a:t>reformat.sh</a:t>
            </a:r>
            <a:endParaRPr lang="en-US" dirty="0" smtClean="0"/>
          </a:p>
          <a:p>
            <a:pPr lvl="1"/>
            <a:r>
              <a:rPr lang="en-US" dirty="0" smtClean="0"/>
              <a:t>This changes 1</a:t>
            </a:r>
            <a:r>
              <a:rPr lang="en-US" baseline="30000" dirty="0" smtClean="0"/>
              <a:t>st</a:t>
            </a:r>
            <a:r>
              <a:rPr lang="en-US" dirty="0" smtClean="0"/>
              <a:t> column name to SNP</a:t>
            </a:r>
          </a:p>
          <a:p>
            <a:r>
              <a:rPr lang="en-US" dirty="0" smtClean="0"/>
              <a:t>We can then load the meta-analysis results files into </a:t>
            </a:r>
            <a:r>
              <a:rPr lang="en-US" dirty="0" err="1" smtClean="0"/>
              <a:t>haploview</a:t>
            </a:r>
            <a:endParaRPr lang="en-US" dirty="0" smtClean="0"/>
          </a:p>
          <a:p>
            <a:pPr lvl="1"/>
            <a:r>
              <a:rPr lang="en-US" dirty="0" smtClean="0"/>
              <a:t>Same as before but load </a:t>
            </a:r>
            <a:r>
              <a:rPr lang="en-US" dirty="0" smtClean="0"/>
              <a:t>in the </a:t>
            </a:r>
            <a:r>
              <a:rPr lang="en-US" dirty="0" smtClean="0"/>
              <a:t>meta_res_Z1.txt</a:t>
            </a:r>
          </a:p>
          <a:p>
            <a:pPr lvl="1"/>
            <a:r>
              <a:rPr lang="en-US" dirty="0" smtClean="0"/>
              <a:t>Make sure to include the </a:t>
            </a:r>
            <a:r>
              <a:rPr lang="en-US" dirty="0" err="1" smtClean="0"/>
              <a:t>bim</a:t>
            </a:r>
            <a:r>
              <a:rPr lang="en-US" dirty="0" smtClean="0"/>
              <a:t> file that Jeff used earlier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sure you ran </a:t>
            </a:r>
            <a:r>
              <a:rPr lang="en-US" dirty="0" err="1" smtClean="0"/>
              <a:t>reformat.sh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otherwise </a:t>
            </a:r>
            <a:r>
              <a:rPr lang="en-US" dirty="0" err="1" smtClean="0"/>
              <a:t>Haploview</a:t>
            </a:r>
            <a:r>
              <a:rPr lang="en-US" dirty="0" smtClean="0"/>
              <a:t> will not work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21" y="1417638"/>
            <a:ext cx="7693479" cy="527939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286"/>
            <a:ext cx="8274000" cy="5678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7999" y="2907544"/>
            <a:ext cx="3621604" cy="156966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Y-axis P-value scaled –log10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Suggestive at 5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Significant at 7.3</a:t>
            </a:r>
          </a:p>
          <a:p>
            <a:endParaRPr lang="en-US" sz="24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results</a:t>
            </a:r>
            <a:endParaRPr lang="en-US" dirty="0"/>
          </a:p>
        </p:txBody>
      </p:sp>
      <p:pic>
        <p:nvPicPr>
          <p:cNvPr id="4" name="Content Placeholder 3" descr="manhattan.tmp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325" b="-1325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F497D"/>
                </a:solidFill>
              </a:rPr>
              <a:t>Importance of power calculation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Help design studies that are likely to succeed</a:t>
            </a:r>
          </a:p>
          <a:p>
            <a:pPr lvl="1"/>
            <a:r>
              <a:rPr lang="en-US" sz="2400" dirty="0"/>
              <a:t>Determine the minimum sample size necessary to achieve the desired level of statistical power (usually &gt; 80%), for a given effect size</a:t>
            </a:r>
          </a:p>
          <a:p>
            <a:pPr lvl="1"/>
            <a:r>
              <a:rPr lang="en-US" sz="2400" dirty="0"/>
              <a:t>Determine the minimum effect size that can be detected with adequate statistical power, for a fixed sample size</a:t>
            </a:r>
            <a:endParaRPr lang="en-US" sz="2400" dirty="0" smtClean="0"/>
          </a:p>
          <a:p>
            <a:pPr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F497D"/>
                </a:solidFill>
              </a:rPr>
              <a:t>Importance of power calculation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Help design studies that are likely to succeed</a:t>
            </a:r>
          </a:p>
          <a:p>
            <a:pPr lvl="1"/>
            <a:r>
              <a:rPr lang="en-US" sz="2400" dirty="0"/>
              <a:t>Determine the minimum sample size necessary to achieve the desired level of statistical power (usually &gt; 80%), for a given effect size</a:t>
            </a:r>
          </a:p>
          <a:p>
            <a:pPr lvl="1"/>
            <a:r>
              <a:rPr lang="en-US" sz="2400" dirty="0"/>
              <a:t>Determine the minimum effect size that can be detected with adequate statistical power, for a fixed sample size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800" dirty="0"/>
              <a:t>Usually obligatory for grant applications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Hypothesis Testing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SNP testing hypotheses</a:t>
            </a:r>
            <a:r>
              <a:rPr lang="en-GB" dirty="0"/>
              <a:t>:</a:t>
            </a:r>
          </a:p>
          <a:p>
            <a:pPr lvl="1" eaLnBrk="1" hangingPunct="1"/>
            <a:r>
              <a:rPr lang="en-GB" dirty="0"/>
              <a:t>h</a:t>
            </a:r>
            <a:r>
              <a:rPr lang="en-GB" baseline="-25000" dirty="0"/>
              <a:t>o</a:t>
            </a:r>
            <a:r>
              <a:rPr lang="en-GB" dirty="0"/>
              <a:t> (null hypothesis) is</a:t>
            </a:r>
            <a:r>
              <a:rPr lang="en-GB" dirty="0" smtClean="0"/>
              <a:t> </a:t>
            </a:r>
            <a:r>
              <a:rPr lang="en-GB" dirty="0" err="1" smtClean="0"/>
              <a:t>β</a:t>
            </a:r>
            <a:r>
              <a:rPr lang="en-GB" dirty="0" smtClean="0"/>
              <a:t>=</a:t>
            </a:r>
            <a:r>
              <a:rPr lang="en-GB" dirty="0"/>
              <a:t>0 </a:t>
            </a:r>
          </a:p>
          <a:p>
            <a:pPr lvl="1" eaLnBrk="1" hangingPunct="1"/>
            <a:r>
              <a:rPr lang="en-GB" dirty="0"/>
              <a:t>h</a:t>
            </a:r>
            <a:r>
              <a:rPr lang="en-GB" baseline="-25000" dirty="0"/>
              <a:t>a </a:t>
            </a:r>
            <a:r>
              <a:rPr lang="en-GB" dirty="0"/>
              <a:t>(alternative hypothesis) is</a:t>
            </a:r>
            <a:r>
              <a:rPr lang="en-GB" dirty="0" smtClean="0"/>
              <a:t> </a:t>
            </a:r>
            <a:r>
              <a:rPr lang="en-GB" dirty="0" err="1" smtClean="0"/>
              <a:t>β</a:t>
            </a:r>
            <a:r>
              <a:rPr lang="el-GR" dirty="0" smtClean="0"/>
              <a:t>≠</a:t>
            </a:r>
            <a:r>
              <a:rPr lang="en-GB" dirty="0" smtClean="0"/>
              <a:t>0</a:t>
            </a:r>
            <a:endParaRPr lang="en-GB" dirty="0"/>
          </a:p>
          <a:p>
            <a:pPr lvl="2" eaLnBrk="1" hangingPunct="1"/>
            <a:r>
              <a:rPr lang="en-GB" dirty="0"/>
              <a:t>Two-sided test, where</a:t>
            </a:r>
            <a:r>
              <a:rPr lang="en-GB" dirty="0" smtClean="0"/>
              <a:t> </a:t>
            </a:r>
            <a:r>
              <a:rPr lang="en-GB" dirty="0" err="1" smtClean="0"/>
              <a:t>β</a:t>
            </a:r>
            <a:r>
              <a:rPr lang="en-GB" dirty="0" smtClean="0"/>
              <a:t> </a:t>
            </a:r>
            <a:r>
              <a:rPr lang="en-GB" dirty="0"/>
              <a:t>&gt; 0 or</a:t>
            </a:r>
            <a:r>
              <a:rPr lang="en-GB" dirty="0" smtClean="0"/>
              <a:t> </a:t>
            </a:r>
            <a:r>
              <a:rPr lang="en-GB" dirty="0" err="1" smtClean="0"/>
              <a:t>β</a:t>
            </a:r>
            <a:r>
              <a:rPr lang="en-GB" dirty="0" smtClean="0"/>
              <a:t> </a:t>
            </a:r>
            <a:r>
              <a:rPr lang="en-GB" dirty="0"/>
              <a:t>&lt; 0 are one-sided</a:t>
            </a:r>
          </a:p>
          <a:p>
            <a:pPr eaLnBrk="1" hangingPunct="1"/>
            <a:r>
              <a:rPr lang="en-GB" dirty="0"/>
              <a:t>Null hypothesis usually assumes no effect</a:t>
            </a:r>
          </a:p>
          <a:p>
            <a:pPr eaLnBrk="1" hangingPunct="1"/>
            <a:r>
              <a:rPr lang="en-GB" dirty="0"/>
              <a:t>Alternative hypothesis is the idea being tested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nl-NL" dirty="0" err="1">
                <a:solidFill>
                  <a:srgbClr val="1F497D"/>
                </a:solidFill>
              </a:rPr>
              <a:t>Summary</a:t>
            </a:r>
            <a:r>
              <a:rPr lang="nl-NL" dirty="0">
                <a:solidFill>
                  <a:srgbClr val="1F497D"/>
                </a:solidFill>
              </a:rPr>
              <a:t> of </a:t>
            </a:r>
            <a:r>
              <a:rPr lang="nl-NL" dirty="0" err="1">
                <a:solidFill>
                  <a:srgbClr val="1F497D"/>
                </a:solidFill>
              </a:rPr>
              <a:t>Possible</a:t>
            </a:r>
            <a:r>
              <a:rPr lang="nl-NL" dirty="0">
                <a:solidFill>
                  <a:srgbClr val="1F497D"/>
                </a:solidFill>
              </a:rPr>
              <a:t> </a:t>
            </a:r>
            <a:r>
              <a:rPr lang="nl-NL" dirty="0" err="1">
                <a:solidFill>
                  <a:srgbClr val="1F497D"/>
                </a:solidFill>
              </a:rPr>
              <a:t>Results</a:t>
            </a:r>
            <a:endParaRPr lang="nl-NL" dirty="0">
              <a:solidFill>
                <a:srgbClr val="1F497D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687285" y="2467429"/>
          <a:ext cx="6295571" cy="177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423"/>
                <a:gridCol w="2521074"/>
                <a:gridCol w="2521074"/>
              </a:tblGrid>
              <a:tr h="59169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Rejection of H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Non-rejection H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</a:tr>
              <a:tr h="5916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dirty="0" smtClean="0"/>
                        <a:t> true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α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1-α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916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A</a:t>
                      </a:r>
                      <a:r>
                        <a:rPr lang="en-US" sz="2400" dirty="0" smtClean="0"/>
                        <a:t> true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1F497D"/>
                          </a:solidFill>
                        </a:rPr>
                        <a:t>1-β</a:t>
                      </a:r>
                      <a:endParaRPr lang="en-US" sz="2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β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780144" y="349616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Reality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463" y="2025525"/>
            <a:ext cx="12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Statistics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6143" y="4481286"/>
            <a:ext cx="34536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 smtClean="0">
                <a:solidFill>
                  <a:srgbClr val="FF0000"/>
                </a:solidFill>
                <a:latin typeface="Symbol" pitchFamily="26" charset="2"/>
              </a:rPr>
              <a:t>a</a:t>
            </a:r>
            <a:r>
              <a:rPr lang="nl-NL" sz="3000" dirty="0" smtClean="0"/>
              <a:t>=type 1 </a:t>
            </a:r>
            <a:r>
              <a:rPr lang="nl-NL" sz="3000" dirty="0" err="1" smtClean="0"/>
              <a:t>error</a:t>
            </a:r>
            <a:r>
              <a:rPr lang="nl-NL" sz="3000" dirty="0" smtClean="0"/>
              <a:t> </a:t>
            </a:r>
            <a:r>
              <a:rPr lang="nl-NL" sz="3000" dirty="0" err="1" smtClean="0"/>
              <a:t>rate</a:t>
            </a:r>
            <a:endParaRPr lang="nl-NL" sz="3000" dirty="0" smtClean="0"/>
          </a:p>
          <a:p>
            <a:r>
              <a:rPr lang="nl-NL" sz="3000" dirty="0" err="1" smtClean="0">
                <a:solidFill>
                  <a:srgbClr val="FF0000"/>
                </a:solidFill>
                <a:latin typeface="Symbol" pitchFamily="26" charset="2"/>
              </a:rPr>
              <a:t>b</a:t>
            </a:r>
            <a:r>
              <a:rPr lang="nl-NL" sz="3000" dirty="0" smtClean="0"/>
              <a:t>=type 2 </a:t>
            </a:r>
            <a:r>
              <a:rPr lang="nl-NL" sz="3000" dirty="0" err="1" smtClean="0"/>
              <a:t>error</a:t>
            </a:r>
            <a:r>
              <a:rPr lang="nl-NL" sz="3000" dirty="0" smtClean="0"/>
              <a:t> </a:t>
            </a:r>
            <a:r>
              <a:rPr lang="nl-NL" sz="3000" dirty="0" err="1" smtClean="0"/>
              <a:t>rate</a:t>
            </a:r>
            <a:endParaRPr lang="nl-NL" sz="3000" dirty="0" smtClean="0"/>
          </a:p>
          <a:p>
            <a:r>
              <a:rPr lang="nl-NL" sz="3000" dirty="0" smtClean="0">
                <a:solidFill>
                  <a:srgbClr val="000099"/>
                </a:solidFill>
              </a:rPr>
              <a:t>1-</a:t>
            </a:r>
            <a:r>
              <a:rPr lang="nl-NL" sz="3000" dirty="0" smtClean="0">
                <a:solidFill>
                  <a:srgbClr val="000099"/>
                </a:solidFill>
                <a:latin typeface="Symbol" pitchFamily="26" charset="2"/>
              </a:rPr>
              <a:t>b</a:t>
            </a:r>
            <a:r>
              <a:rPr lang="nl-NL" sz="3000" dirty="0" smtClean="0"/>
              <a:t>=</a:t>
            </a:r>
            <a:r>
              <a:rPr lang="nl-NL" sz="3000" dirty="0" err="1" smtClean="0"/>
              <a:t>statistical</a:t>
            </a:r>
            <a:r>
              <a:rPr lang="nl-NL" sz="3000" dirty="0" smtClean="0"/>
              <a:t> power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743200" y="1304925"/>
            <a:ext cx="2381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/>
              <a:t>Rejection of H</a:t>
            </a:r>
            <a:r>
              <a:rPr lang="en-US" sz="2600" baseline="-16000"/>
              <a:t>0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688013" y="1295400"/>
            <a:ext cx="296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/>
              <a:t>Non-rejection of H</a:t>
            </a:r>
            <a:r>
              <a:rPr lang="en-US" sz="2600" baseline="-16000"/>
              <a:t>0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998538" y="2667000"/>
            <a:ext cx="12049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/>
              <a:t>H</a:t>
            </a:r>
            <a:r>
              <a:rPr lang="en-US" sz="2600" baseline="-16000"/>
              <a:t>0</a:t>
            </a:r>
            <a:r>
              <a:rPr lang="en-US" sz="2600"/>
              <a:t> true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998538" y="4800600"/>
            <a:ext cx="1228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/>
              <a:t>H</a:t>
            </a:r>
            <a:r>
              <a:rPr lang="en-US" sz="2600" baseline="-16000"/>
              <a:t>A</a:t>
            </a:r>
            <a:r>
              <a:rPr lang="en-US" sz="2600"/>
              <a:t> true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1066800"/>
            <a:ext cx="8458200" cy="5181600"/>
            <a:chOff x="240" y="672"/>
            <a:chExt cx="5328" cy="3264"/>
          </a:xfrm>
        </p:grpSpPr>
        <p:sp>
          <p:nvSpPr>
            <p:cNvPr id="32184" name="Line 7"/>
            <p:cNvSpPr>
              <a:spLocks noChangeShapeType="1"/>
            </p:cNvSpPr>
            <p:nvPr/>
          </p:nvSpPr>
          <p:spPr bwMode="auto">
            <a:xfrm>
              <a:off x="1488" y="672"/>
              <a:ext cx="0" cy="3216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85" name="Line 8"/>
            <p:cNvSpPr>
              <a:spLocks noChangeShapeType="1"/>
            </p:cNvSpPr>
            <p:nvPr/>
          </p:nvSpPr>
          <p:spPr bwMode="auto">
            <a:xfrm>
              <a:off x="240" y="1296"/>
              <a:ext cx="5328" cy="0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86" name="Line 9"/>
            <p:cNvSpPr>
              <a:spLocks noChangeShapeType="1"/>
            </p:cNvSpPr>
            <p:nvPr/>
          </p:nvSpPr>
          <p:spPr bwMode="auto">
            <a:xfrm>
              <a:off x="912" y="2544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87" name="Line 10"/>
            <p:cNvSpPr>
              <a:spLocks noChangeShapeType="1"/>
            </p:cNvSpPr>
            <p:nvPr/>
          </p:nvSpPr>
          <p:spPr bwMode="auto">
            <a:xfrm>
              <a:off x="3408" y="864"/>
              <a:ext cx="0" cy="3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51" name="WordArt 11"/>
          <p:cNvSpPr>
            <a:spLocks noChangeArrowheads="1" noChangeShapeType="1" noTextEdit="1"/>
          </p:cNvSpPr>
          <p:nvPr/>
        </p:nvSpPr>
        <p:spPr bwMode="auto">
          <a:xfrm>
            <a:off x="3810000" y="304800"/>
            <a:ext cx="3124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ea typeface="Arial"/>
                <a:cs typeface="Arial"/>
              </a:rPr>
              <a:t>STATISTICS</a:t>
            </a:r>
          </a:p>
        </p:txBody>
      </p:sp>
      <p:sp>
        <p:nvSpPr>
          <p:cNvPr id="31752" name="WordArt 12"/>
          <p:cNvSpPr>
            <a:spLocks noChangeArrowheads="1" noChangeShapeType="1" noTextEdit="1"/>
          </p:cNvSpPr>
          <p:nvPr/>
        </p:nvSpPr>
        <p:spPr bwMode="auto">
          <a:xfrm rot="5400000">
            <a:off x="-687387" y="3614738"/>
            <a:ext cx="2524125" cy="6572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ea typeface="Arial"/>
                <a:cs typeface="Arial"/>
              </a:rPr>
              <a:t>R E A L I T Y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521325" y="2254250"/>
            <a:ext cx="3160713" cy="1595438"/>
            <a:chOff x="3478" y="1420"/>
            <a:chExt cx="1991" cy="1005"/>
          </a:xfrm>
        </p:grpSpPr>
        <p:sp>
          <p:nvSpPr>
            <p:cNvPr id="32078" name="Text Box 14"/>
            <p:cNvSpPr txBox="1">
              <a:spLocks noChangeArrowheads="1"/>
            </p:cNvSpPr>
            <p:nvPr/>
          </p:nvSpPr>
          <p:spPr bwMode="auto">
            <a:xfrm>
              <a:off x="3478" y="1420"/>
              <a:ext cx="1991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600">
                  <a:solidFill>
                    <a:srgbClr val="000099"/>
                  </a:solidFill>
                </a:rPr>
                <a:t>Nonsignificant result</a:t>
              </a:r>
            </a:p>
            <a:p>
              <a:pPr algn="ctr" eaLnBrk="0" hangingPunct="0"/>
              <a:r>
                <a:rPr lang="en-GB" sz="2600">
                  <a:solidFill>
                    <a:srgbClr val="000099"/>
                  </a:solidFill>
                </a:rPr>
                <a:t>(1- </a:t>
              </a:r>
              <a:r>
                <a:rPr lang="en-US" sz="2600">
                  <a:solidFill>
                    <a:srgbClr val="000099"/>
                  </a:solidFill>
                  <a:sym typeface="Symbol" pitchFamily="26" charset="2"/>
                </a:rPr>
                <a:t></a:t>
              </a:r>
              <a:r>
                <a:rPr lang="en-GB" sz="2600">
                  <a:solidFill>
                    <a:srgbClr val="000099"/>
                  </a:solidFill>
                </a:rPr>
                <a:t>)</a:t>
              </a:r>
              <a:endParaRPr lang="el-GR" sz="2600">
                <a:solidFill>
                  <a:srgbClr val="000099"/>
                </a:solidFill>
              </a:endParaRPr>
            </a:p>
          </p:txBody>
        </p:sp>
        <p:sp>
          <p:nvSpPr>
            <p:cNvPr id="32079" name="Line 15"/>
            <p:cNvSpPr>
              <a:spLocks noChangeShapeType="1"/>
            </p:cNvSpPr>
            <p:nvPr/>
          </p:nvSpPr>
          <p:spPr bwMode="auto">
            <a:xfrm flipH="1">
              <a:off x="3938" y="2388"/>
              <a:ext cx="95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80" name="Line 16"/>
            <p:cNvSpPr>
              <a:spLocks noChangeShapeType="1"/>
            </p:cNvSpPr>
            <p:nvPr/>
          </p:nvSpPr>
          <p:spPr bwMode="auto">
            <a:xfrm flipV="1">
              <a:off x="3938" y="1993"/>
              <a:ext cx="0" cy="39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81" name="Line 17"/>
            <p:cNvSpPr>
              <a:spLocks noChangeShapeType="1"/>
            </p:cNvSpPr>
            <p:nvPr/>
          </p:nvSpPr>
          <p:spPr bwMode="auto">
            <a:xfrm>
              <a:off x="4464" y="1968"/>
              <a:ext cx="0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3958" y="2038"/>
              <a:ext cx="697" cy="325"/>
              <a:chOff x="1276" y="929"/>
              <a:chExt cx="3521" cy="2431"/>
            </a:xfrm>
          </p:grpSpPr>
          <p:sp>
            <p:nvSpPr>
              <p:cNvPr id="32084" name="Rectangle 19"/>
              <p:cNvSpPr>
                <a:spLocks noChangeArrowheads="1"/>
              </p:cNvSpPr>
              <p:nvPr/>
            </p:nvSpPr>
            <p:spPr bwMode="auto">
              <a:xfrm>
                <a:off x="4561" y="3348"/>
                <a:ext cx="236" cy="2"/>
              </a:xfrm>
              <a:prstGeom prst="rect">
                <a:avLst/>
              </a:prstGeom>
              <a:solidFill>
                <a:srgbClr val="787878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85" name="Line 20"/>
              <p:cNvSpPr>
                <a:spLocks noChangeShapeType="1"/>
              </p:cNvSpPr>
              <p:nvPr/>
            </p:nvSpPr>
            <p:spPr bwMode="auto">
              <a:xfrm>
                <a:off x="1276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86" name="Line 21"/>
              <p:cNvSpPr>
                <a:spLocks noChangeShapeType="1"/>
              </p:cNvSpPr>
              <p:nvPr/>
            </p:nvSpPr>
            <p:spPr bwMode="auto">
              <a:xfrm>
                <a:off x="1311" y="3348"/>
                <a:ext cx="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87" name="Line 22"/>
              <p:cNvSpPr>
                <a:spLocks noChangeShapeType="1"/>
              </p:cNvSpPr>
              <p:nvPr/>
            </p:nvSpPr>
            <p:spPr bwMode="auto">
              <a:xfrm>
                <a:off x="1347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88" name="Line 23"/>
              <p:cNvSpPr>
                <a:spLocks noChangeShapeType="1"/>
              </p:cNvSpPr>
              <p:nvPr/>
            </p:nvSpPr>
            <p:spPr bwMode="auto">
              <a:xfrm flipV="1">
                <a:off x="1382" y="3345"/>
                <a:ext cx="34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89" name="Line 24"/>
              <p:cNvSpPr>
                <a:spLocks noChangeShapeType="1"/>
              </p:cNvSpPr>
              <p:nvPr/>
            </p:nvSpPr>
            <p:spPr bwMode="auto">
              <a:xfrm>
                <a:off x="1416" y="3345"/>
                <a:ext cx="3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0" name="Line 25"/>
              <p:cNvSpPr>
                <a:spLocks noChangeShapeType="1"/>
              </p:cNvSpPr>
              <p:nvPr/>
            </p:nvSpPr>
            <p:spPr bwMode="auto">
              <a:xfrm flipV="1">
                <a:off x="1453" y="3343"/>
                <a:ext cx="3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1" name="Line 26"/>
              <p:cNvSpPr>
                <a:spLocks noChangeShapeType="1"/>
              </p:cNvSpPr>
              <p:nvPr/>
            </p:nvSpPr>
            <p:spPr bwMode="auto">
              <a:xfrm flipV="1">
                <a:off x="1487" y="3340"/>
                <a:ext cx="35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2" name="Line 27"/>
              <p:cNvSpPr>
                <a:spLocks noChangeShapeType="1"/>
              </p:cNvSpPr>
              <p:nvPr/>
            </p:nvSpPr>
            <p:spPr bwMode="auto">
              <a:xfrm flipV="1">
                <a:off x="1522" y="3338"/>
                <a:ext cx="36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3" name="Line 28"/>
              <p:cNvSpPr>
                <a:spLocks noChangeShapeType="1"/>
              </p:cNvSpPr>
              <p:nvPr/>
            </p:nvSpPr>
            <p:spPr bwMode="auto">
              <a:xfrm flipV="1">
                <a:off x="1558" y="3336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4" name="Line 29"/>
              <p:cNvSpPr>
                <a:spLocks noChangeShapeType="1"/>
              </p:cNvSpPr>
              <p:nvPr/>
            </p:nvSpPr>
            <p:spPr bwMode="auto">
              <a:xfrm flipV="1">
                <a:off x="1593" y="3331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5" name="Line 30"/>
              <p:cNvSpPr>
                <a:spLocks noChangeShapeType="1"/>
              </p:cNvSpPr>
              <p:nvPr/>
            </p:nvSpPr>
            <p:spPr bwMode="auto">
              <a:xfrm flipV="1">
                <a:off x="1627" y="3326"/>
                <a:ext cx="37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6" name="Line 31"/>
              <p:cNvSpPr>
                <a:spLocks noChangeShapeType="1"/>
              </p:cNvSpPr>
              <p:nvPr/>
            </p:nvSpPr>
            <p:spPr bwMode="auto">
              <a:xfrm flipV="1">
                <a:off x="1664" y="3318"/>
                <a:ext cx="34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7" name="Line 32"/>
              <p:cNvSpPr>
                <a:spLocks noChangeShapeType="1"/>
              </p:cNvSpPr>
              <p:nvPr/>
            </p:nvSpPr>
            <p:spPr bwMode="auto">
              <a:xfrm flipV="1">
                <a:off x="1698" y="3311"/>
                <a:ext cx="35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8" name="Line 33"/>
              <p:cNvSpPr>
                <a:spLocks noChangeShapeType="1"/>
              </p:cNvSpPr>
              <p:nvPr/>
            </p:nvSpPr>
            <p:spPr bwMode="auto">
              <a:xfrm flipV="1">
                <a:off x="1733" y="3301"/>
                <a:ext cx="36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9" name="Line 34"/>
              <p:cNvSpPr>
                <a:spLocks noChangeShapeType="1"/>
              </p:cNvSpPr>
              <p:nvPr/>
            </p:nvSpPr>
            <p:spPr bwMode="auto">
              <a:xfrm flipV="1">
                <a:off x="1769" y="3289"/>
                <a:ext cx="35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0" name="Line 35"/>
              <p:cNvSpPr>
                <a:spLocks noChangeShapeType="1"/>
              </p:cNvSpPr>
              <p:nvPr/>
            </p:nvSpPr>
            <p:spPr bwMode="auto">
              <a:xfrm flipV="1">
                <a:off x="1804" y="3274"/>
                <a:ext cx="37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1" name="Line 36"/>
              <p:cNvSpPr>
                <a:spLocks noChangeShapeType="1"/>
              </p:cNvSpPr>
              <p:nvPr/>
            </p:nvSpPr>
            <p:spPr bwMode="auto">
              <a:xfrm flipV="1">
                <a:off x="1841" y="3257"/>
                <a:ext cx="34" cy="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2" name="Line 37"/>
              <p:cNvSpPr>
                <a:spLocks noChangeShapeType="1"/>
              </p:cNvSpPr>
              <p:nvPr/>
            </p:nvSpPr>
            <p:spPr bwMode="auto">
              <a:xfrm flipV="1">
                <a:off x="1875" y="3235"/>
                <a:ext cx="34" cy="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3" name="Line 38"/>
              <p:cNvSpPr>
                <a:spLocks noChangeShapeType="1"/>
              </p:cNvSpPr>
              <p:nvPr/>
            </p:nvSpPr>
            <p:spPr bwMode="auto">
              <a:xfrm flipV="1">
                <a:off x="1909" y="3210"/>
                <a:ext cx="37" cy="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4" name="Line 39"/>
              <p:cNvSpPr>
                <a:spLocks noChangeShapeType="1"/>
              </p:cNvSpPr>
              <p:nvPr/>
            </p:nvSpPr>
            <p:spPr bwMode="auto">
              <a:xfrm flipV="1">
                <a:off x="1946" y="3181"/>
                <a:ext cx="34" cy="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5" name="Line 40"/>
              <p:cNvSpPr>
                <a:spLocks noChangeShapeType="1"/>
              </p:cNvSpPr>
              <p:nvPr/>
            </p:nvSpPr>
            <p:spPr bwMode="auto">
              <a:xfrm flipV="1">
                <a:off x="1980" y="3147"/>
                <a:ext cx="35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6" name="Line 41"/>
              <p:cNvSpPr>
                <a:spLocks noChangeShapeType="1"/>
              </p:cNvSpPr>
              <p:nvPr/>
            </p:nvSpPr>
            <p:spPr bwMode="auto">
              <a:xfrm flipV="1">
                <a:off x="2015" y="3107"/>
                <a:ext cx="37" cy="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7" name="Line 42"/>
              <p:cNvSpPr>
                <a:spLocks noChangeShapeType="1"/>
              </p:cNvSpPr>
              <p:nvPr/>
            </p:nvSpPr>
            <p:spPr bwMode="auto">
              <a:xfrm flipV="1">
                <a:off x="2052" y="3061"/>
                <a:ext cx="34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8" name="Line 43"/>
              <p:cNvSpPr>
                <a:spLocks noChangeShapeType="1"/>
              </p:cNvSpPr>
              <p:nvPr/>
            </p:nvSpPr>
            <p:spPr bwMode="auto">
              <a:xfrm flipV="1">
                <a:off x="2086" y="3009"/>
                <a:ext cx="34" cy="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9" name="Line 44"/>
              <p:cNvSpPr>
                <a:spLocks noChangeShapeType="1"/>
              </p:cNvSpPr>
              <p:nvPr/>
            </p:nvSpPr>
            <p:spPr bwMode="auto">
              <a:xfrm flipV="1">
                <a:off x="2120" y="2953"/>
                <a:ext cx="37" cy="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0" name="Line 45"/>
              <p:cNvSpPr>
                <a:spLocks noChangeShapeType="1"/>
              </p:cNvSpPr>
              <p:nvPr/>
            </p:nvSpPr>
            <p:spPr bwMode="auto">
              <a:xfrm flipV="1">
                <a:off x="2157" y="2887"/>
                <a:ext cx="34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1" name="Line 46"/>
              <p:cNvSpPr>
                <a:spLocks noChangeShapeType="1"/>
              </p:cNvSpPr>
              <p:nvPr/>
            </p:nvSpPr>
            <p:spPr bwMode="auto">
              <a:xfrm flipV="1">
                <a:off x="2191" y="2815"/>
                <a:ext cx="35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2" name="Line 47"/>
              <p:cNvSpPr>
                <a:spLocks noChangeShapeType="1"/>
              </p:cNvSpPr>
              <p:nvPr/>
            </p:nvSpPr>
            <p:spPr bwMode="auto">
              <a:xfrm flipV="1">
                <a:off x="2226" y="2737"/>
                <a:ext cx="37" cy="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3" name="Line 48"/>
              <p:cNvSpPr>
                <a:spLocks noChangeShapeType="1"/>
              </p:cNvSpPr>
              <p:nvPr/>
            </p:nvSpPr>
            <p:spPr bwMode="auto">
              <a:xfrm flipV="1">
                <a:off x="2263" y="2651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4" name="Line 49"/>
              <p:cNvSpPr>
                <a:spLocks noChangeShapeType="1"/>
              </p:cNvSpPr>
              <p:nvPr/>
            </p:nvSpPr>
            <p:spPr bwMode="auto">
              <a:xfrm flipV="1">
                <a:off x="2297" y="2558"/>
                <a:ext cx="34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5" name="Line 50"/>
              <p:cNvSpPr>
                <a:spLocks noChangeShapeType="1"/>
              </p:cNvSpPr>
              <p:nvPr/>
            </p:nvSpPr>
            <p:spPr bwMode="auto">
              <a:xfrm flipV="1">
                <a:off x="2331" y="2460"/>
                <a:ext cx="37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6" name="Line 51"/>
              <p:cNvSpPr>
                <a:spLocks noChangeShapeType="1"/>
              </p:cNvSpPr>
              <p:nvPr/>
            </p:nvSpPr>
            <p:spPr bwMode="auto">
              <a:xfrm flipV="1">
                <a:off x="2368" y="2354"/>
                <a:ext cx="3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7" name="Line 52"/>
              <p:cNvSpPr>
                <a:spLocks noChangeShapeType="1"/>
              </p:cNvSpPr>
              <p:nvPr/>
            </p:nvSpPr>
            <p:spPr bwMode="auto">
              <a:xfrm flipV="1">
                <a:off x="2402" y="2244"/>
                <a:ext cx="35" cy="1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8" name="Line 53"/>
              <p:cNvSpPr>
                <a:spLocks noChangeShapeType="1"/>
              </p:cNvSpPr>
              <p:nvPr/>
            </p:nvSpPr>
            <p:spPr bwMode="auto">
              <a:xfrm flipV="1">
                <a:off x="2437" y="2129"/>
                <a:ext cx="36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9" name="Line 54"/>
              <p:cNvSpPr>
                <a:spLocks noChangeShapeType="1"/>
              </p:cNvSpPr>
              <p:nvPr/>
            </p:nvSpPr>
            <p:spPr bwMode="auto">
              <a:xfrm flipV="1">
                <a:off x="2473" y="2013"/>
                <a:ext cx="35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0" name="Line 55"/>
              <p:cNvSpPr>
                <a:spLocks noChangeShapeType="1"/>
              </p:cNvSpPr>
              <p:nvPr/>
            </p:nvSpPr>
            <p:spPr bwMode="auto">
              <a:xfrm flipV="1">
                <a:off x="2508" y="1893"/>
                <a:ext cx="34" cy="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1" name="Line 56"/>
              <p:cNvSpPr>
                <a:spLocks noChangeShapeType="1"/>
              </p:cNvSpPr>
              <p:nvPr/>
            </p:nvSpPr>
            <p:spPr bwMode="auto">
              <a:xfrm flipV="1">
                <a:off x="2542" y="1775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2" name="Line 57"/>
              <p:cNvSpPr>
                <a:spLocks noChangeShapeType="1"/>
              </p:cNvSpPr>
              <p:nvPr/>
            </p:nvSpPr>
            <p:spPr bwMode="auto">
              <a:xfrm flipV="1">
                <a:off x="2579" y="1657"/>
                <a:ext cx="34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3" name="Line 58"/>
              <p:cNvSpPr>
                <a:spLocks noChangeShapeType="1"/>
              </p:cNvSpPr>
              <p:nvPr/>
            </p:nvSpPr>
            <p:spPr bwMode="auto">
              <a:xfrm flipV="1">
                <a:off x="2613" y="1542"/>
                <a:ext cx="35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4" name="Line 59"/>
              <p:cNvSpPr>
                <a:spLocks noChangeShapeType="1"/>
              </p:cNvSpPr>
              <p:nvPr/>
            </p:nvSpPr>
            <p:spPr bwMode="auto">
              <a:xfrm flipV="1">
                <a:off x="2648" y="1434"/>
                <a:ext cx="3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5" name="Line 60"/>
              <p:cNvSpPr>
                <a:spLocks noChangeShapeType="1"/>
              </p:cNvSpPr>
              <p:nvPr/>
            </p:nvSpPr>
            <p:spPr bwMode="auto">
              <a:xfrm flipV="1">
                <a:off x="2684" y="1331"/>
                <a:ext cx="35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6" name="Line 61"/>
              <p:cNvSpPr>
                <a:spLocks noChangeShapeType="1"/>
              </p:cNvSpPr>
              <p:nvPr/>
            </p:nvSpPr>
            <p:spPr bwMode="auto">
              <a:xfrm flipV="1">
                <a:off x="2719" y="1238"/>
                <a:ext cx="37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7" name="Line 62"/>
              <p:cNvSpPr>
                <a:spLocks noChangeShapeType="1"/>
              </p:cNvSpPr>
              <p:nvPr/>
            </p:nvSpPr>
            <p:spPr bwMode="auto">
              <a:xfrm flipV="1">
                <a:off x="2756" y="1152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8" name="Line 63"/>
              <p:cNvSpPr>
                <a:spLocks noChangeShapeType="1"/>
              </p:cNvSpPr>
              <p:nvPr/>
            </p:nvSpPr>
            <p:spPr bwMode="auto">
              <a:xfrm flipV="1">
                <a:off x="2790" y="1081"/>
                <a:ext cx="34" cy="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9" name="Line 64"/>
              <p:cNvSpPr>
                <a:spLocks noChangeShapeType="1"/>
              </p:cNvSpPr>
              <p:nvPr/>
            </p:nvSpPr>
            <p:spPr bwMode="auto">
              <a:xfrm flipV="1">
                <a:off x="2824" y="1020"/>
                <a:ext cx="37" cy="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0" name="Line 65"/>
              <p:cNvSpPr>
                <a:spLocks noChangeShapeType="1"/>
              </p:cNvSpPr>
              <p:nvPr/>
            </p:nvSpPr>
            <p:spPr bwMode="auto">
              <a:xfrm flipV="1">
                <a:off x="2861" y="975"/>
                <a:ext cx="34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1" name="Line 66"/>
              <p:cNvSpPr>
                <a:spLocks noChangeShapeType="1"/>
              </p:cNvSpPr>
              <p:nvPr/>
            </p:nvSpPr>
            <p:spPr bwMode="auto">
              <a:xfrm flipV="1">
                <a:off x="2895" y="944"/>
                <a:ext cx="35" cy="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2" name="Line 67"/>
              <p:cNvSpPr>
                <a:spLocks noChangeShapeType="1"/>
              </p:cNvSpPr>
              <p:nvPr/>
            </p:nvSpPr>
            <p:spPr bwMode="auto">
              <a:xfrm flipV="1">
                <a:off x="2930" y="929"/>
                <a:ext cx="37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3" name="Line 68"/>
              <p:cNvSpPr>
                <a:spLocks noChangeShapeType="1"/>
              </p:cNvSpPr>
              <p:nvPr/>
            </p:nvSpPr>
            <p:spPr bwMode="auto">
              <a:xfrm>
                <a:off x="2967" y="929"/>
                <a:ext cx="3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4" name="Line 69"/>
              <p:cNvSpPr>
                <a:spLocks noChangeShapeType="1"/>
              </p:cNvSpPr>
              <p:nvPr/>
            </p:nvSpPr>
            <p:spPr bwMode="auto">
              <a:xfrm>
                <a:off x="3001" y="931"/>
                <a:ext cx="34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5" name="Line 70"/>
              <p:cNvSpPr>
                <a:spLocks noChangeShapeType="1"/>
              </p:cNvSpPr>
              <p:nvPr/>
            </p:nvSpPr>
            <p:spPr bwMode="auto">
              <a:xfrm>
                <a:off x="3035" y="946"/>
                <a:ext cx="37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6" name="Line 71"/>
              <p:cNvSpPr>
                <a:spLocks noChangeShapeType="1"/>
              </p:cNvSpPr>
              <p:nvPr/>
            </p:nvSpPr>
            <p:spPr bwMode="auto">
              <a:xfrm>
                <a:off x="3072" y="980"/>
                <a:ext cx="34" cy="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7" name="Line 72"/>
              <p:cNvSpPr>
                <a:spLocks noChangeShapeType="1"/>
              </p:cNvSpPr>
              <p:nvPr/>
            </p:nvSpPr>
            <p:spPr bwMode="auto">
              <a:xfrm>
                <a:off x="3106" y="1027"/>
                <a:ext cx="35" cy="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8" name="Line 73"/>
              <p:cNvSpPr>
                <a:spLocks noChangeShapeType="1"/>
              </p:cNvSpPr>
              <p:nvPr/>
            </p:nvSpPr>
            <p:spPr bwMode="auto">
              <a:xfrm>
                <a:off x="3141" y="1088"/>
                <a:ext cx="37" cy="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9" name="Line 74"/>
              <p:cNvSpPr>
                <a:spLocks noChangeShapeType="1"/>
              </p:cNvSpPr>
              <p:nvPr/>
            </p:nvSpPr>
            <p:spPr bwMode="auto">
              <a:xfrm>
                <a:off x="3178" y="1162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0" name="Line 75"/>
              <p:cNvSpPr>
                <a:spLocks noChangeShapeType="1"/>
              </p:cNvSpPr>
              <p:nvPr/>
            </p:nvSpPr>
            <p:spPr bwMode="auto">
              <a:xfrm>
                <a:off x="3212" y="1248"/>
                <a:ext cx="34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1" name="Line 76"/>
              <p:cNvSpPr>
                <a:spLocks noChangeShapeType="1"/>
              </p:cNvSpPr>
              <p:nvPr/>
            </p:nvSpPr>
            <p:spPr bwMode="auto">
              <a:xfrm>
                <a:off x="3246" y="1341"/>
                <a:ext cx="37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2" name="Line 77"/>
              <p:cNvSpPr>
                <a:spLocks noChangeShapeType="1"/>
              </p:cNvSpPr>
              <p:nvPr/>
            </p:nvSpPr>
            <p:spPr bwMode="auto">
              <a:xfrm>
                <a:off x="3283" y="1447"/>
                <a:ext cx="34" cy="1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3" name="Line 78"/>
              <p:cNvSpPr>
                <a:spLocks noChangeShapeType="1"/>
              </p:cNvSpPr>
              <p:nvPr/>
            </p:nvSpPr>
            <p:spPr bwMode="auto">
              <a:xfrm>
                <a:off x="3317" y="1554"/>
                <a:ext cx="35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4" name="Line 79"/>
              <p:cNvSpPr>
                <a:spLocks noChangeShapeType="1"/>
              </p:cNvSpPr>
              <p:nvPr/>
            </p:nvSpPr>
            <p:spPr bwMode="auto">
              <a:xfrm>
                <a:off x="3352" y="1670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5" name="Line 80"/>
              <p:cNvSpPr>
                <a:spLocks noChangeShapeType="1"/>
              </p:cNvSpPr>
              <p:nvPr/>
            </p:nvSpPr>
            <p:spPr bwMode="auto">
              <a:xfrm>
                <a:off x="3389" y="1788"/>
                <a:ext cx="34" cy="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6" name="Line 81"/>
              <p:cNvSpPr>
                <a:spLocks noChangeShapeType="1"/>
              </p:cNvSpPr>
              <p:nvPr/>
            </p:nvSpPr>
            <p:spPr bwMode="auto">
              <a:xfrm>
                <a:off x="3423" y="1908"/>
                <a:ext cx="34" cy="1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7" name="Line 82"/>
              <p:cNvSpPr>
                <a:spLocks noChangeShapeType="1"/>
              </p:cNvSpPr>
              <p:nvPr/>
            </p:nvSpPr>
            <p:spPr bwMode="auto">
              <a:xfrm>
                <a:off x="3457" y="2025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8" name="Line 83"/>
              <p:cNvSpPr>
                <a:spLocks noChangeShapeType="1"/>
              </p:cNvSpPr>
              <p:nvPr/>
            </p:nvSpPr>
            <p:spPr bwMode="auto">
              <a:xfrm>
                <a:off x="3494" y="2143"/>
                <a:ext cx="34" cy="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9" name="Line 84"/>
              <p:cNvSpPr>
                <a:spLocks noChangeShapeType="1"/>
              </p:cNvSpPr>
              <p:nvPr/>
            </p:nvSpPr>
            <p:spPr bwMode="auto">
              <a:xfrm>
                <a:off x="3528" y="2256"/>
                <a:ext cx="37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0" name="Line 85"/>
              <p:cNvSpPr>
                <a:spLocks noChangeShapeType="1"/>
              </p:cNvSpPr>
              <p:nvPr/>
            </p:nvSpPr>
            <p:spPr bwMode="auto">
              <a:xfrm>
                <a:off x="3565" y="2367"/>
                <a:ext cx="35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1" name="Line 86"/>
              <p:cNvSpPr>
                <a:spLocks noChangeShapeType="1"/>
              </p:cNvSpPr>
              <p:nvPr/>
            </p:nvSpPr>
            <p:spPr bwMode="auto">
              <a:xfrm>
                <a:off x="3600" y="2470"/>
                <a:ext cx="34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2" name="Line 87"/>
              <p:cNvSpPr>
                <a:spLocks noChangeShapeType="1"/>
              </p:cNvSpPr>
              <p:nvPr/>
            </p:nvSpPr>
            <p:spPr bwMode="auto">
              <a:xfrm>
                <a:off x="3634" y="2568"/>
                <a:ext cx="37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3" name="Line 88"/>
              <p:cNvSpPr>
                <a:spLocks noChangeShapeType="1"/>
              </p:cNvSpPr>
              <p:nvPr/>
            </p:nvSpPr>
            <p:spPr bwMode="auto">
              <a:xfrm>
                <a:off x="3671" y="2661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4" name="Line 89"/>
              <p:cNvSpPr>
                <a:spLocks noChangeShapeType="1"/>
              </p:cNvSpPr>
              <p:nvPr/>
            </p:nvSpPr>
            <p:spPr bwMode="auto">
              <a:xfrm>
                <a:off x="3705" y="2747"/>
                <a:ext cx="34" cy="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5" name="Line 90"/>
              <p:cNvSpPr>
                <a:spLocks noChangeShapeType="1"/>
              </p:cNvSpPr>
              <p:nvPr/>
            </p:nvSpPr>
            <p:spPr bwMode="auto">
              <a:xfrm>
                <a:off x="3739" y="2823"/>
                <a:ext cx="37" cy="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6" name="Line 91"/>
              <p:cNvSpPr>
                <a:spLocks noChangeShapeType="1"/>
              </p:cNvSpPr>
              <p:nvPr/>
            </p:nvSpPr>
            <p:spPr bwMode="auto">
              <a:xfrm>
                <a:off x="3776" y="2894"/>
                <a:ext cx="35" cy="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7" name="Line 92"/>
              <p:cNvSpPr>
                <a:spLocks noChangeShapeType="1"/>
              </p:cNvSpPr>
              <p:nvPr/>
            </p:nvSpPr>
            <p:spPr bwMode="auto">
              <a:xfrm>
                <a:off x="3811" y="2958"/>
                <a:ext cx="34" cy="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8" name="Line 93"/>
              <p:cNvSpPr>
                <a:spLocks noChangeShapeType="1"/>
              </p:cNvSpPr>
              <p:nvPr/>
            </p:nvSpPr>
            <p:spPr bwMode="auto">
              <a:xfrm>
                <a:off x="3845" y="3017"/>
                <a:ext cx="37" cy="4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9" name="Line 94"/>
              <p:cNvSpPr>
                <a:spLocks noChangeShapeType="1"/>
              </p:cNvSpPr>
              <p:nvPr/>
            </p:nvSpPr>
            <p:spPr bwMode="auto">
              <a:xfrm>
                <a:off x="3882" y="3066"/>
                <a:ext cx="34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0" name="Line 95"/>
              <p:cNvSpPr>
                <a:spLocks noChangeShapeType="1"/>
              </p:cNvSpPr>
              <p:nvPr/>
            </p:nvSpPr>
            <p:spPr bwMode="auto">
              <a:xfrm>
                <a:off x="3916" y="3112"/>
                <a:ext cx="34" cy="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1" name="Line 96"/>
              <p:cNvSpPr>
                <a:spLocks noChangeShapeType="1"/>
              </p:cNvSpPr>
              <p:nvPr/>
            </p:nvSpPr>
            <p:spPr bwMode="auto">
              <a:xfrm>
                <a:off x="3950" y="3149"/>
                <a:ext cx="37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2" name="Line 97"/>
              <p:cNvSpPr>
                <a:spLocks noChangeShapeType="1"/>
              </p:cNvSpPr>
              <p:nvPr/>
            </p:nvSpPr>
            <p:spPr bwMode="auto">
              <a:xfrm>
                <a:off x="3987" y="3183"/>
                <a:ext cx="35" cy="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3" name="Line 98"/>
              <p:cNvSpPr>
                <a:spLocks noChangeShapeType="1"/>
              </p:cNvSpPr>
              <p:nvPr/>
            </p:nvSpPr>
            <p:spPr bwMode="auto">
              <a:xfrm>
                <a:off x="4022" y="3213"/>
                <a:ext cx="34" cy="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4" name="Line 99"/>
              <p:cNvSpPr>
                <a:spLocks noChangeShapeType="1"/>
              </p:cNvSpPr>
              <p:nvPr/>
            </p:nvSpPr>
            <p:spPr bwMode="auto">
              <a:xfrm>
                <a:off x="4056" y="3237"/>
                <a:ext cx="37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5" name="Line 100"/>
              <p:cNvSpPr>
                <a:spLocks noChangeShapeType="1"/>
              </p:cNvSpPr>
              <p:nvPr/>
            </p:nvSpPr>
            <p:spPr bwMode="auto">
              <a:xfrm>
                <a:off x="4093" y="3257"/>
                <a:ext cx="34" cy="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6" name="Line 101"/>
              <p:cNvSpPr>
                <a:spLocks noChangeShapeType="1"/>
              </p:cNvSpPr>
              <p:nvPr/>
            </p:nvSpPr>
            <p:spPr bwMode="auto">
              <a:xfrm>
                <a:off x="4127" y="3274"/>
                <a:ext cx="34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7" name="Line 102"/>
              <p:cNvSpPr>
                <a:spLocks noChangeShapeType="1"/>
              </p:cNvSpPr>
              <p:nvPr/>
            </p:nvSpPr>
            <p:spPr bwMode="auto">
              <a:xfrm>
                <a:off x="4161" y="3289"/>
                <a:ext cx="37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8" name="Line 103"/>
              <p:cNvSpPr>
                <a:spLocks noChangeShapeType="1"/>
              </p:cNvSpPr>
              <p:nvPr/>
            </p:nvSpPr>
            <p:spPr bwMode="auto">
              <a:xfrm>
                <a:off x="4198" y="3301"/>
                <a:ext cx="35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9" name="Line 104"/>
              <p:cNvSpPr>
                <a:spLocks noChangeShapeType="1"/>
              </p:cNvSpPr>
              <p:nvPr/>
            </p:nvSpPr>
            <p:spPr bwMode="auto">
              <a:xfrm>
                <a:off x="4233" y="3311"/>
                <a:ext cx="34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0" name="Line 105"/>
              <p:cNvSpPr>
                <a:spLocks noChangeShapeType="1"/>
              </p:cNvSpPr>
              <p:nvPr/>
            </p:nvSpPr>
            <p:spPr bwMode="auto">
              <a:xfrm>
                <a:off x="4267" y="3321"/>
                <a:ext cx="37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1" name="Line 106"/>
              <p:cNvSpPr>
                <a:spLocks noChangeShapeType="1"/>
              </p:cNvSpPr>
              <p:nvPr/>
            </p:nvSpPr>
            <p:spPr bwMode="auto">
              <a:xfrm>
                <a:off x="4304" y="3326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2" name="Line 107"/>
              <p:cNvSpPr>
                <a:spLocks noChangeShapeType="1"/>
              </p:cNvSpPr>
              <p:nvPr/>
            </p:nvSpPr>
            <p:spPr bwMode="auto">
              <a:xfrm>
                <a:off x="4338" y="3331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3" name="Line 108"/>
              <p:cNvSpPr>
                <a:spLocks noChangeShapeType="1"/>
              </p:cNvSpPr>
              <p:nvPr/>
            </p:nvSpPr>
            <p:spPr bwMode="auto">
              <a:xfrm>
                <a:off x="4372" y="3336"/>
                <a:ext cx="3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4" name="Line 109"/>
              <p:cNvSpPr>
                <a:spLocks noChangeShapeType="1"/>
              </p:cNvSpPr>
              <p:nvPr/>
            </p:nvSpPr>
            <p:spPr bwMode="auto">
              <a:xfrm>
                <a:off x="4409" y="3338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5" name="Line 110"/>
              <p:cNvSpPr>
                <a:spLocks noChangeShapeType="1"/>
              </p:cNvSpPr>
              <p:nvPr/>
            </p:nvSpPr>
            <p:spPr bwMode="auto">
              <a:xfrm>
                <a:off x="4444" y="3340"/>
                <a:ext cx="36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6" name="Line 111"/>
              <p:cNvSpPr>
                <a:spLocks noChangeShapeType="1"/>
              </p:cNvSpPr>
              <p:nvPr/>
            </p:nvSpPr>
            <p:spPr bwMode="auto">
              <a:xfrm>
                <a:off x="4480" y="3343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7" name="Line 112"/>
              <p:cNvSpPr>
                <a:spLocks noChangeShapeType="1"/>
              </p:cNvSpPr>
              <p:nvPr/>
            </p:nvSpPr>
            <p:spPr bwMode="auto">
              <a:xfrm>
                <a:off x="4515" y="3345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8" name="Line 113"/>
              <p:cNvSpPr>
                <a:spLocks noChangeShapeType="1"/>
              </p:cNvSpPr>
              <p:nvPr/>
            </p:nvSpPr>
            <p:spPr bwMode="auto">
              <a:xfrm>
                <a:off x="4549" y="3345"/>
                <a:ext cx="11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9" name="Line 114"/>
              <p:cNvSpPr>
                <a:spLocks noChangeShapeType="1"/>
              </p:cNvSpPr>
              <p:nvPr/>
            </p:nvSpPr>
            <p:spPr bwMode="auto">
              <a:xfrm>
                <a:off x="4586" y="3348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80" name="Line 115"/>
              <p:cNvSpPr>
                <a:spLocks noChangeShapeType="1"/>
              </p:cNvSpPr>
              <p:nvPr/>
            </p:nvSpPr>
            <p:spPr bwMode="auto">
              <a:xfrm>
                <a:off x="4620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81" name="Line 116"/>
              <p:cNvSpPr>
                <a:spLocks noChangeShapeType="1"/>
              </p:cNvSpPr>
              <p:nvPr/>
            </p:nvSpPr>
            <p:spPr bwMode="auto">
              <a:xfrm>
                <a:off x="4655" y="3348"/>
                <a:ext cx="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82" name="Line 117"/>
              <p:cNvSpPr>
                <a:spLocks noChangeShapeType="1"/>
              </p:cNvSpPr>
              <p:nvPr/>
            </p:nvSpPr>
            <p:spPr bwMode="auto">
              <a:xfrm>
                <a:off x="4691" y="3348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83" name="Line 118"/>
              <p:cNvSpPr>
                <a:spLocks noChangeShapeType="1"/>
              </p:cNvSpPr>
              <p:nvPr/>
            </p:nvSpPr>
            <p:spPr bwMode="auto">
              <a:xfrm>
                <a:off x="4726" y="3350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083" name="Oval 119"/>
            <p:cNvSpPr>
              <a:spLocks noChangeArrowheads="1"/>
            </p:cNvSpPr>
            <p:nvPr/>
          </p:nvSpPr>
          <p:spPr bwMode="auto">
            <a:xfrm>
              <a:off x="4286" y="232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20"/>
          <p:cNvGrpSpPr>
            <a:grpSpLocks/>
          </p:cNvGrpSpPr>
          <p:nvPr/>
        </p:nvGrpSpPr>
        <p:grpSpPr bwMode="auto">
          <a:xfrm>
            <a:off x="6054725" y="4267200"/>
            <a:ext cx="2076450" cy="1792288"/>
            <a:chOff x="3814" y="2688"/>
            <a:chExt cx="1308" cy="1129"/>
          </a:xfrm>
        </p:grpSpPr>
        <p:sp>
          <p:nvSpPr>
            <p:cNvPr id="31971" name="Text Box 121"/>
            <p:cNvSpPr txBox="1">
              <a:spLocks noChangeArrowheads="1"/>
            </p:cNvSpPr>
            <p:nvPr/>
          </p:nvSpPr>
          <p:spPr bwMode="auto">
            <a:xfrm>
              <a:off x="3814" y="2688"/>
              <a:ext cx="1308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600">
                  <a:solidFill>
                    <a:srgbClr val="FF0000"/>
                  </a:solidFill>
                </a:rPr>
                <a:t>Type II error </a:t>
              </a:r>
            </a:p>
            <a:p>
              <a:pPr algn="ctr" eaLnBrk="0" hangingPunct="0"/>
              <a:r>
                <a:rPr lang="en-US" sz="2600">
                  <a:solidFill>
                    <a:srgbClr val="FF0000"/>
                  </a:solidFill>
                </a:rPr>
                <a:t>at rate </a:t>
              </a:r>
              <a:r>
                <a:rPr lang="en-US" sz="2600">
                  <a:solidFill>
                    <a:srgbClr val="FF0000"/>
                  </a:solidFill>
                  <a:sym typeface="Symbol" pitchFamily="26" charset="2"/>
                </a:rPr>
                <a:t></a:t>
              </a:r>
              <a:endParaRPr lang="en-US" sz="2600" baseline="-16000">
                <a:solidFill>
                  <a:srgbClr val="FF0000"/>
                </a:solidFill>
              </a:endParaRPr>
            </a:p>
          </p:txBody>
        </p:sp>
        <p:grpSp>
          <p:nvGrpSpPr>
            <p:cNvPr id="6" name="Group 122"/>
            <p:cNvGrpSpPr>
              <a:grpSpLocks/>
            </p:cNvGrpSpPr>
            <p:nvPr/>
          </p:nvGrpSpPr>
          <p:grpSpPr bwMode="auto">
            <a:xfrm>
              <a:off x="3936" y="3360"/>
              <a:ext cx="1020" cy="457"/>
              <a:chOff x="3936" y="3360"/>
              <a:chExt cx="1020" cy="457"/>
            </a:xfrm>
          </p:grpSpPr>
          <p:sp>
            <p:nvSpPr>
              <p:cNvPr id="31973" name="Line 123"/>
              <p:cNvSpPr>
                <a:spLocks noChangeShapeType="1"/>
              </p:cNvSpPr>
              <p:nvPr/>
            </p:nvSpPr>
            <p:spPr bwMode="auto">
              <a:xfrm flipH="1">
                <a:off x="3936" y="3780"/>
                <a:ext cx="95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74" name="Line 124"/>
              <p:cNvSpPr>
                <a:spLocks noChangeShapeType="1"/>
              </p:cNvSpPr>
              <p:nvPr/>
            </p:nvSpPr>
            <p:spPr bwMode="auto">
              <a:xfrm flipV="1">
                <a:off x="3936" y="3385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75" name="Line 125"/>
              <p:cNvSpPr>
                <a:spLocks noChangeShapeType="1"/>
              </p:cNvSpPr>
              <p:nvPr/>
            </p:nvSpPr>
            <p:spPr bwMode="auto">
              <a:xfrm>
                <a:off x="4462" y="3360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126"/>
              <p:cNvGrpSpPr>
                <a:grpSpLocks/>
              </p:cNvGrpSpPr>
              <p:nvPr/>
            </p:nvGrpSpPr>
            <p:grpSpPr bwMode="auto">
              <a:xfrm>
                <a:off x="4218" y="3431"/>
                <a:ext cx="738" cy="325"/>
                <a:chOff x="1276" y="929"/>
                <a:chExt cx="3521" cy="2431"/>
              </a:xfrm>
            </p:grpSpPr>
            <p:sp>
              <p:nvSpPr>
                <p:cNvPr id="31978" name="Rectangle 127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solidFill>
                  <a:srgbClr val="787878"/>
                </a:solidFill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79" name="Line 128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80" name="Line 129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81" name="Line 130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82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83" name="Line 132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84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85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86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87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88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89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90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91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92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93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94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95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96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97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98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99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00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01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02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03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04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05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06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07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08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09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10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11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12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13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14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15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16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17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18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19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20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21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2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23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24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25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26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27" name="Line 176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28" name="Line 177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29" name="Line 178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30" name="Line 179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31" name="Line 180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32" name="Line 181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33" name="Line 182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34" name="Line 183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35" name="Line 184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36" name="Line 185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37" name="Line 186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38" name="Line 187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39" name="Line 188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40" name="Line 189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41" name="Line 190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42" name="Line 191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43" name="Line 192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44" name="Line 193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45" name="Line 194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46" name="Line 195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47" name="Line 196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48" name="Line 197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49" name="Line 198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50" name="Line 199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51" name="Line 200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52" name="Line 201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53" name="Line 202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54" name="Line 203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55" name="Line 204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56" name="Line 205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57" name="Line 206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58" name="Line 207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59" name="Line 208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60" name="Line 209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61" name="Line 210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62" name="Line 211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63" name="Line 212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64" name="Line 213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65" name="Line 214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66" name="Line 215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67" name="Line 216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68" name="Line 217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69" name="Line 218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70" name="Line 219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71" name="Line 220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72" name="Line 221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73" name="Line 222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74" name="Line 223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75" name="Line 224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76" name="Line 225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77" name="Line 226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977" name="Oval 227"/>
              <p:cNvSpPr>
                <a:spLocks noChangeArrowheads="1"/>
              </p:cNvSpPr>
              <p:nvPr/>
            </p:nvSpPr>
            <p:spPr bwMode="auto">
              <a:xfrm>
                <a:off x="4236" y="36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228"/>
          <p:cNvGrpSpPr>
            <a:grpSpLocks/>
          </p:cNvGrpSpPr>
          <p:nvPr/>
        </p:nvGrpSpPr>
        <p:grpSpPr bwMode="auto">
          <a:xfrm>
            <a:off x="2590800" y="4387850"/>
            <a:ext cx="2609850" cy="1595438"/>
            <a:chOff x="1632" y="2764"/>
            <a:chExt cx="1644" cy="1005"/>
          </a:xfrm>
        </p:grpSpPr>
        <p:sp>
          <p:nvSpPr>
            <p:cNvPr id="31864" name="Text Box 229"/>
            <p:cNvSpPr txBox="1">
              <a:spLocks noChangeArrowheads="1"/>
            </p:cNvSpPr>
            <p:nvPr/>
          </p:nvSpPr>
          <p:spPr bwMode="auto">
            <a:xfrm>
              <a:off x="1632" y="2764"/>
              <a:ext cx="164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600">
                  <a:solidFill>
                    <a:srgbClr val="000099"/>
                  </a:solidFill>
                </a:rPr>
                <a:t>Significant result</a:t>
              </a:r>
            </a:p>
            <a:p>
              <a:pPr algn="ctr" eaLnBrk="0" hangingPunct="0"/>
              <a:r>
                <a:rPr lang="en-GB" sz="2600">
                  <a:solidFill>
                    <a:srgbClr val="000099"/>
                  </a:solidFill>
                </a:rPr>
                <a:t>(1-</a:t>
              </a:r>
              <a:r>
                <a:rPr lang="en-US" sz="2600">
                  <a:solidFill>
                    <a:srgbClr val="000099"/>
                  </a:solidFill>
                  <a:sym typeface="Symbol" pitchFamily="26" charset="2"/>
                </a:rPr>
                <a:t>)</a:t>
              </a:r>
              <a:endParaRPr lang="en-US" sz="2600">
                <a:solidFill>
                  <a:srgbClr val="000099"/>
                </a:solidFill>
              </a:endParaRPr>
            </a:p>
          </p:txBody>
        </p:sp>
        <p:grpSp>
          <p:nvGrpSpPr>
            <p:cNvPr id="9" name="Group 230"/>
            <p:cNvGrpSpPr>
              <a:grpSpLocks/>
            </p:cNvGrpSpPr>
            <p:nvPr/>
          </p:nvGrpSpPr>
          <p:grpSpPr bwMode="auto">
            <a:xfrm>
              <a:off x="1908" y="3312"/>
              <a:ext cx="1020" cy="457"/>
              <a:chOff x="1908" y="3312"/>
              <a:chExt cx="1020" cy="457"/>
            </a:xfrm>
          </p:grpSpPr>
          <p:sp>
            <p:nvSpPr>
              <p:cNvPr id="31866" name="Line 231"/>
              <p:cNvSpPr>
                <a:spLocks noChangeShapeType="1"/>
              </p:cNvSpPr>
              <p:nvPr/>
            </p:nvSpPr>
            <p:spPr bwMode="auto">
              <a:xfrm flipH="1">
                <a:off x="1908" y="3732"/>
                <a:ext cx="95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67" name="Line 232"/>
              <p:cNvSpPr>
                <a:spLocks noChangeShapeType="1"/>
              </p:cNvSpPr>
              <p:nvPr/>
            </p:nvSpPr>
            <p:spPr bwMode="auto">
              <a:xfrm flipV="1">
                <a:off x="1908" y="3337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68" name="Line 233"/>
              <p:cNvSpPr>
                <a:spLocks noChangeShapeType="1"/>
              </p:cNvSpPr>
              <p:nvPr/>
            </p:nvSpPr>
            <p:spPr bwMode="auto">
              <a:xfrm>
                <a:off x="2434" y="3312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234"/>
              <p:cNvGrpSpPr>
                <a:grpSpLocks/>
              </p:cNvGrpSpPr>
              <p:nvPr/>
            </p:nvGrpSpPr>
            <p:grpSpPr bwMode="auto">
              <a:xfrm>
                <a:off x="2190" y="3383"/>
                <a:ext cx="738" cy="325"/>
                <a:chOff x="1276" y="929"/>
                <a:chExt cx="3521" cy="2431"/>
              </a:xfrm>
            </p:grpSpPr>
            <p:sp>
              <p:nvSpPr>
                <p:cNvPr id="31871" name="Rectangle 235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solidFill>
                  <a:srgbClr val="787878"/>
                </a:solidFill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72" name="Line 236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73" name="Line 237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74" name="Line 238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75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76" name="Line 240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77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78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79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80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81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82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83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84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85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86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87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88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89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90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91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92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9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94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95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96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97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98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99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00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01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02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03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04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05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06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07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08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09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10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1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12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13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1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15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1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1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1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19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20" name="Line 284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21" name="Line 285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22" name="Line 286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23" name="Line 287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24" name="Line 288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25" name="Line 289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26" name="Line 290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27" name="Line 291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28" name="Line 292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29" name="Line 293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30" name="Line 294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31" name="Line 295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32" name="Line 296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33" name="Line 297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34" name="Line 298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35" name="Line 299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36" name="Line 300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37" name="Line 301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38" name="Line 302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39" name="Line 303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40" name="Line 304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41" name="Line 305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42" name="Line 306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43" name="Line 307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44" name="Line 308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45" name="Line 309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46" name="Line 310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47" name="Line 311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48" name="Line 312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49" name="Line 313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50" name="Line 314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51" name="Line 315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52" name="Line 316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53" name="Line 317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54" name="Line 318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55" name="Line 319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56" name="Line 320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57" name="Line 321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58" name="Line 322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59" name="Line 323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60" name="Line 324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61" name="Line 325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62" name="Line 326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63" name="Line 327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64" name="Line 328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65" name="Line 329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66" name="Line 330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67" name="Line 331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68" name="Line 332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69" name="Line 333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70" name="Line 334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870" name="Oval 335"/>
              <p:cNvSpPr>
                <a:spLocks noChangeArrowheads="1"/>
              </p:cNvSpPr>
              <p:nvPr/>
            </p:nvSpPr>
            <p:spPr bwMode="auto">
              <a:xfrm>
                <a:off x="2532" y="367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336"/>
          <p:cNvGrpSpPr>
            <a:grpSpLocks/>
          </p:cNvGrpSpPr>
          <p:nvPr/>
        </p:nvGrpSpPr>
        <p:grpSpPr bwMode="auto">
          <a:xfrm>
            <a:off x="2913063" y="2133600"/>
            <a:ext cx="1984375" cy="1716088"/>
            <a:chOff x="1835" y="1344"/>
            <a:chExt cx="1250" cy="1081"/>
          </a:xfrm>
        </p:grpSpPr>
        <p:sp>
          <p:nvSpPr>
            <p:cNvPr id="31757" name="Line 337"/>
            <p:cNvSpPr>
              <a:spLocks noChangeShapeType="1"/>
            </p:cNvSpPr>
            <p:nvPr/>
          </p:nvSpPr>
          <p:spPr bwMode="auto">
            <a:xfrm flipH="1">
              <a:off x="1968" y="2388"/>
              <a:ext cx="95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338"/>
            <p:cNvGrpSpPr>
              <a:grpSpLocks/>
            </p:cNvGrpSpPr>
            <p:nvPr/>
          </p:nvGrpSpPr>
          <p:grpSpPr bwMode="auto">
            <a:xfrm>
              <a:off x="1835" y="1344"/>
              <a:ext cx="1250" cy="1081"/>
              <a:chOff x="1835" y="1344"/>
              <a:chExt cx="1250" cy="1081"/>
            </a:xfrm>
          </p:grpSpPr>
          <p:sp>
            <p:nvSpPr>
              <p:cNvPr id="31759" name="Text Box 339"/>
              <p:cNvSpPr txBox="1">
                <a:spLocks noChangeArrowheads="1"/>
              </p:cNvSpPr>
              <p:nvPr/>
            </p:nvSpPr>
            <p:spPr bwMode="auto">
              <a:xfrm>
                <a:off x="1835" y="1344"/>
                <a:ext cx="125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2600">
                    <a:solidFill>
                      <a:srgbClr val="FF0000"/>
                    </a:solidFill>
                  </a:rPr>
                  <a:t>Type I error </a:t>
                </a:r>
              </a:p>
              <a:p>
                <a:pPr algn="ctr" eaLnBrk="0" hangingPunct="0"/>
                <a:r>
                  <a:rPr lang="en-US" sz="2600">
                    <a:solidFill>
                      <a:srgbClr val="FF0000"/>
                    </a:solidFill>
                  </a:rPr>
                  <a:t>at rate </a:t>
                </a:r>
                <a:r>
                  <a:rPr lang="en-US" sz="2600">
                    <a:solidFill>
                      <a:srgbClr val="FF0000"/>
                    </a:solidFill>
                    <a:sym typeface="Symbol" pitchFamily="26" charset="2"/>
                  </a:rPr>
                  <a:t></a:t>
                </a:r>
                <a:endParaRPr lang="en-US" sz="26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760" name="Line 340"/>
              <p:cNvSpPr>
                <a:spLocks noChangeShapeType="1"/>
              </p:cNvSpPr>
              <p:nvPr/>
            </p:nvSpPr>
            <p:spPr bwMode="auto">
              <a:xfrm flipV="1">
                <a:off x="1968" y="1993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1" name="Line 341"/>
              <p:cNvSpPr>
                <a:spLocks noChangeShapeType="1"/>
              </p:cNvSpPr>
              <p:nvPr/>
            </p:nvSpPr>
            <p:spPr bwMode="auto">
              <a:xfrm>
                <a:off x="2494" y="1968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" name="Group 342"/>
              <p:cNvGrpSpPr>
                <a:grpSpLocks/>
              </p:cNvGrpSpPr>
              <p:nvPr/>
            </p:nvGrpSpPr>
            <p:grpSpPr bwMode="auto">
              <a:xfrm>
                <a:off x="1988" y="2038"/>
                <a:ext cx="697" cy="325"/>
                <a:chOff x="1276" y="929"/>
                <a:chExt cx="3521" cy="2431"/>
              </a:xfrm>
            </p:grpSpPr>
            <p:sp>
              <p:nvSpPr>
                <p:cNvPr id="31764" name="Rectangle 343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65" name="Line 344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66" name="Line 345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67" name="Line 346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68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69" name="Line 348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70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71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72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73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74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75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76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77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78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79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80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81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82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83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84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85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86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87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88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89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90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91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92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93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94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95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96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97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98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99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0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1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2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3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4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5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6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7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8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9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0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1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2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3" name="Line 392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4" name="Line 393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5" name="Line 394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6" name="Line 395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7" name="Line 396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8" name="Line 397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9" name="Line 398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0" name="Line 399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1" name="Line 400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2" name="Line 401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3" name="Line 402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4" name="Line 403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5" name="Line 404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6" name="Line 405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7" name="Line 406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8" name="Line 407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9" name="Line 408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0" name="Line 409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1" name="Line 410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2" name="Line 411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3" name="Line 412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4" name="Line 413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5" name="Line 414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6" name="Line 415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7" name="Line 416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8" name="Line 417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9" name="Line 418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40" name="Line 419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41" name="Line 420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42" name="Line 421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43" name="Line 422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44" name="Line 423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45" name="Line 424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46" name="Line 425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47" name="Line 426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48" name="Line 427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49" name="Line 428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50" name="Line 429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51" name="Line 430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52" name="Line 431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53" name="Line 432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54" name="Line 433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55" name="Line 434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56" name="Line 435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57" name="Line 436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58" name="Line 437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59" name="Line 438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60" name="Line 439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61" name="Line 440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62" name="Line 441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63" name="Line 442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763" name="Oval 44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1F497D"/>
                </a:solidFill>
              </a:rPr>
              <a:t>Power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3200400"/>
          </a:xfrm>
        </p:spPr>
        <p:txBody>
          <a:bodyPr/>
          <a:lstStyle/>
          <a:p>
            <a:pPr eaLnBrk="1" hangingPunct="1"/>
            <a:r>
              <a:rPr lang="en-US" sz="3900">
                <a:solidFill>
                  <a:srgbClr val="1F497D"/>
                </a:solidFill>
              </a:rPr>
              <a:t>The probability of rejection of a false null-hypothesis depends on: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800">
                <a:solidFill>
                  <a:srgbClr val="1F497D"/>
                </a:solidFill>
              </a:rPr>
              <a:t>the significance criterion (</a:t>
            </a:r>
            <a:r>
              <a:rPr lang="en-US" sz="3800">
                <a:solidFill>
                  <a:srgbClr val="1F497D"/>
                </a:solidFill>
                <a:sym typeface="Symbol" pitchFamily="26" charset="2"/>
              </a:rPr>
              <a:t>)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800">
                <a:solidFill>
                  <a:srgbClr val="1F497D"/>
                </a:solidFill>
                <a:sym typeface="Symbol" pitchFamily="26" charset="2"/>
              </a:rPr>
              <a:t>the sample size (N)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800">
                <a:solidFill>
                  <a:srgbClr val="1F497D"/>
                </a:solidFill>
                <a:sym typeface="Symbol" pitchFamily="26" charset="2"/>
              </a:rPr>
              <a:t>the effect size (</a:t>
            </a:r>
            <a:r>
              <a:rPr lang="el-GR" sz="3800">
                <a:solidFill>
                  <a:srgbClr val="1F497D"/>
                </a:solidFill>
                <a:sym typeface="Symbol" pitchFamily="26" charset="2"/>
              </a:rPr>
              <a:t>Δ</a:t>
            </a:r>
            <a:r>
              <a:rPr lang="en-US" sz="3800">
                <a:solidFill>
                  <a:srgbClr val="1F497D"/>
                </a:solidFill>
                <a:sym typeface="Symbol" pitchFamily="26" charset="2"/>
              </a:rPr>
              <a:t>)</a:t>
            </a:r>
            <a:endParaRPr lang="en-US" sz="4000">
              <a:solidFill>
                <a:srgbClr val="1F497D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4894263"/>
            <a:ext cx="79948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>
                <a:solidFill>
                  <a:srgbClr val="1F497D"/>
                </a:solidFill>
              </a:rPr>
              <a:t>“The probability of detecting a given effect size </a:t>
            </a:r>
          </a:p>
          <a:p>
            <a:pPr eaLnBrk="0" hangingPunct="0"/>
            <a:r>
              <a:rPr lang="en-US" sz="3200">
                <a:solidFill>
                  <a:srgbClr val="1F497D"/>
                </a:solidFill>
              </a:rPr>
              <a:t>in a population from a sample of size N, </a:t>
            </a:r>
          </a:p>
          <a:p>
            <a:pPr eaLnBrk="0" hangingPunct="0"/>
            <a:r>
              <a:rPr lang="en-US" sz="3200">
                <a:solidFill>
                  <a:srgbClr val="1F497D"/>
                </a:solidFill>
              </a:rPr>
              <a:t>using significance criterion </a:t>
            </a:r>
            <a:r>
              <a:rPr lang="en-US" sz="32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</a:t>
            </a:r>
            <a:r>
              <a:rPr lang="en-US" sz="3200">
                <a:solidFill>
                  <a:srgbClr val="1F497D"/>
                </a:solidFill>
              </a:rPr>
              <a:t>”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510213"/>
            <a:ext cx="15240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r="5435" b="9480"/>
          <a:stretch>
            <a:fillRect/>
          </a:stretch>
        </p:blipFill>
        <p:spPr bwMode="auto">
          <a:xfrm>
            <a:off x="1258888" y="2217738"/>
            <a:ext cx="6467475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294678" y="5878513"/>
            <a:ext cx="42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 dirty="0">
                <a:solidFill>
                  <a:srgbClr val="1F497D"/>
                </a:solidFill>
                <a:latin typeface="Times New Roman" pitchFamily="26" charset="0"/>
              </a:rPr>
              <a:t>T</a:t>
            </a:r>
            <a:endParaRPr lang="en-US" sz="2400" dirty="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rgbClr val="1F497D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765800" y="3216275"/>
            <a:ext cx="132804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b="1">
                <a:solidFill>
                  <a:srgbClr val="1F497D"/>
                </a:solidFill>
              </a:rPr>
              <a:t>POWER:</a:t>
            </a:r>
          </a:p>
          <a:p>
            <a:pPr eaLnBrk="0" hangingPunct="0"/>
            <a:r>
              <a:rPr lang="en-US" sz="2600" b="1">
                <a:solidFill>
                  <a:srgbClr val="1F497D"/>
                </a:solidFill>
              </a:rPr>
              <a:t> 1 - </a:t>
            </a:r>
            <a:r>
              <a:rPr lang="en-US" sz="2600" b="1">
                <a:solidFill>
                  <a:srgbClr val="1F497D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1F497D"/>
                </a:solidFill>
              </a:rPr>
              <a:t>Standard Case</a:t>
            </a: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419475" y="6386513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1F497D"/>
                </a:solidFill>
              </a:rPr>
              <a:t>Non-centrality parameter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5135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343543" y="5989284"/>
            <a:ext cx="42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 dirty="0">
                <a:solidFill>
                  <a:srgbClr val="1F497D"/>
                </a:solidFill>
                <a:latin typeface="Times New Roman" pitchFamily="26" charset="0"/>
              </a:rPr>
              <a:t>T</a:t>
            </a:r>
            <a:endParaRPr lang="en-US" sz="2400" dirty="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2420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b="1">
                <a:solidFill>
                  <a:srgbClr val="1F497D"/>
                </a:solidFill>
              </a:rPr>
              <a:t>POWER</a:t>
            </a:r>
          </a:p>
          <a:p>
            <a:pPr eaLnBrk="0" hangingPunct="0"/>
            <a:r>
              <a:rPr lang="en-US" sz="2600" b="1">
                <a:solidFill>
                  <a:srgbClr val="1F497D"/>
                </a:solidFill>
              </a:rPr>
              <a:t> 1 - </a:t>
            </a:r>
            <a:r>
              <a:rPr lang="en-US" sz="2600" b="1">
                <a:solidFill>
                  <a:srgbClr val="1F497D"/>
                </a:solidFill>
                <a:sym typeface="Symbol" pitchFamily="26" charset="2"/>
              </a:rPr>
              <a:t> ↑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1F497D"/>
                </a:solidFill>
              </a:rPr>
              <a:t>Increased effect size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34833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4834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4835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3419475" y="6402388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1F497D"/>
                </a:solidFill>
              </a:rPr>
              <a:t>Non-centrality parameter</a:t>
            </a: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rgbClr val="1F497D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4829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4830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4831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4832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r="5435" b="9480"/>
          <a:stretch>
            <a:fillRect/>
          </a:stretch>
        </p:blipFill>
        <p:spPr bwMode="auto">
          <a:xfrm>
            <a:off x="1258888" y="2217738"/>
            <a:ext cx="6467475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080250" y="5629275"/>
            <a:ext cx="42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1F497D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rgbClr val="1F497D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765800" y="3216275"/>
            <a:ext cx="132804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b="1">
                <a:solidFill>
                  <a:srgbClr val="1F497D"/>
                </a:solidFill>
              </a:rPr>
              <a:t>POWER:</a:t>
            </a:r>
          </a:p>
          <a:p>
            <a:pPr eaLnBrk="0" hangingPunct="0"/>
            <a:r>
              <a:rPr lang="en-US" sz="2600" b="1">
                <a:solidFill>
                  <a:srgbClr val="1F497D"/>
                </a:solidFill>
              </a:rPr>
              <a:t> 1 - </a:t>
            </a:r>
            <a:r>
              <a:rPr lang="en-US" sz="2600" b="1">
                <a:solidFill>
                  <a:srgbClr val="1F497D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1F497D"/>
                </a:solidFill>
              </a:rPr>
              <a:t>Standard Case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419475" y="6386513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1F497D"/>
                </a:solidFill>
              </a:rPr>
              <a:t>Non-centrality parameter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Goal: Combine Data from Multiple Sources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 statistics</a:t>
            </a:r>
          </a:p>
          <a:p>
            <a:r>
              <a:rPr lang="en-US" dirty="0" smtClean="0"/>
              <a:t>Estimates + standard error</a:t>
            </a:r>
          </a:p>
          <a:p>
            <a:r>
              <a:rPr lang="en-US" dirty="0" smtClean="0"/>
              <a:t>P-values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20938"/>
            <a:ext cx="6192837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142163" y="6308725"/>
            <a:ext cx="42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1F497D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530600" y="45132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467350" y="4513263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4932363" y="5018088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792538" y="4945063"/>
            <a:ext cx="563562" cy="500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051050" y="2349500"/>
            <a:ext cx="1584325" cy="868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24300" y="5949950"/>
            <a:ext cx="1452563" cy="574675"/>
            <a:chOff x="2517" y="3702"/>
            <a:chExt cx="1225" cy="181"/>
          </a:xfrm>
        </p:grpSpPr>
        <p:sp>
          <p:nvSpPr>
            <p:cNvPr id="36881" name="Line 10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6882" name="Line 11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6883" name="Line 12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6874" name="Text Box 13"/>
          <p:cNvSpPr txBox="1">
            <a:spLocks noChangeArrowheads="1"/>
          </p:cNvSpPr>
          <p:nvPr/>
        </p:nvSpPr>
        <p:spPr bwMode="auto">
          <a:xfrm>
            <a:off x="3419475" y="6457950"/>
            <a:ext cx="3384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1F497D"/>
                </a:solidFill>
              </a:rPr>
              <a:t>Non-centrality parameter</a:t>
            </a:r>
          </a:p>
        </p:txBody>
      </p:sp>
      <p:sp>
        <p:nvSpPr>
          <p:cNvPr id="36875" name="Text Box 14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1F497D"/>
                </a:solidFill>
              </a:rPr>
              <a:t>More conservative </a:t>
            </a:r>
            <a:r>
              <a:rPr lang="el-GR" sz="4000">
                <a:solidFill>
                  <a:srgbClr val="1F497D"/>
                </a:solidFill>
                <a:latin typeface="Times New Roman" pitchFamily="26" charset="0"/>
              </a:rPr>
              <a:t>α</a:t>
            </a:r>
          </a:p>
        </p:txBody>
      </p:sp>
      <p:sp>
        <p:nvSpPr>
          <p:cNvPr id="36876" name="Text Box 15"/>
          <p:cNvSpPr txBox="1">
            <a:spLocks noChangeArrowheads="1"/>
          </p:cNvSpPr>
          <p:nvPr/>
        </p:nvSpPr>
        <p:spPr bwMode="auto">
          <a:xfrm>
            <a:off x="4141788" y="1557338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rgbClr val="1F497D"/>
                </a:solidFill>
                <a:latin typeface="Times New Roman" pitchFamily="26" charset="0"/>
              </a:rPr>
              <a:t>alpha 0.01</a:t>
            </a:r>
            <a:endParaRPr lang="en-US" sz="2400" b="1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6877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6878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6879" name="Text Box 18"/>
          <p:cNvSpPr txBox="1">
            <a:spLocks noChangeArrowheads="1"/>
          </p:cNvSpPr>
          <p:nvPr/>
        </p:nvSpPr>
        <p:spPr bwMode="auto">
          <a:xfrm>
            <a:off x="5765800" y="3216275"/>
            <a:ext cx="132804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b="1">
                <a:solidFill>
                  <a:srgbClr val="1F497D"/>
                </a:solidFill>
              </a:rPr>
              <a:t>POWER:</a:t>
            </a:r>
          </a:p>
          <a:p>
            <a:pPr eaLnBrk="0" hangingPunct="0"/>
            <a:r>
              <a:rPr lang="en-US" sz="2600" b="1">
                <a:solidFill>
                  <a:srgbClr val="1F497D"/>
                </a:solidFill>
              </a:rPr>
              <a:t> 1 - </a:t>
            </a:r>
            <a:r>
              <a:rPr lang="en-US" sz="2600" b="1">
                <a:solidFill>
                  <a:srgbClr val="1F497D"/>
                </a:solidFill>
                <a:sym typeface="Symbol" pitchFamily="26" charset="2"/>
              </a:rPr>
              <a:t> ↓</a:t>
            </a:r>
          </a:p>
        </p:txBody>
      </p:sp>
      <p:sp>
        <p:nvSpPr>
          <p:cNvPr id="36880" name="Line 19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5135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42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1F497D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2420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b="1">
                <a:solidFill>
                  <a:srgbClr val="1F497D"/>
                </a:solidFill>
              </a:rPr>
              <a:t>POWER</a:t>
            </a:r>
          </a:p>
          <a:p>
            <a:pPr eaLnBrk="0" hangingPunct="0"/>
            <a:r>
              <a:rPr lang="en-US" sz="2600" b="1">
                <a:solidFill>
                  <a:srgbClr val="1F497D"/>
                </a:solidFill>
              </a:rPr>
              <a:t> 1 - </a:t>
            </a:r>
            <a:r>
              <a:rPr lang="en-US" sz="2600" b="1">
                <a:solidFill>
                  <a:srgbClr val="1F497D"/>
                </a:solidFill>
                <a:sym typeface="Symbol" pitchFamily="26" charset="2"/>
              </a:rPr>
              <a:t> ↑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1F497D"/>
                </a:solidFill>
              </a:rPr>
              <a:t>Increased sample size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39953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9954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9955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9947" name="Text Box 14"/>
          <p:cNvSpPr txBox="1">
            <a:spLocks noChangeArrowheads="1"/>
          </p:cNvSpPr>
          <p:nvPr/>
        </p:nvSpPr>
        <p:spPr bwMode="auto">
          <a:xfrm>
            <a:off x="3419475" y="6402388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1F497D"/>
                </a:solidFill>
              </a:rPr>
              <a:t>Non-centrality parameter</a:t>
            </a:r>
          </a:p>
        </p:txBody>
      </p:sp>
      <p:sp>
        <p:nvSpPr>
          <p:cNvPr id="39948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rgbClr val="1F497D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9949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9950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39951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9952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5135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42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1F497D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2420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b="1">
                <a:solidFill>
                  <a:srgbClr val="1F497D"/>
                </a:solidFill>
              </a:rPr>
              <a:t>POWER</a:t>
            </a:r>
          </a:p>
          <a:p>
            <a:pPr eaLnBrk="0" hangingPunct="0"/>
            <a:r>
              <a:rPr lang="en-US" sz="2600" b="1">
                <a:solidFill>
                  <a:srgbClr val="1F497D"/>
                </a:solidFill>
              </a:rPr>
              <a:t> 1 - </a:t>
            </a:r>
            <a:r>
              <a:rPr lang="en-US" sz="2600" b="1">
                <a:solidFill>
                  <a:srgbClr val="1F497D"/>
                </a:solidFill>
                <a:sym typeface="Symbol" pitchFamily="26" charset="2"/>
              </a:rPr>
              <a:t> ↑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1F497D"/>
                </a:solidFill>
              </a:rPr>
              <a:t>Increased sample size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40978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0979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0980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40971" name="Text Box 14"/>
          <p:cNvSpPr txBox="1">
            <a:spLocks noChangeArrowheads="1"/>
          </p:cNvSpPr>
          <p:nvPr/>
        </p:nvSpPr>
        <p:spPr bwMode="auto">
          <a:xfrm>
            <a:off x="3419475" y="6402388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1F497D"/>
                </a:solidFill>
              </a:rPr>
              <a:t>Non-centrality parameter</a:t>
            </a:r>
          </a:p>
        </p:txBody>
      </p:sp>
      <p:sp>
        <p:nvSpPr>
          <p:cNvPr id="40972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rgbClr val="1F497D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40973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40974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rgbClr val="1F497D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rgbClr val="1F497D"/>
              </a:solidFill>
              <a:latin typeface="Times New Roman" pitchFamily="26" charset="0"/>
            </a:endParaRPr>
          </a:p>
        </p:txBody>
      </p:sp>
      <p:sp>
        <p:nvSpPr>
          <p:cNvPr id="40975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0976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0977" name="Text Box 20"/>
          <p:cNvSpPr txBox="1">
            <a:spLocks noChangeArrowheads="1"/>
          </p:cNvSpPr>
          <p:nvPr/>
        </p:nvSpPr>
        <p:spPr bwMode="auto">
          <a:xfrm>
            <a:off x="2411413" y="3357563"/>
            <a:ext cx="5208587" cy="1250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1F497D"/>
                </a:solidFill>
              </a:rPr>
              <a:t>Sample size scales linearly with NCP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1F497D"/>
                </a:solidFill>
              </a:rPr>
              <a:t>Short practical on GPC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1F497D"/>
                </a:solidFill>
              </a:rPr>
              <a:t>Genetic Power Calculator is an online resource for carrying out basic power calculations</a:t>
            </a:r>
          </a:p>
          <a:p>
            <a:pPr eaLnBrk="1" hangingPunct="1"/>
            <a:r>
              <a:rPr lang="en-GB" dirty="0">
                <a:solidFill>
                  <a:srgbClr val="1F497D"/>
                </a:solidFill>
              </a:rPr>
              <a:t>For our 1</a:t>
            </a:r>
            <a:r>
              <a:rPr lang="en-GB" baseline="30000" dirty="0">
                <a:solidFill>
                  <a:srgbClr val="1F497D"/>
                </a:solidFill>
              </a:rPr>
              <a:t>st</a:t>
            </a:r>
            <a:r>
              <a:rPr lang="en-GB" dirty="0">
                <a:solidFill>
                  <a:srgbClr val="1F497D"/>
                </a:solidFill>
              </a:rPr>
              <a:t> example we will use the probability function calculator to play with power</a:t>
            </a:r>
          </a:p>
          <a:p>
            <a:pPr eaLnBrk="1" hangingPunct="1"/>
            <a:r>
              <a:rPr lang="en-GB" dirty="0">
                <a:solidFill>
                  <a:srgbClr val="1F497D"/>
                </a:solidFill>
                <a:hlinkClick r:id="rId2"/>
              </a:rPr>
              <a:t>http://pngu.mgh.harvard.edu/~purcell/gpc</a:t>
            </a:r>
            <a:r>
              <a:rPr lang="en-GB" dirty="0" smtClean="0">
                <a:solidFill>
                  <a:srgbClr val="1F497D"/>
                </a:solidFill>
                <a:hlinkClick r:id="rId2"/>
              </a:rPr>
              <a:t>/</a:t>
            </a:r>
            <a:endParaRPr lang="en-GB" dirty="0" smtClean="0">
              <a:solidFill>
                <a:srgbClr val="1F497D"/>
              </a:solidFill>
            </a:endParaRPr>
          </a:p>
          <a:p>
            <a:pPr eaLnBrk="1" hangingPunct="1"/>
            <a:r>
              <a:rPr lang="en-GB" dirty="0" smtClean="0">
                <a:solidFill>
                  <a:srgbClr val="1F497D"/>
                </a:solidFill>
              </a:rPr>
              <a:t>Google GPC </a:t>
            </a:r>
            <a:r>
              <a:rPr lang="en-GB" dirty="0" err="1" smtClean="0">
                <a:solidFill>
                  <a:srgbClr val="1F497D"/>
                </a:solidFill>
              </a:rPr>
              <a:t>purcell</a:t>
            </a:r>
            <a:endParaRPr lang="en-GB" dirty="0" smtClean="0">
              <a:solidFill>
                <a:srgbClr val="1F497D"/>
              </a:solidFill>
            </a:endParaRPr>
          </a:p>
          <a:p>
            <a:pPr eaLnBrk="1" hangingPunct="1"/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GPC Power Practical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33400" y="4819650"/>
            <a:ext cx="2667000" cy="180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 flipH="1">
            <a:off x="3200400" y="4205288"/>
            <a:ext cx="12192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4784725" y="3846513"/>
            <a:ext cx="3845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Click this link [no this isn’t a banner ad]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4608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>
                <a:solidFill>
                  <a:srgbClr val="1F497D"/>
                </a:solidFill>
              </a:rPr>
              <a:t>Parameters in probability function calculator</a:t>
            </a:r>
            <a:endParaRPr lang="en-US" sz="4000">
              <a:solidFill>
                <a:srgbClr val="1F497D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1F497D"/>
                </a:solidFill>
              </a:rPr>
              <a:t>Click on the link to probability function calculator</a:t>
            </a:r>
          </a:p>
          <a:p>
            <a:pPr eaLnBrk="1" hangingPunct="1"/>
            <a:r>
              <a:rPr lang="en-GB">
                <a:solidFill>
                  <a:srgbClr val="1F497D"/>
                </a:solidFill>
              </a:rPr>
              <a:t>4 main terms:</a:t>
            </a:r>
          </a:p>
          <a:p>
            <a:pPr eaLnBrk="1" hangingPunct="1"/>
            <a:r>
              <a:rPr lang="en-US">
                <a:solidFill>
                  <a:srgbClr val="1F497D"/>
                </a:solidFill>
              </a:rPr>
              <a:t>X: critical value of the chi-square</a:t>
            </a:r>
          </a:p>
          <a:p>
            <a:pPr eaLnBrk="1" hangingPunct="1"/>
            <a:r>
              <a:rPr lang="en-US">
                <a:solidFill>
                  <a:srgbClr val="1F497D"/>
                </a:solidFill>
              </a:rPr>
              <a:t>P(X&gt;x): Power</a:t>
            </a:r>
          </a:p>
          <a:p>
            <a:pPr eaLnBrk="1" hangingPunct="1"/>
            <a:r>
              <a:rPr lang="en-US">
                <a:solidFill>
                  <a:srgbClr val="1F497D"/>
                </a:solidFill>
              </a:rPr>
              <a:t>df: degrees of freedom</a:t>
            </a:r>
          </a:p>
          <a:p>
            <a:pPr eaLnBrk="1" hangingPunct="1"/>
            <a:r>
              <a:rPr lang="en-US">
                <a:solidFill>
                  <a:srgbClr val="1F497D"/>
                </a:solidFill>
              </a:rPr>
              <a:t>NCP: non-centrality parameter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GPC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24200" y="4648200"/>
            <a:ext cx="22236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>
                <a:solidFill>
                  <a:srgbClr val="1F497D"/>
                </a:solidFill>
              </a:rPr>
              <a:t>Fill in three </a:t>
            </a:r>
          </a:p>
          <a:p>
            <a:pPr marL="342900" indent="-342900">
              <a:buFontTx/>
              <a:buAutoNum type="arabicParenR"/>
            </a:pPr>
            <a:r>
              <a:rPr lang="en-US">
                <a:solidFill>
                  <a:srgbClr val="1F497D"/>
                </a:solidFill>
              </a:rPr>
              <a:t>Click the button </a:t>
            </a:r>
          </a:p>
          <a:p>
            <a:pPr marL="342900" indent="-342900">
              <a:buFontTx/>
              <a:buAutoNum type="arabicParenR"/>
            </a:pPr>
            <a:r>
              <a:rPr lang="en-US">
                <a:solidFill>
                  <a:srgbClr val="1F497D"/>
                </a:solidFill>
              </a:rPr>
              <a:t>Reveals the fourth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 flipV="1">
            <a:off x="1066800" y="3505200"/>
            <a:ext cx="2133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 flipV="1">
            <a:off x="2514600" y="34290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3276600" y="34290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4813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8" name="Text Box 11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GPC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24200" y="4648200"/>
            <a:ext cx="22236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>
                <a:solidFill>
                  <a:srgbClr val="1F497D"/>
                </a:solidFill>
              </a:rPr>
              <a:t>Fill in three </a:t>
            </a:r>
          </a:p>
          <a:p>
            <a:pPr marL="342900" indent="-342900">
              <a:buFontTx/>
              <a:buAutoNum type="arabicParenR"/>
            </a:pPr>
            <a:r>
              <a:rPr lang="en-US">
                <a:solidFill>
                  <a:srgbClr val="1F497D"/>
                </a:solidFill>
              </a:rPr>
              <a:t>Click the button </a:t>
            </a:r>
          </a:p>
          <a:p>
            <a:pPr marL="342900" indent="-342900">
              <a:buFontTx/>
              <a:buAutoNum type="arabicParenR"/>
            </a:pPr>
            <a:r>
              <a:rPr lang="en-US">
                <a:solidFill>
                  <a:srgbClr val="1F497D"/>
                </a:solidFill>
              </a:rPr>
              <a:t>Reveals the fourth</a:t>
            </a:r>
          </a:p>
        </p:txBody>
      </p:sp>
      <p:sp>
        <p:nvSpPr>
          <p:cNvPr id="49157" name="Line 7"/>
          <p:cNvSpPr>
            <a:spLocks noChangeShapeType="1"/>
          </p:cNvSpPr>
          <p:nvPr/>
        </p:nvSpPr>
        <p:spPr bwMode="auto">
          <a:xfrm flipV="1">
            <a:off x="3352800" y="34290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4915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0" name="Text Box 11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GPC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24200" y="4648200"/>
            <a:ext cx="22236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>
                <a:solidFill>
                  <a:srgbClr val="1F497D"/>
                </a:solidFill>
              </a:rPr>
              <a:t>Fill in three </a:t>
            </a:r>
          </a:p>
          <a:p>
            <a:pPr marL="342900" indent="-342900">
              <a:buFontTx/>
              <a:buAutoNum type="arabicParenR"/>
            </a:pPr>
            <a:r>
              <a:rPr lang="en-US">
                <a:solidFill>
                  <a:srgbClr val="1F497D"/>
                </a:solidFill>
              </a:rPr>
              <a:t>Click the button </a:t>
            </a:r>
          </a:p>
          <a:p>
            <a:pPr marL="342900" indent="-342900">
              <a:buFontTx/>
              <a:buAutoNum type="arabicParenR"/>
            </a:pPr>
            <a:r>
              <a:rPr lang="en-US">
                <a:solidFill>
                  <a:srgbClr val="1F497D"/>
                </a:solidFill>
              </a:rPr>
              <a:t>Reveals the fourth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 flipV="1">
            <a:off x="1752600" y="3352800"/>
            <a:ext cx="1524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5018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1F497D"/>
                </a:solidFill>
              </a:rPr>
              <a:t>Exercises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buFont typeface="Wingdings" pitchFamily="26" charset="2"/>
              <a:buAutoNum type="arabicParenR"/>
            </a:pPr>
            <a:r>
              <a:rPr lang="en-GB">
                <a:solidFill>
                  <a:srgbClr val="1F497D"/>
                </a:solidFill>
              </a:rPr>
              <a:t>Find the power when NCP=5, degrees of freedom=1, and the critical X is 3.84</a:t>
            </a:r>
          </a:p>
          <a:p>
            <a:pPr marL="495300" indent="-495300" eaLnBrk="1" hangingPunct="1">
              <a:buFont typeface="Wingdings" pitchFamily="26" charset="2"/>
              <a:buAutoNum type="arabicParenR"/>
            </a:pPr>
            <a:r>
              <a:rPr lang="en-GB">
                <a:solidFill>
                  <a:srgbClr val="1F497D"/>
                </a:solidFill>
              </a:rPr>
              <a:t>Find the NCP for power of .8, degrees of freedom=1 and critical X is 13.8</a:t>
            </a:r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statistic combination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Z-score combination</a:t>
            </a:r>
          </a:p>
          <a:p>
            <a:r>
              <a:rPr lang="en-US" dirty="0" smtClean="0"/>
              <a:t>A little bit of variance/covariance rules:</a:t>
            </a:r>
          </a:p>
          <a:p>
            <a:pPr>
              <a:tabLst>
                <a:tab pos="2049463" algn="l"/>
              </a:tabLst>
            </a:pPr>
            <a:r>
              <a:rPr lang="en-US" dirty="0" err="1" smtClean="0"/>
              <a:t>Cov(X,X</a:t>
            </a:r>
            <a:r>
              <a:rPr lang="en-US" dirty="0" smtClean="0"/>
              <a:t>)	=</a:t>
            </a:r>
            <a:r>
              <a:rPr lang="en-US" dirty="0" err="1" smtClean="0"/>
              <a:t>Var(X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Var(X+Y</a:t>
            </a:r>
            <a:r>
              <a:rPr lang="en-US" dirty="0" smtClean="0"/>
              <a:t>) = </a:t>
            </a:r>
            <a:r>
              <a:rPr lang="en-US" dirty="0" err="1" smtClean="0"/>
              <a:t>Var(X</a:t>
            </a:r>
            <a:r>
              <a:rPr lang="en-US" dirty="0" smtClean="0"/>
              <a:t>) + </a:t>
            </a:r>
            <a:r>
              <a:rPr lang="en-US" dirty="0" err="1" smtClean="0"/>
              <a:t>Var(Y</a:t>
            </a:r>
            <a:r>
              <a:rPr lang="en-US" dirty="0" smtClean="0"/>
              <a:t>) + 2*</a:t>
            </a:r>
            <a:r>
              <a:rPr lang="en-US" dirty="0" err="1" smtClean="0"/>
              <a:t>cov(X,Y</a:t>
            </a:r>
            <a:r>
              <a:rPr lang="en-US" dirty="0" smtClean="0"/>
              <a:t>)</a:t>
            </a:r>
          </a:p>
          <a:p>
            <a:pPr>
              <a:tabLst>
                <a:tab pos="2049463" algn="l"/>
              </a:tabLst>
            </a:pPr>
            <a:r>
              <a:rPr lang="en-US" dirty="0" err="1" smtClean="0"/>
              <a:t>Var(k</a:t>
            </a:r>
            <a:r>
              <a:rPr lang="en-US" dirty="0" smtClean="0"/>
              <a:t>*X) 	= k</a:t>
            </a:r>
            <a:r>
              <a:rPr lang="en-US" baseline="30000" dirty="0" smtClean="0"/>
              <a:t>2</a:t>
            </a:r>
            <a:r>
              <a:rPr lang="en-US" dirty="0" smtClean="0"/>
              <a:t>*</a:t>
            </a:r>
            <a:r>
              <a:rPr lang="en-US" dirty="0" err="1" smtClean="0"/>
              <a:t>Var(X</a:t>
            </a:r>
            <a:r>
              <a:rPr lang="en-US" dirty="0" smtClean="0"/>
              <a:t>)</a:t>
            </a:r>
          </a:p>
          <a:p>
            <a:pPr>
              <a:tabLst>
                <a:tab pos="2049463" algn="l"/>
              </a:tabLst>
            </a:pPr>
            <a:r>
              <a:rPr lang="en-US" dirty="0" err="1" smtClean="0"/>
              <a:t>Var(X+X</a:t>
            </a:r>
            <a:r>
              <a:rPr lang="en-US" dirty="0" smtClean="0"/>
              <a:t>)	= </a:t>
            </a:r>
            <a:r>
              <a:rPr lang="en-US" dirty="0" err="1" smtClean="0"/>
              <a:t>Var(X</a:t>
            </a:r>
            <a:r>
              <a:rPr lang="en-US" dirty="0" smtClean="0"/>
              <a:t>) + </a:t>
            </a:r>
            <a:r>
              <a:rPr lang="en-US" dirty="0" err="1" smtClean="0"/>
              <a:t>Var(X</a:t>
            </a:r>
            <a:r>
              <a:rPr lang="en-US" dirty="0" smtClean="0"/>
              <a:t>) + 2*</a:t>
            </a:r>
            <a:r>
              <a:rPr lang="en-US" dirty="0" err="1" smtClean="0"/>
              <a:t>cov(X,X</a:t>
            </a:r>
            <a:r>
              <a:rPr lang="en-US" dirty="0" smtClean="0"/>
              <a:t>) </a:t>
            </a:r>
          </a:p>
          <a:p>
            <a:pPr>
              <a:buNone/>
              <a:tabLst>
                <a:tab pos="2049463" algn="l"/>
              </a:tabLst>
            </a:pPr>
            <a:r>
              <a:rPr lang="en-US" dirty="0" smtClean="0"/>
              <a:t>				= 4*</a:t>
            </a:r>
            <a:r>
              <a:rPr lang="en-US" dirty="0" err="1" smtClean="0"/>
              <a:t>Var(X</a:t>
            </a:r>
            <a:r>
              <a:rPr lang="en-US" dirty="0" smtClean="0"/>
              <a:t>)</a:t>
            </a:r>
          </a:p>
          <a:p>
            <a:pPr>
              <a:tabLst>
                <a:tab pos="2049463" algn="l"/>
              </a:tabLst>
            </a:pPr>
            <a:r>
              <a:rPr lang="en-US" dirty="0" smtClean="0"/>
              <a:t>Var(2*X)	= 2</a:t>
            </a:r>
            <a:r>
              <a:rPr lang="en-US" baseline="30000" dirty="0" smtClean="0"/>
              <a:t>2</a:t>
            </a:r>
            <a:r>
              <a:rPr lang="en-US" dirty="0" smtClean="0"/>
              <a:t>Var(X) = 4*</a:t>
            </a:r>
            <a:r>
              <a:rPr lang="en-US" dirty="0" err="1" smtClean="0"/>
              <a:t>Var(X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1F497D"/>
                </a:solidFill>
              </a:rPr>
              <a:t>Answers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buFont typeface="Wingdings" pitchFamily="26" charset="2"/>
              <a:buAutoNum type="arabicParenR"/>
            </a:pPr>
            <a:r>
              <a:rPr lang="en-GB">
                <a:solidFill>
                  <a:srgbClr val="1F497D"/>
                </a:solidFill>
              </a:rPr>
              <a:t>Power=</a:t>
            </a:r>
            <a:r>
              <a:rPr lang="en-US">
                <a:solidFill>
                  <a:srgbClr val="1F497D"/>
                </a:solidFill>
              </a:rPr>
              <a:t>0.608922, when </a:t>
            </a:r>
            <a:r>
              <a:rPr lang="en-GB">
                <a:solidFill>
                  <a:srgbClr val="1F497D"/>
                </a:solidFill>
              </a:rPr>
              <a:t>NCP=5, degrees of freedom=1, and the critical X is 3.84</a:t>
            </a:r>
          </a:p>
          <a:p>
            <a:pPr marL="495300" indent="-495300" eaLnBrk="1" hangingPunct="1">
              <a:buFont typeface="Wingdings" pitchFamily="26" charset="2"/>
              <a:buAutoNum type="arabicParenR"/>
            </a:pPr>
            <a:r>
              <a:rPr lang="en-GB">
                <a:solidFill>
                  <a:srgbClr val="1F497D"/>
                </a:solidFill>
              </a:rPr>
              <a:t>NCP=20.7613 when power of .8, degrees of freedom=1 and critical X is 13.8</a:t>
            </a:r>
          </a:p>
          <a:p>
            <a:pPr marL="495300" indent="-495300" eaLnBrk="1" hangingPunct="1">
              <a:buFont typeface="Wingdings" pitchFamily="26" charset="2"/>
              <a:buAutoNum type="arabicParenR"/>
            </a:pPr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547688" y="3762375"/>
            <a:ext cx="26670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533400" y="3914775"/>
            <a:ext cx="26670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533400" y="4052888"/>
            <a:ext cx="26670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533400" y="4205288"/>
            <a:ext cx="26670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533400" y="4371975"/>
            <a:ext cx="26670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9400" name="Rectangle 9"/>
          <p:cNvSpPr>
            <a:spLocks noChangeArrowheads="1"/>
          </p:cNvSpPr>
          <p:nvPr/>
        </p:nvSpPr>
        <p:spPr bwMode="auto">
          <a:xfrm>
            <a:off x="533400" y="3457575"/>
            <a:ext cx="26670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9401" name="AutoShape 10"/>
          <p:cNvSpPr>
            <a:spLocks/>
          </p:cNvSpPr>
          <p:nvPr/>
        </p:nvSpPr>
        <p:spPr bwMode="auto">
          <a:xfrm>
            <a:off x="3048000" y="3414713"/>
            <a:ext cx="685800" cy="1143000"/>
          </a:xfrm>
          <a:prstGeom prst="rightBracket">
            <a:avLst>
              <a:gd name="adj" fmla="val 1388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3870325" y="3617913"/>
            <a:ext cx="37082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These are all association tests</a:t>
            </a:r>
          </a:p>
          <a:p>
            <a:r>
              <a:rPr lang="en-US">
                <a:solidFill>
                  <a:srgbClr val="1F497D"/>
                </a:solidFill>
              </a:rPr>
              <a:t>Each refers to a different study design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5940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6" name="Text Box 15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  <p:sp>
        <p:nvSpPr>
          <p:cNvPr id="59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1F497D"/>
                </a:solidFill>
              </a:rPr>
              <a:t>Practical using GPC for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Question 1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1F497D"/>
                </a:solidFill>
              </a:rPr>
              <a:t>What </a:t>
            </a:r>
            <a:r>
              <a:rPr lang="en-US" dirty="0">
                <a:solidFill>
                  <a:srgbClr val="1F497D"/>
                </a:solidFill>
              </a:rPr>
              <a:t>case control sample size do we need to achieve genome-wide significance for an odds ratio of 1.2 in a multiplicative model and an allele frequency of 20% when we directly type the locus for a disease with 5% prevalence?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Question 1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solidFill>
                <a:srgbClr val="1F497D"/>
              </a:solidFill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85800" y="4224338"/>
            <a:ext cx="26670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175125" y="3922713"/>
            <a:ext cx="1394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Click this link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3352800" y="4114800"/>
            <a:ext cx="762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6144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50" name="Text Box 10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Question 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819400" y="3048000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3223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Allele frequency at the risk locus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6247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2" name="Text Box 9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Question 1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819400" y="3171825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2441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How common disease is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6349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6" name="Text Box 9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Question 1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819400" y="3305175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3749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This is the relative risk—not the odds ratio. The OR is approximately equivalent to the RR for small values of RR.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6451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0" name="Text Box 9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Question 1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819400" y="3443288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37496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Risk of the AA genotype. Note that the model of risk is defined by the relationship between Aa and AA. We have a multiplicative model because 1.44 = 1.2*1.2.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6554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4" name="Text Box 9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Question 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819400" y="3657600"/>
            <a:ext cx="457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3902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The LD statistic D’ which represents recombination patterns historically. D’ + allele frequency at the typed locus information yields r</a:t>
            </a:r>
            <a:r>
              <a:rPr lang="en-US" baseline="30000">
                <a:solidFill>
                  <a:srgbClr val="1F497D"/>
                </a:solidFill>
              </a:rPr>
              <a:t>2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6656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8" name="Text Box 9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Question 1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819400" y="4038600"/>
            <a:ext cx="762000" cy="133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Sample size for cases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6759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2" name="Text Box 9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have Z-scores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combine Z-scores for meta-analysis</a:t>
            </a:r>
          </a:p>
          <a:p>
            <a:r>
              <a:rPr lang="en-US" dirty="0" smtClean="0"/>
              <a:t>We want to weight the contribution of each dataset by the amount of ‘information’</a:t>
            </a:r>
          </a:p>
          <a:p>
            <a:r>
              <a:rPr lang="en-US" dirty="0" smtClean="0"/>
              <a:t>Information in this context largely reflects sample 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Question 1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819400" y="4148138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258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Ratio of Controls to Cases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6861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6" name="Text Box 9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Question 1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819400" y="4767263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3978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Genome-wide significance threshold</a:t>
            </a:r>
          </a:p>
          <a:p>
            <a:r>
              <a:rPr lang="en-US">
                <a:solidFill>
                  <a:srgbClr val="1F497D"/>
                </a:solidFill>
              </a:rPr>
              <a:t>We’ll learn about this later in the session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6963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0" name="Text Box 9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Question 1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819400" y="4905375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3978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Power level—what we’re interested in observing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7066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4" name="Text Box 8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Question 1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667000" y="5181600"/>
            <a:ext cx="2110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Click here to process</a:t>
            </a:r>
          </a:p>
        </p:txBody>
      </p: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457200" y="5181600"/>
            <a:ext cx="6858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1686" name="Line 8"/>
          <p:cNvSpPr>
            <a:spLocks noChangeShapeType="1"/>
          </p:cNvSpPr>
          <p:nvPr/>
        </p:nvSpPr>
        <p:spPr bwMode="auto">
          <a:xfrm flipH="1" flipV="1">
            <a:off x="1143000" y="5181600"/>
            <a:ext cx="1600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7168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89" name="Text Box 11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Answer 1</a:t>
            </a:r>
          </a:p>
        </p:txBody>
      </p:sp>
      <p:pic>
        <p:nvPicPr>
          <p:cNvPr id="7270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2971800" y="4191000"/>
            <a:ext cx="3108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Scroll to the bottom for answer</a:t>
            </a:r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523875" y="5162550"/>
            <a:ext cx="807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7271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2" name="Text Box 10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Answer 1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971800" y="4191000"/>
            <a:ext cx="3108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Scroll to the bottom for answer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523875" y="5162550"/>
            <a:ext cx="807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17525" y="6132513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6,362 case samples required: total sample size 12,724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150938" cy="795338"/>
            <a:chOff x="0" y="0"/>
            <a:chExt cx="725" cy="501"/>
          </a:xfrm>
        </p:grpSpPr>
        <p:pic>
          <p:nvPicPr>
            <p:cNvPr id="7373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37" name="Text Box 9"/>
            <p:cNvSpPr txBox="1">
              <a:spLocks noChangeArrowheads="1"/>
            </p:cNvSpPr>
            <p:nvPr/>
          </p:nvSpPr>
          <p:spPr bwMode="auto">
            <a:xfrm>
              <a:off x="33" y="288"/>
              <a:ext cx="6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solidFill>
                    <a:srgbClr val="1F497D"/>
                  </a:solidFill>
                </a:rPr>
                <a:t>Ceiling cat is watching </a:t>
              </a:r>
            </a:p>
            <a:p>
              <a:pPr algn="ctr"/>
              <a:r>
                <a:rPr lang="en-US" sz="800">
                  <a:solidFill>
                    <a:srgbClr val="1F497D"/>
                  </a:solidFill>
                </a:rPr>
                <a:t>you practical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Questions on your own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1F497D"/>
                </a:solidFill>
              </a:rPr>
              <a:t>For the same model as above, find the total sample size required for a TDT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1F497D"/>
                </a:solidFill>
              </a:rPr>
              <a:t>Hint: use TDT for discrete traits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1F497D"/>
                </a:solidFill>
              </a:rPr>
              <a:t>Try for different effect sizes and models (e.g. dominance)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1F497D"/>
                </a:solidFill>
              </a:rPr>
              <a:t>What is the effect of degrading LD in case-control data?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1F497D"/>
                </a:solidFill>
              </a:rPr>
              <a:t>Change the D’ and keep allele freq the same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1F497D"/>
                </a:solidFill>
              </a:rPr>
              <a:t>Change allele freq and keep D’ the same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1F497D"/>
                </a:solidFill>
              </a:rPr>
              <a:t>How well does the additive model capture a dominance only effect?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1F497D"/>
                </a:solidFill>
              </a:rPr>
              <a:t>Should you use 2x population controls </a:t>
            </a:r>
            <a:r>
              <a:rPr lang="en-US" sz="2400" dirty="0" err="1">
                <a:solidFill>
                  <a:srgbClr val="1F497D"/>
                </a:solidFill>
              </a:rPr>
              <a:t>vs</a:t>
            </a:r>
            <a:r>
              <a:rPr lang="en-US" sz="2400" dirty="0">
                <a:solidFill>
                  <a:srgbClr val="1F497D"/>
                </a:solidFill>
              </a:rPr>
              <a:t> 1x screened controls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1F497D"/>
                </a:solidFill>
              </a:rPr>
              <a:t>For a prevalence of 5% and for a prevalence of 25%?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Answers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Additive</a:t>
            </a:r>
          </a:p>
          <a:p>
            <a:pPr lvl="1" eaLnBrk="1" hangingPunct="1"/>
            <a:r>
              <a:rPr lang="en-US">
                <a:solidFill>
                  <a:srgbClr val="1F497D"/>
                </a:solidFill>
              </a:rPr>
              <a:t>Total case number for CC: 6,362</a:t>
            </a:r>
          </a:p>
          <a:p>
            <a:pPr lvl="1" eaLnBrk="1" hangingPunct="1"/>
            <a:r>
              <a:rPr lang="en-US">
                <a:solidFill>
                  <a:srgbClr val="1F497D"/>
                </a:solidFill>
              </a:rPr>
              <a:t>Total case number for TDT: 7,079</a:t>
            </a:r>
          </a:p>
          <a:p>
            <a:pPr eaLnBrk="1" hangingPunct="1"/>
            <a:r>
              <a:rPr lang="en-US">
                <a:solidFill>
                  <a:srgbClr val="1F497D"/>
                </a:solidFill>
              </a:rPr>
              <a:t>Dominance only</a:t>
            </a:r>
          </a:p>
          <a:p>
            <a:pPr lvl="1" eaLnBrk="1" hangingPunct="1"/>
            <a:r>
              <a:rPr lang="en-US">
                <a:solidFill>
                  <a:srgbClr val="1F497D"/>
                </a:solidFill>
              </a:rPr>
              <a:t>RR: 1; 1; 1.44</a:t>
            </a:r>
          </a:p>
          <a:p>
            <a:pPr lvl="1" eaLnBrk="1" hangingPunct="1"/>
            <a:r>
              <a:rPr lang="en-US">
                <a:solidFill>
                  <a:srgbClr val="1F497D"/>
                </a:solidFill>
              </a:rPr>
              <a:t>30,595 cases for CC</a:t>
            </a:r>
          </a:p>
          <a:p>
            <a:pPr lvl="1" eaLnBrk="1" hangingPunct="1"/>
            <a:r>
              <a:rPr lang="en-US">
                <a:solidFill>
                  <a:srgbClr val="1F497D"/>
                </a:solidFill>
              </a:rPr>
              <a:t>33,950 cases for TDT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samples which are the same size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417638"/>
            <a:ext cx="2501219" cy="2501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1219" y="2261381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09864" y="1407396"/>
            <a:ext cx="2511461" cy="25114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1325" y="2250494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175339" y="1407396"/>
            <a:ext cx="2511461" cy="25114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7714" y="3948668"/>
            <a:ext cx="1425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</a:rPr>
              <a:t>Var(T1) = 1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3686" y="3974067"/>
            <a:ext cx="1425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</a:rPr>
              <a:t>Var(T2) = 1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4223" y="3974067"/>
            <a:ext cx="19614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</a:rPr>
              <a:t>Var(T1 + T2) = ?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79" y="6114143"/>
            <a:ext cx="558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 we want to know what the variance of T1 + T2 is?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7286" y="5152571"/>
            <a:ext cx="678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and T2 are 10,000 test statistics simulated under the null [no effect]</a:t>
            </a:r>
          </a:p>
          <a:p>
            <a:r>
              <a:rPr lang="en-US" dirty="0" smtClean="0"/>
              <a:t>More on the null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variance matters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371"/>
                <a:gridCol w="1959429"/>
                <a:gridCol w="2032000"/>
                <a:gridCol w="195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Statistic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P &lt; 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P &lt; 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T1 + T2 (σ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= 1)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T1 + T2 (σ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= sqrt(2))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7143" y="4064000"/>
            <a:ext cx="6667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E324A"/>
                </a:solidFill>
              </a:rPr>
              <a:t>If we assume the wrong variance of the test statistic</a:t>
            </a:r>
          </a:p>
          <a:p>
            <a:r>
              <a:rPr lang="en-US" sz="2400" dirty="0" smtClean="0">
                <a:solidFill>
                  <a:srgbClr val="3E324A"/>
                </a:solidFill>
              </a:rPr>
              <a:t>we dramatically inflate our distribution of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g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mpg_theme.thmx</Template>
  <TotalTime>2694</TotalTime>
  <Words>2701</Words>
  <Application>Microsoft Macintosh PowerPoint</Application>
  <PresentationFormat>On-screen Show (4:3)</PresentationFormat>
  <Paragraphs>486</Paragraphs>
  <Slides>77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mpg_theme</vt:lpstr>
      <vt:lpstr>Meta-analysis and Power</vt:lpstr>
      <vt:lpstr>Slide of Contents</vt:lpstr>
      <vt:lpstr>Why do we want to do meta-analysis?</vt:lpstr>
      <vt:lpstr>Meta-analysis motivations</vt:lpstr>
      <vt:lpstr>Goal: Combine Data from Multiple Sources</vt:lpstr>
      <vt:lpstr>Test statistic combination</vt:lpstr>
      <vt:lpstr>So we have Z-scores</vt:lpstr>
      <vt:lpstr>Two samples which are the same size</vt:lpstr>
      <vt:lpstr>Why variance matters</vt:lpstr>
      <vt:lpstr>Weighted Z meta-analysis</vt:lpstr>
      <vt:lpstr>We can work on betas too…</vt:lpstr>
      <vt:lpstr>For meta-analysis</vt:lpstr>
      <vt:lpstr>Warning: for Beta meta-analysis to be appropriate, the constituent data need to be measured on the same phenotype and the same scale</vt:lpstr>
      <vt:lpstr>We can also assess blind to direction</vt:lpstr>
      <vt:lpstr>These methods can be less efficient than Z-score meta-analysis</vt:lpstr>
      <vt:lpstr>What about practical details?</vt:lpstr>
      <vt:lpstr>Strand, strand, strand</vt:lpstr>
      <vt:lpstr>Strand, strand, strand</vt:lpstr>
      <vt:lpstr>Strand, strand, strand</vt:lpstr>
      <vt:lpstr>Strand, strand, strand</vt:lpstr>
      <vt:lpstr>Metal How To</vt:lpstr>
      <vt:lpstr>Metal Documentation: http://genome.sph.umich.edu/wiki/Metal_Documentation</vt:lpstr>
      <vt:lpstr>Results files examples</vt:lpstr>
      <vt:lpstr>METAL</vt:lpstr>
      <vt:lpstr>Practical</vt:lpstr>
      <vt:lpstr>Steps</vt:lpstr>
      <vt:lpstr>Step 1: Preparing Input Files</vt:lpstr>
      <vt:lpstr>Columns METAL uses</vt:lpstr>
      <vt:lpstr>Meta-analysis running</vt:lpstr>
      <vt:lpstr>To run metal</vt:lpstr>
      <vt:lpstr>Step 2: driver file: meta_run_file</vt:lpstr>
      <vt:lpstr>Running metal</vt:lpstr>
      <vt:lpstr>Output you’ll see</vt:lpstr>
      <vt:lpstr>Results files</vt:lpstr>
      <vt:lpstr>To load into Haploview</vt:lpstr>
      <vt:lpstr>Make sure you ran reformat.sh otherwise Haploview will not work</vt:lpstr>
      <vt:lpstr>What you should see</vt:lpstr>
      <vt:lpstr>Plot</vt:lpstr>
      <vt:lpstr>New results</vt:lpstr>
      <vt:lpstr>Power!</vt:lpstr>
      <vt:lpstr>Importance of power calculation</vt:lpstr>
      <vt:lpstr>Importance of power calculation</vt:lpstr>
      <vt:lpstr>Hypothesis Testing</vt:lpstr>
      <vt:lpstr>Summary of Possible Results</vt:lpstr>
      <vt:lpstr>Slide 45</vt:lpstr>
      <vt:lpstr>Power</vt:lpstr>
      <vt:lpstr>Slide 47</vt:lpstr>
      <vt:lpstr>Slide 48</vt:lpstr>
      <vt:lpstr>Slide 49</vt:lpstr>
      <vt:lpstr>Slide 50</vt:lpstr>
      <vt:lpstr>Slide 51</vt:lpstr>
      <vt:lpstr>Slide 52</vt:lpstr>
      <vt:lpstr>Short practical on GPC</vt:lpstr>
      <vt:lpstr>GPC Power Practical</vt:lpstr>
      <vt:lpstr>Parameters in probability function calculator</vt:lpstr>
      <vt:lpstr>GPC</vt:lpstr>
      <vt:lpstr>GPC</vt:lpstr>
      <vt:lpstr>GPC</vt:lpstr>
      <vt:lpstr>Exercises</vt:lpstr>
      <vt:lpstr>Answers</vt:lpstr>
      <vt:lpstr>Practical using GPC for association</vt:lpstr>
      <vt:lpstr>Question 1</vt:lpstr>
      <vt:lpstr>Question 1</vt:lpstr>
      <vt:lpstr>Question 1</vt:lpstr>
      <vt:lpstr>Question 1</vt:lpstr>
      <vt:lpstr>Question 1</vt:lpstr>
      <vt:lpstr>Question 1</vt:lpstr>
      <vt:lpstr>Question 1</vt:lpstr>
      <vt:lpstr>Question 1</vt:lpstr>
      <vt:lpstr>Question 1</vt:lpstr>
      <vt:lpstr>Question 1</vt:lpstr>
      <vt:lpstr>Question 1</vt:lpstr>
      <vt:lpstr>Question 1</vt:lpstr>
      <vt:lpstr>Answer 1</vt:lpstr>
      <vt:lpstr>Answer 1</vt:lpstr>
      <vt:lpstr>Questions on your own</vt:lpstr>
      <vt:lpstr>Answers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Meta-analysis and Power</dc:title>
  <dc:creator>Benjamin Neale</dc:creator>
  <cp:lastModifiedBy>Benjamin Neale</cp:lastModifiedBy>
  <cp:revision>7</cp:revision>
  <dcterms:created xsi:type="dcterms:W3CDTF">2011-03-08T08:03:58Z</dcterms:created>
  <dcterms:modified xsi:type="dcterms:W3CDTF">2011-03-08T18:45:28Z</dcterms:modified>
</cp:coreProperties>
</file>