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4" r:id="rId9"/>
    <p:sldId id="273" r:id="rId10"/>
    <p:sldId id="274" r:id="rId11"/>
    <p:sldId id="275" r:id="rId12"/>
    <p:sldId id="276" r:id="rId13"/>
    <p:sldId id="267" r:id="rId14"/>
    <p:sldId id="269" r:id="rId15"/>
    <p:sldId id="270" r:id="rId16"/>
    <p:sldId id="265" r:id="rId17"/>
    <p:sldId id="277" r:id="rId18"/>
    <p:sldId id="268" r:id="rId19"/>
    <p:sldId id="271" r:id="rId20"/>
    <p:sldId id="272" r:id="rId21"/>
    <p:sldId id="280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G</a:t>
            </a:r>
            <a:r>
              <a:rPr lang="en-AU" dirty="0" smtClean="0"/>
              <a:t>enome-wide </a:t>
            </a:r>
            <a:r>
              <a:rPr lang="en-AU" dirty="0" smtClean="0">
                <a:solidFill>
                  <a:srgbClr val="FF0000"/>
                </a:solidFill>
              </a:rPr>
              <a:t>C</a:t>
            </a:r>
            <a:r>
              <a:rPr lang="en-AU" dirty="0" smtClean="0"/>
              <a:t>omplex </a:t>
            </a:r>
            <a:r>
              <a:rPr lang="en-AU" dirty="0" smtClean="0">
                <a:solidFill>
                  <a:srgbClr val="FF0000"/>
                </a:solidFill>
              </a:rPr>
              <a:t>T</a:t>
            </a:r>
            <a:r>
              <a:rPr lang="en-AU" dirty="0" smtClean="0"/>
              <a:t>rait </a:t>
            </a:r>
            <a:r>
              <a:rPr lang="en-AU" dirty="0" smtClean="0">
                <a:solidFill>
                  <a:srgbClr val="FF0000"/>
                </a:solidFill>
              </a:rPr>
              <a:t>A</a:t>
            </a:r>
            <a:r>
              <a:rPr lang="en-AU" dirty="0" smtClean="0"/>
              <a:t>nalysis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Sarah </a:t>
            </a:r>
            <a:r>
              <a:rPr lang="en-AU" dirty="0" err="1" smtClean="0"/>
              <a:t>Medland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1143000"/>
          </a:xfrm>
        </p:spPr>
        <p:txBody>
          <a:bodyPr/>
          <a:lstStyle/>
          <a:p>
            <a:r>
              <a:rPr lang="en-AU" dirty="0" smtClean="0"/>
              <a:t>GCTA – HYPOTHESIS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703136"/>
          </a:xfrm>
        </p:spPr>
        <p:txBody>
          <a:bodyPr>
            <a:normAutofit/>
          </a:bodyPr>
          <a:lstStyle/>
          <a:p>
            <a:r>
              <a:rPr lang="en-AU" b="1" dirty="0" smtClean="0"/>
              <a:t>remaining </a:t>
            </a:r>
            <a:r>
              <a:rPr lang="en-AU" b="1" dirty="0" smtClean="0"/>
              <a:t>heritability is due to incomplete linkage disequilibrium between causal variants and genotyped SNPs, exacerbated by causal variants having lower minor allele frequency than the SNPs explored to date</a:t>
            </a:r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495800"/>
            <a:ext cx="6405562" cy="1505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Estimated </a:t>
            </a:r>
            <a:r>
              <a:rPr lang="en-AU" dirty="0" err="1" smtClean="0"/>
              <a:t>pairwise</a:t>
            </a:r>
            <a:r>
              <a:rPr lang="en-AU" dirty="0" smtClean="0"/>
              <a:t> genetic relationships using all </a:t>
            </a:r>
            <a:r>
              <a:rPr lang="en-AU" dirty="0" err="1" smtClean="0"/>
              <a:t>autosomal</a:t>
            </a:r>
            <a:r>
              <a:rPr lang="en-AU" dirty="0" smtClean="0"/>
              <a:t> markers (MAF ≥ 0.01)</a:t>
            </a:r>
          </a:p>
          <a:p>
            <a:pPr lvl="1"/>
            <a:r>
              <a:rPr lang="en-AU" dirty="0" smtClean="0"/>
              <a:t>(Effectively acts like a big kinship </a:t>
            </a:r>
            <a:r>
              <a:rPr lang="en-AU" dirty="0" err="1" smtClean="0"/>
              <a:t>matirx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Note: NO LD PRUNING</a:t>
            </a:r>
            <a:endParaRPr lang="en-AU" dirty="0" smtClean="0"/>
          </a:p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276600"/>
            <a:ext cx="458070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81000" y="4876800"/>
            <a:ext cx="7543800" cy="1295400"/>
            <a:chOff x="381000" y="4876800"/>
            <a:chExt cx="7543800" cy="12954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6812" y="4953000"/>
              <a:ext cx="7387988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381000" y="4876800"/>
              <a:ext cx="1828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48200" y="5715000"/>
              <a:ext cx="32766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1143000"/>
          </a:xfrm>
        </p:spPr>
        <p:txBody>
          <a:bodyPr/>
          <a:lstStyle/>
          <a:p>
            <a:r>
              <a:rPr lang="en-AU" dirty="0" smtClean="0"/>
              <a:t>PROCESS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03959"/>
            <a:ext cx="5867400" cy="522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143000" y="1219200"/>
            <a:ext cx="5867400" cy="838200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1143000" y="4114800"/>
            <a:ext cx="5867400" cy="838200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PROCESS</a:t>
            </a:r>
            <a:endParaRPr lang="en-A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6111" y="2810669"/>
            <a:ext cx="5830889" cy="390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78808" y="457200"/>
            <a:ext cx="3520440" cy="4525963"/>
          </a:xfrm>
        </p:spPr>
        <p:txBody>
          <a:bodyPr/>
          <a:lstStyle/>
          <a:p>
            <a:r>
              <a:rPr lang="en-AU" dirty="0" smtClean="0"/>
              <a:t>Use variation in genetic sharing among </a:t>
            </a:r>
            <a:r>
              <a:rPr lang="en-AU" dirty="0" err="1" smtClean="0"/>
              <a:t>unrelateds</a:t>
            </a:r>
            <a:r>
              <a:rPr lang="en-AU" dirty="0" smtClean="0"/>
              <a:t> rather than different types of relatives</a:t>
            </a:r>
          </a:p>
          <a:p>
            <a:r>
              <a:rPr lang="en-AU" dirty="0" smtClean="0"/>
              <a:t>variance explained by the SNPs as 0.45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HEIGHT...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SNPs identified to date explain only ~5% of the phenotypic variance for </a:t>
            </a:r>
            <a:r>
              <a:rPr lang="en-AU" dirty="0" smtClean="0"/>
              <a:t>height at the time - </a:t>
            </a:r>
            <a:r>
              <a:rPr lang="en-AU" dirty="0" smtClean="0">
                <a:solidFill>
                  <a:schemeClr val="accent1"/>
                </a:solidFill>
              </a:rPr>
              <a:t>now about 12% with ~200K </a:t>
            </a:r>
            <a:r>
              <a:rPr lang="en-AU" dirty="0" err="1" smtClean="0">
                <a:solidFill>
                  <a:schemeClr val="accent1"/>
                </a:solidFill>
              </a:rPr>
              <a:t>ple</a:t>
            </a:r>
            <a:endParaRPr lang="en-AU" dirty="0" smtClean="0"/>
          </a:p>
          <a:p>
            <a:r>
              <a:rPr lang="en-AU" dirty="0" smtClean="0"/>
              <a:t>Common SNPs in total explain another ~40% of phenotypic variance. </a:t>
            </a:r>
          </a:p>
          <a:p>
            <a:r>
              <a:rPr lang="en-AU" dirty="0" smtClean="0"/>
              <a:t>Conclusion 88</a:t>
            </a:r>
            <a:r>
              <a:rPr lang="en-AU" dirty="0" smtClean="0"/>
              <a:t>% (40/45) of the variation due to SNPs has been undetected in published GWASs because the effects of the SNPs are too small to be statistically significant. </a:t>
            </a:r>
            <a:endParaRPr lang="en-A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HEIGHT...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discrepancy between 80% heritability and 45% accounted for by all SNPs is due to incomplete LD between causal variants and the SNPs</a:t>
            </a:r>
          </a:p>
          <a:p>
            <a:r>
              <a:rPr lang="en-AU" dirty="0" smtClean="0"/>
              <a:t>Possibly because the causal variants have a lower MAF on average than the SNPs typed on the array.</a:t>
            </a:r>
            <a:endParaRPr lang="en-A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CLARIFICATION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dirty="0" smtClean="0"/>
              <a:t>Common interpretation that this estimates heritability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It provides an </a:t>
            </a:r>
            <a:r>
              <a:rPr lang="en-AU" dirty="0" smtClean="0"/>
              <a:t>estimate </a:t>
            </a:r>
            <a:r>
              <a:rPr lang="en-AU" dirty="0" smtClean="0"/>
              <a:t>of the variance explained by the SNPs in total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AU" b="1" dirty="0" smtClean="0">
                <a:solidFill>
                  <a:srgbClr val="FF0000"/>
                </a:solidFill>
              </a:rPr>
              <a:t>NOT 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an estimate of the ‘true’ heritability</a:t>
            </a:r>
          </a:p>
          <a:p>
            <a:pPr>
              <a:lnSpc>
                <a:spcPct val="150000"/>
              </a:lnSpc>
              <a:buNone/>
            </a:pPr>
            <a:endParaRPr lang="en-AU" dirty="0" smtClean="0"/>
          </a:p>
          <a:p>
            <a:pPr>
              <a:lnSpc>
                <a:spcPct val="150000"/>
              </a:lnSpc>
            </a:pPr>
            <a:endParaRPr lang="en-AU" dirty="0" smtClean="0"/>
          </a:p>
          <a:p>
            <a:pPr>
              <a:lnSpc>
                <a:spcPct val="150000"/>
              </a:lnSpc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ONCE AGAIN...</a:t>
            </a:r>
            <a:r>
              <a:rPr lang="en-AU" dirty="0" smtClean="0"/>
              <a:t>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dirty="0" smtClean="0"/>
              <a:t>The </a:t>
            </a:r>
            <a:r>
              <a:rPr lang="en-AU" dirty="0" smtClean="0"/>
              <a:t>method implemented in GCTA is </a:t>
            </a:r>
            <a:r>
              <a:rPr lang="en-AU" dirty="0" smtClean="0"/>
              <a:t>designed to </a:t>
            </a:r>
            <a:r>
              <a:rPr lang="en-AU" dirty="0" smtClean="0"/>
              <a:t>estimate the variance explained by chromosome- or genome-wide SNPs </a:t>
            </a:r>
            <a:r>
              <a:rPr lang="en-AU" u="sng" dirty="0" smtClean="0"/>
              <a:t>rather</a:t>
            </a:r>
            <a:r>
              <a:rPr lang="en-AU" dirty="0" smtClean="0"/>
              <a:t> than the trait heritability</a:t>
            </a:r>
            <a:r>
              <a:rPr lang="en-AU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Tells you nothing about the # of variants influencing a trait or the size of these effects</a:t>
            </a:r>
            <a:endParaRPr lang="en-AU" dirty="0" smtClean="0"/>
          </a:p>
          <a:p>
            <a:pPr>
              <a:lnSpc>
                <a:spcPct val="150000"/>
              </a:lnSpc>
            </a:pPr>
            <a:endParaRPr lang="en-AU" dirty="0" smtClean="0"/>
          </a:p>
          <a:p>
            <a:pPr>
              <a:lnSpc>
                <a:spcPct val="150000"/>
              </a:lnSpc>
            </a:pPr>
            <a:endParaRPr lang="en-AU" dirty="0" smtClean="0"/>
          </a:p>
          <a:p>
            <a:pPr>
              <a:lnSpc>
                <a:spcPct val="150000"/>
              </a:lnSpc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Prac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U" dirty="0" smtClean="0"/>
              <a:t>Commands.txt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Unselected sample 2000 individuals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Simulated data (thanks Ben)</a:t>
            </a:r>
          </a:p>
          <a:p>
            <a:endParaRPr lang="en-A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28600"/>
            <a:ext cx="7239000" cy="1143000"/>
          </a:xfrm>
        </p:spPr>
        <p:txBody>
          <a:bodyPr/>
          <a:lstStyle/>
          <a:p>
            <a:r>
              <a:rPr lang="en-AU" dirty="0" smtClean="0"/>
              <a:t>Prac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 fontScale="55000" lnSpcReduction="20000"/>
          </a:bodyPr>
          <a:lstStyle/>
          <a:p>
            <a:r>
              <a:rPr lang="en-AU" dirty="0" smtClean="0"/>
              <a:t>#Estimation of the genetic relationship matrix (GRM) from all the </a:t>
            </a:r>
            <a:r>
              <a:rPr lang="en-AU" dirty="0" err="1" smtClean="0"/>
              <a:t>autosomal</a:t>
            </a:r>
            <a:r>
              <a:rPr lang="en-AU" dirty="0" smtClean="0"/>
              <a:t> SNPs</a:t>
            </a:r>
          </a:p>
          <a:p>
            <a:r>
              <a:rPr lang="en-AU" dirty="0" smtClean="0"/>
              <a:t>gcta64 --</a:t>
            </a:r>
            <a:r>
              <a:rPr lang="en-AU" dirty="0" err="1" smtClean="0"/>
              <a:t>bfile</a:t>
            </a:r>
            <a:r>
              <a:rPr lang="en-AU" dirty="0" smtClean="0"/>
              <a:t> sim --</a:t>
            </a:r>
            <a:r>
              <a:rPr lang="en-AU" dirty="0" err="1" smtClean="0"/>
              <a:t>autosome</a:t>
            </a:r>
            <a:r>
              <a:rPr lang="en-AU" dirty="0" smtClean="0"/>
              <a:t> --</a:t>
            </a:r>
            <a:r>
              <a:rPr lang="en-AU" dirty="0" err="1" smtClean="0"/>
              <a:t>maf</a:t>
            </a:r>
            <a:r>
              <a:rPr lang="en-AU" dirty="0" smtClean="0"/>
              <a:t> 0.01 --make-</a:t>
            </a:r>
            <a:r>
              <a:rPr lang="en-AU" dirty="0" err="1" smtClean="0"/>
              <a:t>grm</a:t>
            </a:r>
            <a:r>
              <a:rPr lang="en-AU" dirty="0" smtClean="0"/>
              <a:t> --out test</a:t>
            </a:r>
          </a:p>
          <a:p>
            <a:endParaRPr lang="en-AU" dirty="0" smtClean="0"/>
          </a:p>
          <a:p>
            <a:r>
              <a:rPr lang="en-AU" dirty="0" smtClean="0"/>
              <a:t>#remove cryptic relatedness</a:t>
            </a:r>
          </a:p>
          <a:p>
            <a:r>
              <a:rPr lang="en-AU" dirty="0" smtClean="0"/>
              <a:t>gcta64 --</a:t>
            </a:r>
            <a:r>
              <a:rPr lang="en-AU" dirty="0" err="1" smtClean="0"/>
              <a:t>grm</a:t>
            </a:r>
            <a:r>
              <a:rPr lang="en-AU" dirty="0" smtClean="0"/>
              <a:t> test --</a:t>
            </a:r>
            <a:r>
              <a:rPr lang="en-AU" dirty="0" err="1" smtClean="0"/>
              <a:t>grm-cutoff</a:t>
            </a:r>
            <a:r>
              <a:rPr lang="en-AU" dirty="0" smtClean="0"/>
              <a:t> 0.05 --make-</a:t>
            </a:r>
            <a:r>
              <a:rPr lang="en-AU" dirty="0" err="1" smtClean="0"/>
              <a:t>grm</a:t>
            </a:r>
            <a:r>
              <a:rPr lang="en-AU" dirty="0" smtClean="0"/>
              <a:t> --out test_rm05</a:t>
            </a:r>
          </a:p>
          <a:p>
            <a:endParaRPr lang="en-AU" dirty="0" smtClean="0"/>
          </a:p>
          <a:p>
            <a:r>
              <a:rPr lang="en-AU" dirty="0" smtClean="0"/>
              <a:t>#Principal component analysis</a:t>
            </a:r>
          </a:p>
          <a:p>
            <a:r>
              <a:rPr lang="en-AU" dirty="0" smtClean="0"/>
              <a:t>gcta64  --</a:t>
            </a:r>
            <a:r>
              <a:rPr lang="en-AU" dirty="0" err="1" smtClean="0"/>
              <a:t>grm</a:t>
            </a:r>
            <a:r>
              <a:rPr lang="en-AU" dirty="0" smtClean="0"/>
              <a:t> test   --</a:t>
            </a:r>
            <a:r>
              <a:rPr lang="en-AU" dirty="0" err="1" smtClean="0"/>
              <a:t>pca</a:t>
            </a:r>
            <a:r>
              <a:rPr lang="en-AU" dirty="0" smtClean="0"/>
              <a:t> 5  --out </a:t>
            </a:r>
            <a:r>
              <a:rPr lang="en-AU" dirty="0" err="1" smtClean="0"/>
              <a:t>test_pca</a:t>
            </a:r>
            <a:r>
              <a:rPr lang="en-AU" dirty="0" smtClean="0"/>
              <a:t> </a:t>
            </a:r>
          </a:p>
          <a:p>
            <a:endParaRPr lang="en-AU" dirty="0" smtClean="0"/>
          </a:p>
          <a:p>
            <a:r>
              <a:rPr lang="en-AU" dirty="0" smtClean="0"/>
              <a:t>#make phenotype file </a:t>
            </a:r>
          </a:p>
          <a:p>
            <a:r>
              <a:rPr lang="en-AU" dirty="0" err="1" smtClean="0"/>
              <a:t>awk</a:t>
            </a:r>
            <a:r>
              <a:rPr lang="en-AU" dirty="0" smtClean="0"/>
              <a:t> '{print $1, $2, $6}' sim.fam &gt; </a:t>
            </a:r>
            <a:r>
              <a:rPr lang="en-AU" dirty="0" err="1" smtClean="0"/>
              <a:t>test.phen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#Estimation of the variance explained by the SNPs</a:t>
            </a:r>
          </a:p>
          <a:p>
            <a:r>
              <a:rPr lang="en-AU" dirty="0" smtClean="0"/>
              <a:t>gcta64 --</a:t>
            </a:r>
            <a:r>
              <a:rPr lang="en-AU" dirty="0" err="1" smtClean="0"/>
              <a:t>grm</a:t>
            </a:r>
            <a:r>
              <a:rPr lang="en-AU" dirty="0" smtClean="0"/>
              <a:t> test_rm05 --</a:t>
            </a:r>
            <a:r>
              <a:rPr lang="en-AU" dirty="0" err="1" smtClean="0"/>
              <a:t>pheno</a:t>
            </a:r>
            <a:r>
              <a:rPr lang="en-AU" dirty="0" smtClean="0"/>
              <a:t> </a:t>
            </a:r>
            <a:r>
              <a:rPr lang="en-AU" dirty="0" err="1" smtClean="0"/>
              <a:t>test.phen</a:t>
            </a:r>
            <a:r>
              <a:rPr lang="en-AU" dirty="0" smtClean="0"/>
              <a:t> --</a:t>
            </a:r>
            <a:r>
              <a:rPr lang="en-AU" dirty="0" err="1" smtClean="0"/>
              <a:t>reml</a:t>
            </a:r>
            <a:r>
              <a:rPr lang="en-AU" dirty="0" smtClean="0"/>
              <a:t> --out </a:t>
            </a:r>
            <a:r>
              <a:rPr lang="en-AU" dirty="0" err="1" smtClean="0"/>
              <a:t>test_var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#Include the PCA results as covariates</a:t>
            </a:r>
          </a:p>
          <a:p>
            <a:r>
              <a:rPr lang="en-AU" dirty="0" smtClean="0"/>
              <a:t>gcta64 --</a:t>
            </a:r>
            <a:r>
              <a:rPr lang="en-AU" dirty="0" err="1" smtClean="0"/>
              <a:t>grm</a:t>
            </a:r>
            <a:r>
              <a:rPr lang="en-AU" dirty="0" smtClean="0"/>
              <a:t> test_rm025 --</a:t>
            </a:r>
            <a:r>
              <a:rPr lang="en-AU" dirty="0" err="1" smtClean="0"/>
              <a:t>pheno</a:t>
            </a:r>
            <a:r>
              <a:rPr lang="en-AU" dirty="0" smtClean="0"/>
              <a:t> </a:t>
            </a:r>
            <a:r>
              <a:rPr lang="en-AU" dirty="0" err="1" smtClean="0"/>
              <a:t>test.phen</a:t>
            </a:r>
            <a:r>
              <a:rPr lang="en-AU" dirty="0" smtClean="0"/>
              <a:t> --</a:t>
            </a:r>
            <a:r>
              <a:rPr lang="en-AU" dirty="0" err="1" smtClean="0"/>
              <a:t>reml</a:t>
            </a:r>
            <a:r>
              <a:rPr lang="en-AU" dirty="0" smtClean="0"/>
              <a:t> --out </a:t>
            </a:r>
            <a:r>
              <a:rPr lang="en-AU" dirty="0" err="1" smtClean="0"/>
              <a:t>test_cov</a:t>
            </a:r>
            <a:r>
              <a:rPr lang="en-AU" dirty="0" smtClean="0"/>
              <a:t> --</a:t>
            </a:r>
            <a:r>
              <a:rPr lang="en-AU" dirty="0" err="1" smtClean="0"/>
              <a:t>qcovar</a:t>
            </a:r>
            <a:r>
              <a:rPr lang="en-AU" dirty="0" smtClean="0"/>
              <a:t> </a:t>
            </a:r>
            <a:r>
              <a:rPr lang="en-AU" dirty="0" err="1" smtClean="0"/>
              <a:t>test_pca.eigenvec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219325"/>
            <a:ext cx="89916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Indigo\Desktop\jian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014537"/>
            <a:ext cx="1457325" cy="1457325"/>
          </a:xfrm>
          <a:prstGeom prst="rect">
            <a:avLst/>
          </a:prstGeom>
          <a:noFill/>
        </p:spPr>
      </p:pic>
      <p:pic>
        <p:nvPicPr>
          <p:cNvPr id="1028" name="Picture 4" descr="C:\Users\Indigo\AppData\Local\Temp\hong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8075" y="2014537"/>
            <a:ext cx="1457325" cy="145732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http://gump.qimr.edu.au/gcta/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U" dirty="0" smtClean="0"/>
              <a:t>Data simulated so that 30% of the trait variance can be explained by common risk factors.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GCTA estimate .37% of total variance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Need very large data sets of unrelated individuals</a:t>
            </a:r>
          </a:p>
          <a:p>
            <a:r>
              <a:rPr lang="en-AU" dirty="0" smtClean="0"/>
              <a:t>Need access to raw genotypes – not summary stats</a:t>
            </a:r>
          </a:p>
          <a:p>
            <a:r>
              <a:rPr lang="en-AU" dirty="0" smtClean="0"/>
              <a:t>Doesn’t work well on imputed data so you need participants to be typed on the same chip...</a:t>
            </a:r>
            <a:endParaRPr lang="en-A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trait being studied has a heritability of 60% from twin/family studies</a:t>
            </a:r>
          </a:p>
          <a:p>
            <a:r>
              <a:rPr lang="en-AU" dirty="0" smtClean="0"/>
              <a:t>You find an important genetic variant that explains 5% of the total variance</a:t>
            </a:r>
          </a:p>
          <a:p>
            <a:r>
              <a:rPr lang="en-AU" dirty="0" smtClean="0"/>
              <a:t>When writing the paper can you say that this 5% effect explains ~8% of the heritability and that the unexplained heritability is now 55% of the total variance</a:t>
            </a:r>
          </a:p>
          <a:p>
            <a:pPr marL="749808" lvl="1" indent="-457200">
              <a:buAutoNum type="alphaUcParenR"/>
            </a:pPr>
            <a:r>
              <a:rPr lang="en-AU" dirty="0" smtClean="0"/>
              <a:t>YES </a:t>
            </a:r>
          </a:p>
          <a:p>
            <a:pPr marL="749808" lvl="1" indent="-457200">
              <a:buAutoNum type="alphaUcParenR"/>
            </a:pPr>
            <a:r>
              <a:rPr lang="en-AU" dirty="0" smtClean="0"/>
              <a:t>NO</a:t>
            </a:r>
          </a:p>
          <a:p>
            <a:pPr marL="749808" lvl="1" indent="-457200">
              <a:buAutoNum type="alphaUcParenR"/>
            </a:pPr>
            <a:r>
              <a:rPr lang="en-AU" dirty="0" smtClean="0"/>
              <a:t>MAYBE</a:t>
            </a:r>
            <a:endParaRPr lang="en-A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TIME FOR COFFEE</a:t>
            </a:r>
            <a:endParaRPr lang="en-AU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752354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47800"/>
            <a:ext cx="56673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8600"/>
            <a:ext cx="59150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457700"/>
            <a:ext cx="62198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Interest in alternate methods of estimating genetic effects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28900"/>
            <a:ext cx="79152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USE IBD variation within SIBS to estimate heritability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Use variation in genetic sharing within a relative type rather than different types of relatives</a:t>
            </a:r>
            <a:endParaRPr lang="en-A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8300" y="2053986"/>
            <a:ext cx="3521075" cy="361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Application to height</a:t>
            </a:r>
            <a:endParaRPr lang="en-A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4600"/>
            <a:ext cx="7239000" cy="190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HEIGHT...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6977063" cy="178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352801"/>
            <a:ext cx="323441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409950"/>
            <a:ext cx="35909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1143000"/>
          </a:xfrm>
        </p:spPr>
        <p:txBody>
          <a:bodyPr/>
          <a:lstStyle/>
          <a:p>
            <a:r>
              <a:rPr lang="en-AU" dirty="0" smtClean="0"/>
              <a:t>GCTA - OBSERVATION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74536"/>
          </a:xfrm>
        </p:spPr>
        <p:txBody>
          <a:bodyPr>
            <a:normAutofit/>
          </a:bodyPr>
          <a:lstStyle/>
          <a:p>
            <a:r>
              <a:rPr lang="en-AU" b="1" dirty="0" smtClean="0"/>
              <a:t>GWAS hits account for only a small fraction of the genetic variation of complex traits in human populations</a:t>
            </a:r>
            <a:r>
              <a:rPr lang="en-AU" b="1" dirty="0" smtClean="0"/>
              <a:t>.</a:t>
            </a:r>
            <a:endParaRPr lang="en-AU" b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343400"/>
            <a:ext cx="6405562" cy="1505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1143000"/>
          </a:xfrm>
        </p:spPr>
        <p:txBody>
          <a:bodyPr/>
          <a:lstStyle/>
          <a:p>
            <a:r>
              <a:rPr lang="en-AU" dirty="0" smtClean="0"/>
              <a:t>GCTA – hypothesis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703136"/>
          </a:xfrm>
        </p:spPr>
        <p:txBody>
          <a:bodyPr>
            <a:normAutofit/>
          </a:bodyPr>
          <a:lstStyle/>
          <a:p>
            <a:r>
              <a:rPr lang="en-AU" b="1" dirty="0" smtClean="0"/>
              <a:t>most </a:t>
            </a:r>
            <a:r>
              <a:rPr lang="en-AU" b="1" dirty="0" smtClean="0"/>
              <a:t>of the heritability is not missing but has not previously been detected because the individual effects are too small to pass stringent significance </a:t>
            </a:r>
            <a:r>
              <a:rPr lang="en-AU" b="1" dirty="0" smtClean="0"/>
              <a:t>tests</a:t>
            </a:r>
            <a:endParaRPr lang="en-AU" b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495800"/>
            <a:ext cx="6405562" cy="1505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186</TotalTime>
  <Words>637</Words>
  <Application>Microsoft Office PowerPoint</Application>
  <PresentationFormat>On-screen Show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Genome-wide Complex Trait Analysis</vt:lpstr>
      <vt:lpstr>http://gump.qimr.edu.au/gcta/</vt:lpstr>
      <vt:lpstr>Slide 3</vt:lpstr>
      <vt:lpstr>BACKGROUND</vt:lpstr>
      <vt:lpstr>USE IBD variation within SIBS to estimate heritability</vt:lpstr>
      <vt:lpstr>Application to height</vt:lpstr>
      <vt:lpstr>HEIGHT...</vt:lpstr>
      <vt:lpstr>GCTA - OBSERVATION</vt:lpstr>
      <vt:lpstr>GCTA – hypothesis 1</vt:lpstr>
      <vt:lpstr>GCTA – HYPOTHESIS 2</vt:lpstr>
      <vt:lpstr>PROCESS</vt:lpstr>
      <vt:lpstr>PROCESS</vt:lpstr>
      <vt:lpstr>PROCESS</vt:lpstr>
      <vt:lpstr>HEIGHT...</vt:lpstr>
      <vt:lpstr>HEIGHT...</vt:lpstr>
      <vt:lpstr>CLARIFICATION </vt:lpstr>
      <vt:lpstr>ONCE AGAIN... </vt:lpstr>
      <vt:lpstr>Prac</vt:lpstr>
      <vt:lpstr>Prac</vt:lpstr>
      <vt:lpstr>Results</vt:lpstr>
      <vt:lpstr>ISSUES</vt:lpstr>
      <vt:lpstr>Question</vt:lpstr>
      <vt:lpstr>TIME FOR COFFEE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Indigo</dc:creator>
  <cp:lastModifiedBy>Indigo</cp:lastModifiedBy>
  <cp:revision>40</cp:revision>
  <dcterms:created xsi:type="dcterms:W3CDTF">2006-08-16T00:00:00Z</dcterms:created>
  <dcterms:modified xsi:type="dcterms:W3CDTF">2011-03-10T12:19:57Z</dcterms:modified>
</cp:coreProperties>
</file>