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617" r:id="rId2"/>
    <p:sldMasterId id="2147484754" r:id="rId3"/>
    <p:sldMasterId id="2147484767" r:id="rId4"/>
    <p:sldMasterId id="2147484779" r:id="rId5"/>
    <p:sldMasterId id="2147484833" r:id="rId6"/>
    <p:sldMasterId id="2147484847" r:id="rId7"/>
    <p:sldMasterId id="2147484872" r:id="rId8"/>
    <p:sldMasterId id="2147484884" r:id="rId9"/>
    <p:sldMasterId id="2147484897" r:id="rId10"/>
    <p:sldMasterId id="2147484909" r:id="rId11"/>
    <p:sldMasterId id="2147484924" r:id="rId12"/>
  </p:sldMasterIdLst>
  <p:notesMasterIdLst>
    <p:notesMasterId r:id="rId40"/>
  </p:notesMasterIdLst>
  <p:sldIdLst>
    <p:sldId id="256" r:id="rId13"/>
    <p:sldId id="905" r:id="rId14"/>
    <p:sldId id="871" r:id="rId15"/>
    <p:sldId id="873" r:id="rId16"/>
    <p:sldId id="895" r:id="rId17"/>
    <p:sldId id="901" r:id="rId18"/>
    <p:sldId id="800" r:id="rId19"/>
    <p:sldId id="902" r:id="rId20"/>
    <p:sldId id="903" r:id="rId21"/>
    <p:sldId id="904" r:id="rId22"/>
    <p:sldId id="860" r:id="rId23"/>
    <p:sldId id="863" r:id="rId24"/>
    <p:sldId id="894" r:id="rId25"/>
    <p:sldId id="896" r:id="rId26"/>
    <p:sldId id="874" r:id="rId27"/>
    <p:sldId id="875" r:id="rId28"/>
    <p:sldId id="876" r:id="rId29"/>
    <p:sldId id="897" r:id="rId30"/>
    <p:sldId id="898" r:id="rId31"/>
    <p:sldId id="899" r:id="rId32"/>
    <p:sldId id="852" r:id="rId33"/>
    <p:sldId id="853" r:id="rId34"/>
    <p:sldId id="900" r:id="rId35"/>
    <p:sldId id="837" r:id="rId36"/>
    <p:sldId id="877" r:id="rId37"/>
    <p:sldId id="879" r:id="rId38"/>
    <p:sldId id="87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FF99"/>
    <a:srgbClr val="FFFF66"/>
    <a:srgbClr val="FF0000"/>
    <a:srgbClr val="FF99FF"/>
    <a:srgbClr val="FDFDF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>
        <p:scale>
          <a:sx n="60" d="100"/>
          <a:sy n="60" d="100"/>
        </p:scale>
        <p:origin x="-143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6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MINI\output_scripts\marginal%20associations%20by%20environ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MINI\output_scripts\marginal%20associations%20by%20environ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 algn="ctr">
              <a:defRPr sz="1600"/>
            </a:pPr>
            <a:r>
              <a:rPr lang="en-US" sz="1600"/>
              <a:t>Association between CPD and rs1051730 (chr 15), stratified for birth cohort</a:t>
            </a:r>
          </a:p>
        </c:rich>
      </c:tx>
      <c:layout>
        <c:manualLayout>
          <c:xMode val="edge"/>
          <c:yMode val="edge"/>
          <c:x val="0.17076521434820646"/>
          <c:y val="3.47640800625112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3343818022747264"/>
          <c:y val="0.18626996052974368"/>
          <c:w val="0.8368834855643047"/>
          <c:h val="0.72903367995031154"/>
        </c:manualLayout>
      </c:layout>
      <c:lineChart>
        <c:grouping val="standard"/>
        <c:ser>
          <c:idx val="0"/>
          <c:order val="0"/>
          <c:tx>
            <c:strRef>
              <c:f>'birth cohort 105'!$J$9</c:f>
              <c:strCache>
                <c:ptCount val="1"/>
                <c:pt idx="0">
                  <c:v>US (n=26,309)</c:v>
                </c:pt>
              </c:strCache>
            </c:strRef>
          </c:tx>
          <c:marker>
            <c:symbol val="square"/>
            <c:size val="8"/>
          </c:marker>
          <c:cat>
            <c:strRef>
              <c:f>'birth cohort 105'!$A$10:$A$12</c:f>
              <c:strCache>
                <c:ptCount val="3"/>
                <c:pt idx="0">
                  <c:v>1920-1939</c:v>
                </c:pt>
                <c:pt idx="1">
                  <c:v>1940-1959</c:v>
                </c:pt>
                <c:pt idx="2">
                  <c:v>1960-1979</c:v>
                </c:pt>
              </c:strCache>
            </c:strRef>
          </c:cat>
          <c:val>
            <c:numRef>
              <c:f>'birth cohort 105'!$J$10:$J$12</c:f>
              <c:numCache>
                <c:formatCode>General</c:formatCode>
                <c:ptCount val="3"/>
                <c:pt idx="0">
                  <c:v>8.1164217875062894E-2</c:v>
                </c:pt>
                <c:pt idx="1">
                  <c:v>7.0820884778848139E-2</c:v>
                </c:pt>
                <c:pt idx="2">
                  <c:v>0.14974528353383937</c:v>
                </c:pt>
              </c:numCache>
            </c:numRef>
          </c:val>
        </c:ser>
        <c:ser>
          <c:idx val="1"/>
          <c:order val="1"/>
          <c:tx>
            <c:strRef>
              <c:f>'birth cohort 105'!$J$16</c:f>
              <c:strCache>
                <c:ptCount val="1"/>
                <c:pt idx="0">
                  <c:v>Europe (n=3,909)</c:v>
                </c:pt>
              </c:strCache>
            </c:strRef>
          </c:tx>
          <c:spPr>
            <a:ln>
              <a:prstDash val="dash"/>
            </a:ln>
          </c:spPr>
          <c:marker>
            <c:symbol val="square"/>
            <c:size val="8"/>
          </c:marker>
          <c:cat>
            <c:strRef>
              <c:f>'birth cohort 105'!$A$10:$A$12</c:f>
              <c:strCache>
                <c:ptCount val="3"/>
                <c:pt idx="0">
                  <c:v>1920-1939</c:v>
                </c:pt>
                <c:pt idx="1">
                  <c:v>1940-1959</c:v>
                </c:pt>
                <c:pt idx="2">
                  <c:v>1960-1979</c:v>
                </c:pt>
              </c:strCache>
            </c:strRef>
          </c:cat>
          <c:val>
            <c:numRef>
              <c:f>'birth cohort 105'!$J$17:$J$19</c:f>
              <c:numCache>
                <c:formatCode>General</c:formatCode>
                <c:ptCount val="3"/>
                <c:pt idx="1">
                  <c:v>9.8617424454888525E-2</c:v>
                </c:pt>
                <c:pt idx="2">
                  <c:v>6.3467459672102489E-2</c:v>
                </c:pt>
              </c:numCache>
            </c:numRef>
          </c:val>
        </c:ser>
        <c:ser>
          <c:idx val="2"/>
          <c:order val="2"/>
          <c:tx>
            <c:strRef>
              <c:f>'birth cohort 105'!$J$23</c:f>
              <c:strCache>
                <c:ptCount val="1"/>
                <c:pt idx="0">
                  <c:v>Australia (n=1,105)</c:v>
                </c:pt>
              </c:strCache>
            </c:strRef>
          </c:tx>
          <c:val>
            <c:numRef>
              <c:f>'birth cohort 105'!$J$24:$J$26</c:f>
              <c:numCache>
                <c:formatCode>General</c:formatCode>
                <c:ptCount val="3"/>
                <c:pt idx="1">
                  <c:v>0.15732531135081393</c:v>
                </c:pt>
                <c:pt idx="2">
                  <c:v>5.5837552151450032E-2</c:v>
                </c:pt>
              </c:numCache>
            </c:numRef>
          </c:val>
        </c:ser>
        <c:marker val="1"/>
        <c:axId val="62042880"/>
        <c:axId val="62044416"/>
      </c:lineChart>
      <c:catAx>
        <c:axId val="62042880"/>
        <c:scaling>
          <c:orientation val="minMax"/>
        </c:scaling>
        <c:axPos val="b"/>
        <c:numFmt formatCode="General" sourceLinked="1"/>
        <c:tickLblPos val="nextTo"/>
        <c:crossAx val="62044416"/>
        <c:crosses val="autoZero"/>
        <c:auto val="1"/>
        <c:lblAlgn val="ctr"/>
        <c:lblOffset val="100"/>
      </c:catAx>
      <c:valAx>
        <c:axId val="62044416"/>
        <c:scaling>
          <c:orientation val="minMax"/>
          <c:max val="0.2"/>
          <c:min val="-5.00000000000001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Beta </a:t>
                </a:r>
              </a:p>
            </c:rich>
          </c:tx>
        </c:title>
        <c:numFmt formatCode="General" sourceLinked="1"/>
        <c:tickLblPos val="nextTo"/>
        <c:crossAx val="6204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6410638670167"/>
          <c:y val="0.19613812586403823"/>
          <c:w val="0.28218666666666825"/>
          <c:h val="0.20929414357556558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400">
          <a:latin typeface="Georgia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 algn="ctr">
              <a:defRPr sz="1600"/>
            </a:pPr>
            <a:r>
              <a:rPr lang="en-US" sz="1600"/>
              <a:t>Association between CPD and rs1051730 (chr 15), stratified for Gender</a:t>
            </a:r>
          </a:p>
        </c:rich>
      </c:tx>
      <c:layout>
        <c:manualLayout>
          <c:xMode val="edge"/>
          <c:yMode val="edge"/>
          <c:x val="0.18143188101487379"/>
          <c:y val="2.4585963014165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2632709711286091"/>
          <c:y val="0.18372543126765722"/>
          <c:w val="0.8368834855643047"/>
          <c:h val="0.72903367995031154"/>
        </c:manualLayout>
      </c:layout>
      <c:lineChart>
        <c:grouping val="standard"/>
        <c:ser>
          <c:idx val="0"/>
          <c:order val="0"/>
          <c:tx>
            <c:strRef>
              <c:f>'birth cohort 105'!$O$28</c:f>
              <c:strCache>
                <c:ptCount val="1"/>
                <c:pt idx="0">
                  <c:v>US (n=26,309)</c:v>
                </c:pt>
              </c:strCache>
            </c:strRef>
          </c:tx>
          <c:marker>
            <c:symbol val="square"/>
            <c:size val="8"/>
          </c:marker>
          <c:cat>
            <c:strRef>
              <c:f>'birth cohort 105'!$M$29:$M$30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'birth cohort 105'!$O$29:$O$30</c:f>
              <c:numCache>
                <c:formatCode>General</c:formatCode>
                <c:ptCount val="2"/>
                <c:pt idx="0">
                  <c:v>8.7293612341182505E-2</c:v>
                </c:pt>
                <c:pt idx="1">
                  <c:v>9.2089595300463345E-2</c:v>
                </c:pt>
              </c:numCache>
            </c:numRef>
          </c:val>
        </c:ser>
        <c:ser>
          <c:idx val="1"/>
          <c:order val="1"/>
          <c:tx>
            <c:strRef>
              <c:f>'birth cohort 105'!$N$28</c:f>
              <c:strCache>
                <c:ptCount val="1"/>
                <c:pt idx="0">
                  <c:v>Europe (n=3,909)</c:v>
                </c:pt>
              </c:strCache>
            </c:strRef>
          </c:tx>
          <c:spPr>
            <a:ln>
              <a:prstDash val="dash"/>
            </a:ln>
          </c:spPr>
          <c:marker>
            <c:symbol val="square"/>
            <c:size val="8"/>
          </c:marker>
          <c:cat>
            <c:strRef>
              <c:f>'birth cohort 105'!$M$29:$M$30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'birth cohort 105'!$N$29:$N$30</c:f>
              <c:numCache>
                <c:formatCode>General</c:formatCode>
                <c:ptCount val="2"/>
                <c:pt idx="0">
                  <c:v>5.0087957102450002E-2</c:v>
                </c:pt>
                <c:pt idx="1">
                  <c:v>8.0988752363617994E-2</c:v>
                </c:pt>
              </c:numCache>
            </c:numRef>
          </c:val>
        </c:ser>
        <c:ser>
          <c:idx val="2"/>
          <c:order val="2"/>
          <c:tx>
            <c:strRef>
              <c:f>'birth cohort 105'!$P$28</c:f>
              <c:strCache>
                <c:ptCount val="1"/>
                <c:pt idx="0">
                  <c:v>Australia (n=1,105)</c:v>
                </c:pt>
              </c:strCache>
            </c:strRef>
          </c:tx>
          <c:cat>
            <c:strRef>
              <c:f>'birth cohort 105'!$M$29:$M$30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'birth cohort 105'!$P$29:$P$30</c:f>
              <c:numCache>
                <c:formatCode>General</c:formatCode>
                <c:ptCount val="2"/>
                <c:pt idx="0">
                  <c:v>0.15174379491876791</c:v>
                </c:pt>
                <c:pt idx="1">
                  <c:v>6.1696173942141247E-2</c:v>
                </c:pt>
              </c:numCache>
            </c:numRef>
          </c:val>
        </c:ser>
        <c:marker val="1"/>
        <c:axId val="33456512"/>
        <c:axId val="33458048"/>
      </c:lineChart>
      <c:catAx>
        <c:axId val="33456512"/>
        <c:scaling>
          <c:orientation val="minMax"/>
        </c:scaling>
        <c:axPos val="b"/>
        <c:numFmt formatCode="General" sourceLinked="1"/>
        <c:tickLblPos val="nextTo"/>
        <c:crossAx val="33458048"/>
        <c:crosses val="autoZero"/>
        <c:auto val="1"/>
        <c:lblAlgn val="ctr"/>
        <c:lblOffset val="100"/>
      </c:catAx>
      <c:valAx>
        <c:axId val="33458048"/>
        <c:scaling>
          <c:orientation val="minMax"/>
          <c:max val="0.25"/>
          <c:min val="-0.0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Beta (SD)</a:t>
                </a:r>
              </a:p>
            </c:rich>
          </c:tx>
        </c:title>
        <c:numFmt formatCode="General" sourceLinked="1"/>
        <c:tickLblPos val="nextTo"/>
        <c:crossAx val="3345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41063867016712"/>
          <c:y val="0.18596000881569336"/>
          <c:w val="0.27863111111111011"/>
          <c:h val="0.17262592175977987"/>
        </c:manualLayout>
      </c:layout>
    </c:legend>
    <c:plotVisOnly val="1"/>
  </c:chart>
  <c:txPr>
    <a:bodyPr/>
    <a:lstStyle/>
    <a:p>
      <a:pPr>
        <a:defRPr sz="1400">
          <a:latin typeface="Georgia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82F93F-F81A-4A93-ADE5-CB981EF79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C3CB7-D60C-4A88-94F7-6C152003493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Each point is the meta-analysis beta parameter and </a:t>
            </a:r>
            <a:r>
              <a:rPr lang="en-US" baseline="0" dirty="0" err="1" smtClean="0"/>
              <a:t>sd</a:t>
            </a:r>
            <a:r>
              <a:rPr lang="en-US" baseline="0" dirty="0" smtClean="0"/>
              <a:t> for the regression between </a:t>
            </a:r>
            <a:r>
              <a:rPr lang="en-US" baseline="0" dirty="0" err="1" smtClean="0"/>
              <a:t>cpd</a:t>
            </a:r>
            <a:r>
              <a:rPr lang="en-US" baseline="0" dirty="0" smtClean="0"/>
              <a:t> and rs1051730, stratified for 20 year birth cohort and gender. This is US data only. We see a near doubling of the in the 60’s and 70’s birth cohort there is a near doubling of the betas from the 40’s &amp; 50’s birth cohort.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Including the European sample decreased this cohort effect dramatically.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3C99-01F8-4B58-BB08-4730B645A45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6CCC1-14CE-42F1-A7A2-B83819996F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AU">
              <a:solidFill>
                <a:srgbClr val="000000"/>
              </a:solidFill>
              <a:latin typeface="Times New Roman" pitchFamily="18" charset="0"/>
              <a:ea typeface="msgothic" charset="0"/>
              <a:cs typeface="msgothic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C8B654-AE5B-4EE2-9D0F-495908101191}" type="slidenum">
              <a:rPr lang="nl-NL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3A5354-66F8-4EAD-99BC-279D8A0C0DA6}" type="slidenum">
              <a:rPr lang="nl-NL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ABA134-C547-439C-A6A2-9D67DC91D488}" type="slidenum">
              <a:rPr lang="nl-N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1F497D"/>
              </a:buClr>
            </a:pPr>
            <a:fld id="{D97946F5-AFED-4261-8191-84C245C5D695}" type="slidenum">
              <a:rPr lang="en-US" smtClean="0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1F497D"/>
              </a:buClr>
            </a:pPr>
            <a:fld id="{AEEE6224-B9DC-47BF-B049-8C9D6EE5F7CC}" type="slidenum">
              <a:rPr lang="en-US" smtClean="0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400"/>
            <a:ext cx="5027893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0EFE-DA9C-4445-9A57-DDC37A13BA3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668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B58236-13B2-4823-BD1D-A81CF8B88864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26C4A0-2505-44D5-9CFC-47978DD13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F98E-E0D5-4415-BBC1-DFA06913457F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ADA0-996A-44B0-9DFA-B9785841A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668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A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95B441-1410-4868-8FA5-CC5D957C1989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623C-950E-460E-82EA-97D47AC7D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CFFC-07DD-498E-B21F-E8D4755CD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354C-70AC-401F-BBE7-BBDEC530A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63A4-2F94-4D4E-8DF3-8E6483C05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F8BE-5F2C-485A-A853-F8BDA13DA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681E-07F9-430D-AA44-0E072033C2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7DC2-9D43-4331-A339-BC41CC13D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5A3D-BB68-469A-BF4C-E46290551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92A6-EF79-43E6-8D67-35A4C1AB9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C1C1-D0E7-4709-8154-A351551B320A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82C6-A231-4FBD-B99C-576EC52B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68A7-B093-4D6C-9441-BACE3EFB17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02C9-FB57-4C3B-8F92-E52B0D869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2D72-9C99-4EC7-9686-8AACFDAD14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7E3B-17BA-4E91-AF40-328076594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ADF-838E-4E04-B70D-E7580A281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5728-8BE5-44BC-A400-D38AD7589E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AD2D-9CAA-4947-838F-E23D7D48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977A-460B-455E-BAE6-D6F76E28F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D435-B0F8-44D1-8AFA-55FA7A420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3F68-64E9-4CC8-870F-855ABBE449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341F-0192-48C5-8A1C-A54CF5581C73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DA8E-9A41-486E-8752-6142CB36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7461-88D7-4DA6-BA47-F3698A1FC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7030-1CB8-4B67-B908-970836089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2BF1-C9BC-49ED-959E-5F48918F0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86F8-D79C-4EB9-86FD-FD9DA367F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422D-61D2-412B-93AD-A2EF9C05BF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A7FB-763D-4EAD-B994-9AD5761262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BCE8-1E4A-4513-9F88-41B53C46E4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E135-5196-46B6-B12B-90C7C5CDE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EC3C-CCD2-470D-9118-46EF5950D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B7F7-6A5E-4578-B4B3-80581E084C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C602-3AA0-478D-B031-ADB24EAF1386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8035-B16D-432F-98D4-67B1B1BC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80E0C-0F76-4267-A69A-7F8B76DA6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6560-99B8-4C24-B8FA-B84F7AC43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8309-0862-4BBB-AD9B-926D8ECD8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F41-180F-4CD7-84C2-C37B75F2D3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560E9-C5B3-442C-9521-64328BCCE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6C33-7C59-4C61-B388-C8D1A7A9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A7EB-9571-41BA-88F0-31CA8E7B56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627B-96C5-4463-B465-BC4D11C2D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975D-CCF2-4239-BF1A-A62C303C2D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EFB7A-B7F3-402D-AD96-FD41360E0C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598D-870F-4529-BC7F-0EF4A49E82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B56D-F258-4405-B87F-61D3209A43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6E8A-20BD-47C0-BEE5-6C04C0B9AF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5F39D-A628-4874-B041-7383A1B6DF01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2ED1-C2EE-40A3-89B0-53348252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2D2C-F92A-47D3-82E1-5410693B3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9E07-1998-4B0F-A703-CA1FA8168A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2464-7496-4D85-A62E-3FDF58210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838F-8D94-40AD-90B7-932669D8C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FCED-D45B-4F76-92DD-D5A3827D28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7171-5A5A-444C-8567-C03490490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1A2B-34D2-4ECE-A7D1-6A6AB85257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F7AD-2A4C-4223-9EDF-6A1DEB96A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2E2D-840C-4C15-98BF-3137EB7ED4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1C9F-BCE6-47A3-A5EF-2523570915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C44-5E43-43DD-A726-88A3EA357F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3B33F-E71E-415F-8225-6E943D7691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65E1-AE4C-4F89-9A96-DE0DEE9DFA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74AE-57CF-48E8-95AA-A8E7520F13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D310-C9A7-4B53-9CB1-A2AD9CEB26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6DF6-86E4-4144-8116-C466A2718B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25D3-FA20-4180-BE30-D0202AA92CBB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9BF1-D20C-49B6-88CF-6BB0CEE1F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ED06-A559-4F3F-A6DB-88AC492D69C5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CE83-2855-4524-93FB-C03ACBC869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A135-961E-4A21-BC61-B38F08D28FB5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E8C7-B015-43B1-92BE-9CAD0BBB2D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EFB5-2D7D-4E8E-8FF5-E6A471706BA2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7580-6758-45A3-97A9-68667FBEF6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7E5B-5ACD-4F16-A1C2-44D8E6C42AAE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5B97-262C-4F91-8B77-2371F3FDD3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CD8F-DEA0-4F3F-AFCF-23F74670BC36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919-6681-43E8-BA3B-810B72C9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C8B6-5FF5-4A9B-AB37-D865D58BDB7E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710A-27CD-4DDF-BE47-085D13FE7A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8D87-DDE2-4262-813B-192255467201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D4D8-E794-43F8-BA73-150F2C3415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E700-CEDF-4D51-AF53-9D10EDC48A2A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0D12-BBF5-4080-962C-6B0D7D0EF0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5633-AE66-40BB-8F18-B297F2FC31EC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64E7-D021-47E6-85C3-31F245647D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495B2-2AB0-4DF0-AE2F-9FC75D32D0B3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B702-81F1-472F-A95D-AA433846DE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8F9B-2AC2-4BB4-BB55-964B163324B6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F9D44-3CFD-4958-BDD8-0FA07A9FD3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756B-AE35-405E-9202-8F7518109401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F261-6C00-4E04-B0B0-E6A13A3C9C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A158-D693-4542-B119-E0A12E56DEE8}" type="datetime1">
              <a:rPr lang="en-US" smtClean="0"/>
              <a:pPr>
                <a:defRPr/>
              </a:pPr>
              <a:t>3/11/2011</a:t>
            </a:fld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D349-F58C-4511-A0CB-44CF96C649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2D72-9C99-4EC7-9686-8AACFDAD14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7E3B-17BA-4E91-AF40-328076594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BA57-1FEA-4333-9575-FFA58044E8EB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265A-B179-486C-96C6-CDBAC4BB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ADF-838E-4E04-B70D-E7580A281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5728-8BE5-44BC-A400-D38AD7589E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AD2D-9CAA-4947-838F-E23D7D48D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977A-460B-455E-BAE6-D6F76E28F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D435-B0F8-44D1-8AFA-55FA7A420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3F68-64E9-4CC8-870F-855ABBE449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7461-88D7-4DA6-BA47-F3698A1FC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7030-1CB8-4B67-B908-970836089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2BF1-C9BC-49ED-959E-5F48918F0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2"/>
          <p:cNvSpPr txBox="1">
            <a:spLocks noChangeArrowheads="1"/>
          </p:cNvSpPr>
          <p:nvPr/>
        </p:nvSpPr>
        <p:spPr bwMode="auto">
          <a:xfrm>
            <a:off x="1336431" y="6502400"/>
            <a:ext cx="6471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AU" sz="600">
                <a:solidFill>
                  <a:srgbClr val="000000"/>
                </a:solidFill>
                <a:latin typeface="Univers 45 Light"/>
              </a:rPr>
              <a:t>©</a:t>
            </a:r>
            <a:r>
              <a:rPr lang="en-AU" sz="600">
                <a:solidFill>
                  <a:srgbClr val="000000"/>
                </a:solidFill>
                <a:latin typeface="Arial" pitchFamily="34" charset="0"/>
              </a:rPr>
              <a:t> 2004 KPMG, an Australian partnership, is part of the KPMG International network. KPMG International is a Swiss cooperative.</a:t>
            </a:r>
            <a:r>
              <a:rPr lang="en-AU" sz="600">
                <a:solidFill>
                  <a:srgbClr val="000000"/>
                </a:solidFill>
                <a:latin typeface="Univers 45 Light"/>
              </a:rPr>
              <a:t> </a:t>
            </a:r>
            <a:r>
              <a:rPr lang="en-AU" sz="600">
                <a:solidFill>
                  <a:srgbClr val="000000"/>
                </a:solidFill>
                <a:latin typeface="Arial" pitchFamily="34" charset="0"/>
              </a:rPr>
              <a:t>All rights reserved.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AU" sz="600">
                <a:solidFill>
                  <a:srgbClr val="000000"/>
                </a:solidFill>
                <a:latin typeface="Arial" pitchFamily="34" charset="0"/>
              </a:rPr>
              <a:t>The KPMG logo and name are trademarks of KPMG.</a:t>
            </a:r>
            <a:r>
              <a:rPr lang="en-AU" sz="600">
                <a:solidFill>
                  <a:srgbClr val="0064C8"/>
                </a:solidFill>
                <a:latin typeface="Arial" pitchFamily="34" charset="0"/>
              </a:rPr>
              <a:t> </a:t>
            </a:r>
            <a:endParaRPr lang="en-GB" sz="600">
              <a:solidFill>
                <a:srgbClr val="0064C8"/>
              </a:solidFill>
              <a:latin typeface="Univers 45 Light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6565900"/>
            <a:ext cx="304800" cy="76200"/>
          </a:xfrm>
          <a:ln/>
        </p:spPr>
        <p:txBody>
          <a:bodyPr anchor="ctr"/>
          <a:lstStyle>
            <a:lvl1pPr>
              <a:defRPr sz="400"/>
            </a:lvl1pPr>
          </a:lstStyle>
          <a:p>
            <a:r>
              <a:rPr lang="en-US"/>
              <a:t>Click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6877" y="2005014"/>
            <a:ext cx="8711712" cy="3786187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102112" y="6464301"/>
            <a:ext cx="6858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Univers 45 Light"/>
              </a:defRPr>
            </a:lvl1pPr>
          </a:lstStyle>
          <a:p>
            <a:pPr>
              <a:defRPr/>
            </a:pPr>
            <a:fld id="{4A478E1C-DD6E-49D1-AFF8-AC8AA00DA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D54C-C39B-4F95-A737-0A2C27E18FF9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A8E8-4656-442B-A3B2-872F70EBB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089" y="1625600"/>
            <a:ext cx="409428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625600"/>
            <a:ext cx="40957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993" y="260350"/>
            <a:ext cx="2124808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638" y="260350"/>
            <a:ext cx="6236677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E4DC-3F5B-4ED5-ADDE-FE6AA7F45495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3C18-763F-4EF3-828B-DAEB6F64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4639" y="260351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089" y="1625600"/>
            <a:ext cx="409428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1050" y="16256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6089" y="3937000"/>
            <a:ext cx="409428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050" y="39370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9" y="260351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089" y="1625600"/>
            <a:ext cx="4094285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1050" y="16256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1050" y="39370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9" y="260351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089" y="1625600"/>
            <a:ext cx="4094285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1050" y="16256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1050" y="3937000"/>
            <a:ext cx="40957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9" y="260351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089" y="1625600"/>
            <a:ext cx="8330711" cy="4470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9" y="260351"/>
            <a:ext cx="8343900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089" y="1625600"/>
            <a:ext cx="4094285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625600"/>
            <a:ext cx="409575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D38F-D226-4391-80D3-A5FC5FB0DF10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E8BB-E340-4628-97DE-87B68F012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495F-C7A0-4DD9-AEF6-5637261D8B37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D5F9-6104-4E20-861D-245507610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BC5A-5719-4816-96E3-2DE6AD5D6B7A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7127-3213-4AFB-9AC4-6AD41A7E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E4FB-D856-44CD-8D4D-BC49CE2EEB11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F035-9F75-4E38-95F2-95F56BB2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4C1F-9F8A-4655-A8B4-46FE3355659E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5EE2-BA1F-4A2F-87C5-ABE4FD868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2985-E564-401D-B95B-8AF1296B43B4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B4FE-A8A1-4D15-9DE8-ED3331AD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9CBB-2F80-464C-A26E-F81CF6225402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8A8C-CE4F-4D77-BA0E-1286ED68C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B662-D64E-473C-BCEE-74F3AD57CBBF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5AB4-7A10-4387-91C3-FB96AFCBB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C72C-D556-4A28-BF9A-8737ECDA3140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0FFC-9554-4D03-905C-16D0372A5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9C4F-56CC-45DC-92CF-9C223AACF3CB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339B-1E5B-46D8-9A65-6B28EB0B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F4AC-5359-4CA9-9907-473FC171EBFD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52-59B6-4244-AE2C-9EE155F25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D6F9-903B-4C7A-ACC4-9FF445946B14}" type="datetimeFigureOut">
              <a:rPr lang="en-US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773C-76A7-43EB-9996-704FC4B4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DBB421-6B50-41CB-B912-707487B947D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ADEC3-6BBF-4E8A-9595-D4BE74DBADEE}" type="slidenum">
              <a:rPr lang="en-A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1E0C-6B3B-4E0C-BFF1-586D446A6DE6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6BC1-9F35-47C4-86E6-C409CEC1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BD6C-5231-4883-9D77-B89A5975F8A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7C2F-5B17-47E7-93FE-74AFAB234BE7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72B9-43C5-48CC-93AF-C46151B6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52CCEDB-864F-45F3-A159-826511591A4F}" type="datetime1">
              <a:rPr lang="en-US" smtClean="0"/>
              <a:pPr>
                <a:defRPr/>
              </a:pPr>
              <a:t>3/11/2011</a:t>
            </a:fld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E874D8-FEC4-471F-A56E-23A884F53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FBB61-92B8-4EDA-BF3E-561AA96CFF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07CA59D8-8A3F-4C1E-AEC4-0ED11303F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  <p:sldLayoutId id="2147484921" r:id="rId12"/>
    <p:sldLayoutId id="2147484922" r:id="rId13"/>
    <p:sldLayoutId id="21474849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A765FF-817F-4A65-AF78-E478BD95F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DF68D-E481-4F9C-AE88-A18A125C34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sldNum="0" hdr="0" ftr="0" dt="0"/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2500" b="1">
          <a:solidFill>
            <a:srgbClr val="FFFFFF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0525" indent="-293688" algn="l" defTabSz="414338" rtl="0" eaLnBrk="0" fontAlgn="base" hangingPunct="0">
        <a:lnSpc>
          <a:spcPct val="93000"/>
        </a:lnSpc>
        <a:spcBef>
          <a:spcPct val="0"/>
        </a:spcBef>
        <a:spcAft>
          <a:spcPts val="800"/>
        </a:spcAft>
        <a:buClr>
          <a:srgbClr val="FFFFFF"/>
        </a:buClr>
        <a:buSzPct val="100000"/>
        <a:buFont typeface="Arial" charset="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ymbol" pitchFamily="18" charset="2"/>
        <a:buChar char="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74750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Wingdings" pitchFamily="2" charset="2"/>
        <a:buChar char="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565275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ymbol" pitchFamily="18" charset="2"/>
        <a:buChar char="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1957388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Wingdings" pitchFamily="2" charset="2"/>
        <a:buChar char="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charset="2"/>
        <a:buChar char="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FBFF8AF-8D2E-48EE-AD8F-5C2ABF37CE0E}" type="datetime1">
              <a:rPr lang="en-US" smtClean="0">
                <a:latin typeface="Arial"/>
              </a:rPr>
              <a:pPr>
                <a:defRPr/>
              </a:pPr>
              <a:t>3/11/2011</a:t>
            </a:fld>
            <a:endParaRPr lang="en-AU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AU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3AD3FAD-56A7-4FA0-8BA7-B5515FA200F9}" type="slidenum">
              <a:rPr lang="en-AU">
                <a:latin typeface="Arial"/>
              </a:rPr>
              <a:pPr>
                <a:defRPr/>
              </a:pPr>
              <a:t>‹#›</a:t>
            </a:fld>
            <a:endParaRPr lang="en-AU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9FBB61-92B8-4EDA-BF3E-561AA96CFF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Laura Bierut Sarah Hartz Peter Kraft Susan Short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317989" y="6237289"/>
            <a:ext cx="3422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200" b="1">
                <a:solidFill>
                  <a:srgbClr val="000000"/>
                </a:solidFill>
                <a:latin typeface="Arial" pitchFamily="34" charset="0"/>
              </a:rPr>
              <a:t>DRAFT</a:t>
            </a:r>
            <a:r>
              <a:rPr lang="en-AU" sz="1200">
                <a:solidFill>
                  <a:srgbClr val="000000"/>
                </a:solidFill>
                <a:latin typeface="Arial" pitchFamily="34" charset="0"/>
              </a:rPr>
              <a:t> FOR DISCUSSION PURPOSES ONLY</a:t>
            </a:r>
          </a:p>
        </p:txBody>
      </p:sp>
      <p:pic>
        <p:nvPicPr>
          <p:cNvPr id="1027" name="Picture 49" descr="Talkbook-LB2-Bod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260351"/>
            <a:ext cx="83439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089" y="1625600"/>
            <a:ext cx="8330711" cy="447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28843" y="5876925"/>
            <a:ext cx="974480" cy="1008366"/>
            <a:chOff x="8592" y="1728"/>
            <a:chExt cx="756" cy="723"/>
          </a:xfrm>
        </p:grpSpPr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8826" y="1728"/>
              <a:ext cx="285" cy="262"/>
            </a:xfrm>
            <a:custGeom>
              <a:avLst/>
              <a:gdLst/>
              <a:ahLst/>
              <a:cxnLst>
                <a:cxn ang="0">
                  <a:pos x="117" y="1179"/>
                </a:cxn>
                <a:cxn ang="0">
                  <a:pos x="0" y="1111"/>
                </a:cxn>
                <a:cxn ang="0">
                  <a:pos x="0" y="384"/>
                </a:cxn>
                <a:cxn ang="0">
                  <a:pos x="646" y="0"/>
                </a:cxn>
                <a:cxn ang="0">
                  <a:pos x="1260" y="382"/>
                </a:cxn>
                <a:cxn ang="0">
                  <a:pos x="1262" y="1107"/>
                </a:cxn>
                <a:cxn ang="0">
                  <a:pos x="1154" y="1171"/>
                </a:cxn>
                <a:cxn ang="0">
                  <a:pos x="1153" y="825"/>
                </a:cxn>
                <a:cxn ang="0">
                  <a:pos x="643" y="531"/>
                </a:cxn>
                <a:cxn ang="0">
                  <a:pos x="120" y="838"/>
                </a:cxn>
                <a:cxn ang="0">
                  <a:pos x="122" y="1188"/>
                </a:cxn>
                <a:cxn ang="0">
                  <a:pos x="117" y="1179"/>
                </a:cxn>
              </a:cxnLst>
              <a:rect l="0" t="0" r="r" b="b"/>
              <a:pathLst>
                <a:path w="1262" h="1188">
                  <a:moveTo>
                    <a:pt x="117" y="1179"/>
                  </a:moveTo>
                  <a:lnTo>
                    <a:pt x="0" y="1111"/>
                  </a:lnTo>
                  <a:lnTo>
                    <a:pt x="0" y="384"/>
                  </a:lnTo>
                  <a:lnTo>
                    <a:pt x="646" y="0"/>
                  </a:lnTo>
                  <a:lnTo>
                    <a:pt x="1260" y="382"/>
                  </a:lnTo>
                  <a:lnTo>
                    <a:pt x="1262" y="1107"/>
                  </a:lnTo>
                  <a:lnTo>
                    <a:pt x="1154" y="1171"/>
                  </a:lnTo>
                  <a:lnTo>
                    <a:pt x="1153" y="825"/>
                  </a:lnTo>
                  <a:lnTo>
                    <a:pt x="643" y="531"/>
                  </a:lnTo>
                  <a:lnTo>
                    <a:pt x="120" y="838"/>
                  </a:lnTo>
                  <a:lnTo>
                    <a:pt x="122" y="1188"/>
                  </a:lnTo>
                  <a:lnTo>
                    <a:pt x="117" y="1179"/>
                  </a:lnTo>
                  <a:close/>
                </a:path>
              </a:pathLst>
            </a:custGeom>
            <a:solidFill>
              <a:srgbClr val="881939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  <a:defRPr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3" name="AutoShape 69"/>
            <p:cNvSpPr>
              <a:spLocks noChangeArrowheads="1"/>
            </p:cNvSpPr>
            <p:nvPr/>
          </p:nvSpPr>
          <p:spPr bwMode="auto">
            <a:xfrm rot="5401995">
              <a:off x="8891" y="1993"/>
              <a:ext cx="160" cy="140"/>
            </a:xfrm>
            <a:prstGeom prst="hexagon">
              <a:avLst>
                <a:gd name="adj" fmla="val 28713"/>
                <a:gd name="vf" fmla="val 115470"/>
              </a:avLst>
            </a:prstGeom>
            <a:solidFill>
              <a:srgbClr val="881939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  <a:defRPr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8864" y="1860"/>
              <a:ext cx="215" cy="194"/>
            </a:xfrm>
            <a:custGeom>
              <a:avLst/>
              <a:gdLst/>
              <a:ahLst/>
              <a:cxnLst>
                <a:cxn ang="0">
                  <a:pos x="118" y="878"/>
                </a:cxn>
                <a:cxn ang="0">
                  <a:pos x="0" y="810"/>
                </a:cxn>
                <a:cxn ang="0">
                  <a:pos x="0" y="273"/>
                </a:cxn>
                <a:cxn ang="0">
                  <a:pos x="474" y="0"/>
                </a:cxn>
                <a:cxn ang="0">
                  <a:pos x="940" y="268"/>
                </a:cxn>
                <a:cxn ang="0">
                  <a:pos x="938" y="814"/>
                </a:cxn>
                <a:cxn ang="0">
                  <a:pos x="822" y="879"/>
                </a:cxn>
                <a:cxn ang="0">
                  <a:pos x="822" y="710"/>
                </a:cxn>
                <a:cxn ang="0">
                  <a:pos x="474" y="498"/>
                </a:cxn>
                <a:cxn ang="0">
                  <a:pos x="120" y="711"/>
                </a:cxn>
                <a:cxn ang="0">
                  <a:pos x="118" y="878"/>
                </a:cxn>
              </a:cxnLst>
              <a:rect l="0" t="0" r="r" b="b"/>
              <a:pathLst>
                <a:path w="940" h="879">
                  <a:moveTo>
                    <a:pt x="118" y="878"/>
                  </a:moveTo>
                  <a:lnTo>
                    <a:pt x="0" y="810"/>
                  </a:lnTo>
                  <a:lnTo>
                    <a:pt x="0" y="273"/>
                  </a:lnTo>
                  <a:lnTo>
                    <a:pt x="474" y="0"/>
                  </a:lnTo>
                  <a:lnTo>
                    <a:pt x="940" y="268"/>
                  </a:lnTo>
                  <a:lnTo>
                    <a:pt x="938" y="814"/>
                  </a:lnTo>
                  <a:lnTo>
                    <a:pt x="822" y="879"/>
                  </a:lnTo>
                  <a:lnTo>
                    <a:pt x="822" y="710"/>
                  </a:lnTo>
                  <a:lnTo>
                    <a:pt x="474" y="498"/>
                  </a:lnTo>
                  <a:lnTo>
                    <a:pt x="120" y="711"/>
                  </a:lnTo>
                  <a:lnTo>
                    <a:pt x="118" y="878"/>
                  </a:lnTo>
                  <a:close/>
                </a:path>
              </a:pathLst>
            </a:custGeom>
            <a:solidFill>
              <a:srgbClr val="881939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  <a:defRPr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5" name="Text Box 71"/>
            <p:cNvSpPr txBox="1">
              <a:spLocks noChangeArrowheads="1"/>
            </p:cNvSpPr>
            <p:nvPr/>
          </p:nvSpPr>
          <p:spPr bwMode="auto">
            <a:xfrm>
              <a:off x="8607" y="2148"/>
              <a:ext cx="72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 sz="600">
                  <a:solidFill>
                    <a:srgbClr val="000000"/>
                  </a:solidFill>
                  <a:latin typeface="Arial" pitchFamily="34" charset="0"/>
                </a:rPr>
                <a:t>Queensland Institute of</a:t>
              </a:r>
              <a:endParaRPr lang="en-AU" sz="1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96" name="Text Box 72"/>
            <p:cNvSpPr txBox="1">
              <a:spLocks noChangeArrowheads="1"/>
            </p:cNvSpPr>
            <p:nvPr/>
          </p:nvSpPr>
          <p:spPr bwMode="auto">
            <a:xfrm>
              <a:off x="8592" y="2208"/>
              <a:ext cx="75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AU" sz="800" b="1">
                  <a:solidFill>
                    <a:srgbClr val="000000"/>
                  </a:solidFill>
                  <a:latin typeface="Arial" pitchFamily="34" charset="0"/>
                </a:rPr>
                <a:t>Medical Research</a:t>
              </a:r>
              <a:endParaRPr lang="en-A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  <p:sldLayoutId id="2147484792" r:id="rId13"/>
    <p:sldLayoutId id="2147484793" r:id="rId14"/>
    <p:sldLayoutId id="2147484794" r:id="rId15"/>
    <p:sldLayoutId id="214748479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Font typeface="Wingdings" pitchFamily="2" charset="2"/>
        <a:buChar char="v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457200" indent="-1714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Font typeface="Arial" pitchFamily="34" charset="0"/>
        <a:buChar char="-"/>
        <a:defRPr sz="2400">
          <a:solidFill>
            <a:schemeClr val="tx1"/>
          </a:solidFill>
          <a:latin typeface="+mn-lt"/>
          <a:cs typeface="+mn-cs"/>
        </a:defRPr>
      </a:lvl2pPr>
      <a:lvl3pPr marL="746125" indent="-174625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022350" indent="-161925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1309688" indent="-173038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766888" indent="-173038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224088" indent="-173038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681288" indent="-173038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138488" indent="-173038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415299"/>
        </a:buClr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70E12B8-AC56-4466-88E0-F2478F751F0B}" type="datetimeFigureOut">
              <a:rPr lang="en-US" smtClean="0"/>
              <a:pPr>
                <a:defRPr/>
              </a:pPr>
              <a:t>3/11/2011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91E7748-85EB-4FAC-A314-476342B907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Pilot Study – Expression Results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505461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6E357C-2BD5-47C9-AA14-7277DA4C7C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3/11/2011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Joseph Powell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AU">
              <a:solidFill>
                <a:srgbClr val="000000"/>
              </a:solidFill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BBB387-CC53-49DB-9139-D21913BC2A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dora.com/maps/australia_map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2.png"/><Relationship Id="rId5" Type="http://schemas.openxmlformats.org/officeDocument/2006/relationships/hyperlink" Target="http://www.flags.net/UNKG.htm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File:Protein_ADCY5_PDB_1az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533400"/>
            <a:ext cx="79121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Complexities of complex trait genetics</a:t>
            </a:r>
            <a:endParaRPr lang="en-US" sz="16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841" y="2349062"/>
            <a:ext cx="8592207" cy="3859924"/>
          </a:xfrm>
        </p:spPr>
        <p:txBody>
          <a:bodyPr/>
          <a:lstStyle/>
          <a:p>
            <a:pPr algn="r" eaLnBrk="1" hangingPunct="1"/>
            <a:r>
              <a:rPr lang="en-US" dirty="0" smtClean="0"/>
              <a:t>Nick Martin</a:t>
            </a:r>
            <a:endParaRPr lang="pt-PT" dirty="0" smtClean="0"/>
          </a:p>
          <a:p>
            <a:pPr algn="r" eaLnBrk="1" hangingPunct="1"/>
            <a:endParaRPr lang="pt-PT" sz="2400" dirty="0" smtClean="0"/>
          </a:p>
          <a:p>
            <a:pPr algn="r" eaLnBrk="1" hangingPunct="1"/>
            <a:r>
              <a:rPr lang="pt-PT" sz="2400" dirty="0" smtClean="0"/>
              <a:t>With thanks to Dorret Boomsma, Sarah Hartz, Jodie Painter </a:t>
            </a:r>
          </a:p>
          <a:p>
            <a:pPr algn="r" eaLnBrk="1" hangingPunct="1"/>
            <a:endParaRPr lang="pt-PT" sz="2400" dirty="0" smtClean="0"/>
          </a:p>
          <a:p>
            <a:pPr algn="r" eaLnBrk="1" hangingPunct="1"/>
            <a:r>
              <a:rPr lang="pt-PT" sz="2400" dirty="0" smtClean="0"/>
              <a:t>Boulder workshop </a:t>
            </a:r>
          </a:p>
          <a:p>
            <a:pPr algn="r" eaLnBrk="1" hangingPunct="1"/>
            <a:r>
              <a:rPr lang="pt-PT" sz="2400" dirty="0" smtClean="0"/>
              <a:t>March 11, 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8686800" cy="48768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>
                <a:solidFill>
                  <a:schemeClr val="accent1"/>
                </a:solidFill>
              </a:rPr>
              <a:t>birth weight and glucose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300" b="1" dirty="0" smtClean="0">
              <a:solidFill>
                <a:schemeClr val="accent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Meta-analysis of six GWA studies (n = 10,623 Europeans).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Two lead signals were followed up (n = 27,591): rs900400 near LEKR1 and CCNL1 (P = 2 × 10−35) and rs9883204 in ADCY5 (P = 7 × 10−15) were associated with  BW.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Correlated SNPs in ADCY5 were recently implicated in regulation of glucose levels and susceptibility to type 2 diabetes, providing evidence that </a:t>
            </a:r>
            <a:r>
              <a:rPr lang="en-US" dirty="0" smtClean="0">
                <a:solidFill>
                  <a:srgbClr val="FF0000"/>
                </a:solidFill>
              </a:rPr>
              <a:t>the well-described association between lower birth weight and T2D has a genetic component, distinct from the proposed role of programming by maternal nutrition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52400" y="5875338"/>
            <a:ext cx="6705600" cy="8302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mtClean="0">
                <a:solidFill>
                  <a:prstClr val="black"/>
                </a:solidFill>
                <a:latin typeface="Calibri" pitchFamily="34" charset="0"/>
              </a:rPr>
              <a:t>Barker hypothesis: low birth weight is a risk factor for cardiovascular disease, type 2 diabetes, ..</a:t>
            </a:r>
          </a:p>
        </p:txBody>
      </p:sp>
      <p:pic>
        <p:nvPicPr>
          <p:cNvPr id="4100" name="Picture 2" descr="http://www.psy.vu.nl/nl/Images/babyhand_tcm108-153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46638"/>
            <a:ext cx="23368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Looking for the effect of all tagged SNPs on </a:t>
            </a:r>
            <a:r>
              <a:rPr lang="en-US" sz="2400" dirty="0" err="1" smtClean="0">
                <a:solidFill>
                  <a:srgbClr val="FF0000"/>
                </a:solidFill>
              </a:rPr>
              <a:t>comorbidity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714750"/>
            <a:ext cx="9020908" cy="1373188"/>
            <a:chOff x="0" y="2428870"/>
            <a:chExt cx="9772650" cy="1373670"/>
          </a:xfrm>
        </p:grpSpPr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7016750" y="2789238"/>
              <a:ext cx="742950" cy="38100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7924800" y="2573338"/>
              <a:ext cx="1847850" cy="838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Accuracy of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Prediction of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Genetic risk</a:t>
              </a:r>
            </a:p>
          </p:txBody>
        </p:sp>
        <p:pic>
          <p:nvPicPr>
            <p:cNvPr id="194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0253" t="5623" r="11198" b="59239"/>
            <a:stretch>
              <a:fillRect/>
            </a:stretch>
          </p:blipFill>
          <p:spPr bwMode="auto">
            <a:xfrm>
              <a:off x="5187950" y="2500306"/>
              <a:ext cx="1911350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 Box 5"/>
            <p:cNvSpPr txBox="1">
              <a:spLocks noChangeArrowheads="1"/>
            </p:cNvSpPr>
            <p:nvPr/>
          </p:nvSpPr>
          <p:spPr bwMode="auto">
            <a:xfrm>
              <a:off x="1155700" y="3214687"/>
              <a:ext cx="1485900" cy="58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Top  SNPs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Risk alleles</a:t>
              </a:r>
            </a:p>
          </p:txBody>
        </p:sp>
        <p:sp>
          <p:nvSpPr>
            <p:cNvPr id="19469" name="AutoShape 6"/>
            <p:cNvSpPr>
              <a:spLocks noChangeArrowheads="1"/>
            </p:cNvSpPr>
            <p:nvPr/>
          </p:nvSpPr>
          <p:spPr bwMode="auto">
            <a:xfrm>
              <a:off x="0" y="2500306"/>
              <a:ext cx="1403350" cy="1066800"/>
            </a:xfrm>
            <a:prstGeom prst="hexagon">
              <a:avLst>
                <a:gd name="adj" fmla="val 30359"/>
                <a:gd name="vf" fmla="val 11547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GWAS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Case-Control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“Discovery 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Set”</a:t>
              </a:r>
            </a:p>
          </p:txBody>
        </p:sp>
        <p:sp>
          <p:nvSpPr>
            <p:cNvPr id="19470" name="AutoShape 7"/>
            <p:cNvSpPr>
              <a:spLocks noChangeArrowheads="1"/>
            </p:cNvSpPr>
            <p:nvPr/>
          </p:nvSpPr>
          <p:spPr bwMode="auto">
            <a:xfrm>
              <a:off x="1568450" y="2852731"/>
              <a:ext cx="742950" cy="38100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471" name="AutoShape 8"/>
            <p:cNvSpPr>
              <a:spLocks noChangeArrowheads="1"/>
            </p:cNvSpPr>
            <p:nvPr/>
          </p:nvSpPr>
          <p:spPr bwMode="auto">
            <a:xfrm>
              <a:off x="2420938" y="2428870"/>
              <a:ext cx="1403350" cy="1154111"/>
            </a:xfrm>
            <a:prstGeom prst="hexagon">
              <a:avLst>
                <a:gd name="adj" fmla="val 30360"/>
                <a:gd name="vf" fmla="val 11547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GWAS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Population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“Target 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600" b="1">
                  <a:solidFill>
                    <a:srgbClr val="FFFFFF"/>
                  </a:solidFill>
                  <a:latin typeface="GillSans"/>
                </a:rPr>
                <a:t>Set”</a:t>
              </a:r>
            </a:p>
          </p:txBody>
        </p:sp>
        <p:sp>
          <p:nvSpPr>
            <p:cNvPr id="19472" name="Text Box 9"/>
            <p:cNvSpPr txBox="1">
              <a:spLocks noChangeArrowheads="1"/>
            </p:cNvSpPr>
            <p:nvPr/>
          </p:nvSpPr>
          <p:spPr bwMode="auto">
            <a:xfrm>
              <a:off x="3549650" y="3201981"/>
              <a:ext cx="1733550" cy="587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Genomic profile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Sum risk alleles</a:t>
              </a:r>
            </a:p>
          </p:txBody>
        </p:sp>
        <p:sp>
          <p:nvSpPr>
            <p:cNvPr id="19473" name="AutoShape 10"/>
            <p:cNvSpPr>
              <a:spLocks noChangeArrowheads="1"/>
            </p:cNvSpPr>
            <p:nvPr/>
          </p:nvSpPr>
          <p:spPr bwMode="auto">
            <a:xfrm>
              <a:off x="4044950" y="2849556"/>
              <a:ext cx="742950" cy="381000"/>
            </a:xfrm>
            <a:prstGeom prst="rightArrow">
              <a:avLst>
                <a:gd name="adj1" fmla="val 50000"/>
                <a:gd name="adj2" fmla="val 45003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C2D83"/>
                </a:buClr>
                <a:buSzPct val="95000"/>
                <a:buFont typeface="Wingdings" pitchFamily="2" charset="2"/>
                <a:buNone/>
              </a:pP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1694" y="5572128"/>
            <a:ext cx="7253654" cy="9175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4138" tIns="42863" rIns="84138" bIns="42863">
            <a:spAutoFit/>
          </a:bodyPr>
          <a:lstStyle/>
          <a:p>
            <a:pPr marL="315913" indent="-315913" defTabSz="776288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Accurate prediction of genetic risk possible if discriminating genetic variants are identified in a very large sample size: 10,000 cases and 10,000 controls</a:t>
            </a:r>
          </a:p>
        </p:txBody>
      </p:sp>
      <p:pic>
        <p:nvPicPr>
          <p:cNvPr id="19463" name="Picture 15" descr="C:\Documents and Settings\naomiWr\My Documents\My Pictures\My Pictures\MikeGodd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538" y="1428750"/>
            <a:ext cx="138478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6" descr="C:\Documents and Settings\naomiWr\My Documents\My Pictures\My Pictures\peter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040" y="1428750"/>
            <a:ext cx="135401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76"/>
            <a:ext cx="5066128" cy="10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49492" y="2571744"/>
            <a:ext cx="296742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r>
              <a:rPr lang="en-AU" sz="1400" b="1" dirty="0" smtClean="0">
                <a:solidFill>
                  <a:srgbClr val="000000"/>
                </a:solidFill>
                <a:latin typeface="Arial" pitchFamily="34" charset="0"/>
              </a:rPr>
              <a:t>Genome Research 2007 17:1520</a:t>
            </a:r>
            <a:endParaRPr lang="en-AU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10603" y="5993941"/>
            <a:ext cx="169984" cy="585161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138" tIns="42863" rIns="84138" bIns="4286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5913" indent="-315913" algn="ctr" defTabSz="776288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36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3624"/>
          <a:stretch>
            <a:fillRect/>
          </a:stretch>
        </p:blipFill>
        <p:spPr bwMode="auto">
          <a:xfrm>
            <a:off x="76200" y="-152400"/>
            <a:ext cx="8978412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1" y="228600"/>
            <a:ext cx="407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R</a:t>
            </a:r>
            <a:r>
              <a:rPr lang="en-US" sz="1600" i="1" baseline="300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2</a:t>
            </a:r>
            <a:endParaRPr lang="en-US" sz="1600">
              <a:solidFill>
                <a:srgbClr val="000000"/>
              </a:solidFill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66448" y="188915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P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=2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10</a:t>
            </a:r>
            <a:r>
              <a: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-28</a:t>
            </a:r>
            <a:endParaRPr lang="en-US" sz="1400">
              <a:solidFill>
                <a:srgbClr val="000000"/>
              </a:solidFill>
              <a:latin typeface="Arial" pitchFamily="34" charset="0"/>
              <a:ea typeface="ＭＳ Ｐゴシック" pitchFamily="16" charset="-128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68720" y="4976814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0.008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42039" y="1600201"/>
            <a:ext cx="746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5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10</a:t>
            </a:r>
            <a:r>
              <a: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-11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468567" y="3140077"/>
            <a:ext cx="688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7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10</a:t>
            </a:r>
            <a:r>
              <a: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-9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091356" y="2085977"/>
            <a:ext cx="75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10</a:t>
            </a:r>
            <a:r>
              <a: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  <a:sym typeface="Symbol" pitchFamily="18" charset="2"/>
              </a:rPr>
              <a:t>-12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334002" y="5486401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0.71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867402" y="5373689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0.05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493121" y="5538789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0.30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086602" y="5486401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0.65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696202" y="5410201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0.23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229602" y="5410201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0.06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381859" y="6464301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Schizophrenia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367455" y="6464301"/>
            <a:ext cx="1438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Bipolar disorder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829300" y="6464301"/>
            <a:ext cx="2255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Non-psychiatric (WTCCC)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292969" y="6022977"/>
            <a:ext cx="56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CAD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959720" y="6022976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CD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553200" y="602297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HT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111512" y="6022976"/>
            <a:ext cx="434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RA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620000" y="6022976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T1D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8280890" y="6022976"/>
            <a:ext cx="52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T2D</a:t>
            </a:r>
            <a:endParaRPr lang="en-US" sz="14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103435" y="5935663"/>
            <a:ext cx="769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120636" y="5973764"/>
            <a:ext cx="551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MGS</a:t>
            </a:r>
          </a:p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Euro.</a:t>
            </a:r>
            <a:endParaRPr lang="en-US" sz="12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696114" y="5973764"/>
            <a:ext cx="61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MGS</a:t>
            </a:r>
          </a:p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Af-Am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194482" y="6064251"/>
            <a:ext cx="9509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O’Donovan</a:t>
            </a:r>
            <a:endParaRPr lang="en-US" sz="12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312441" y="6064251"/>
            <a:ext cx="851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STEP-BD</a:t>
            </a:r>
            <a:endParaRPr lang="en-US" sz="12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4046994" y="6062666"/>
            <a:ext cx="756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WTCCC</a:t>
            </a:r>
            <a:endParaRPr lang="en-US" sz="12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1112227" y="6424613"/>
            <a:ext cx="19328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3352800" y="6416675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V="1">
            <a:off x="5334000" y="641667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3733800" y="609602"/>
            <a:ext cx="3204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A greater load of “nominal” 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16" charset="-128"/>
              </a:rPr>
              <a:t>schizophrenia alleles (from ISC)?</a:t>
            </a:r>
            <a:endParaRPr lang="en-US" sz="1600" baseline="30000">
              <a:solidFill>
                <a:srgbClr val="000000"/>
              </a:solidFill>
              <a:latin typeface="Arial" pitchFamily="34" charset="0"/>
              <a:ea typeface="ＭＳ Ｐゴシック" pitchFamily="16" charset="-128"/>
              <a:sym typeface="Symbol" pitchFamily="18" charset="2"/>
            </a:endParaRPr>
          </a:p>
        </p:txBody>
      </p:sp>
      <p:pic>
        <p:nvPicPr>
          <p:cNvPr id="26658" name="Picture 34"/>
          <p:cNvPicPr>
            <a:picLocks noChangeAspect="1" noChangeArrowheads="1"/>
          </p:cNvPicPr>
          <p:nvPr/>
        </p:nvPicPr>
        <p:blipFill>
          <a:blip r:embed="rId4" cstate="print"/>
          <a:srcRect l="20253" t="5623" r="11198" b="59239"/>
          <a:stretch>
            <a:fillRect/>
          </a:stretch>
        </p:blipFill>
        <p:spPr bwMode="auto">
          <a:xfrm>
            <a:off x="6018336" y="76200"/>
            <a:ext cx="841131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3733800" y="76200"/>
            <a:ext cx="616927" cy="452438"/>
          </a:xfrm>
          <a:prstGeom prst="hexagon">
            <a:avLst>
              <a:gd name="adj" fmla="val 36930"/>
              <a:gd name="vf" fmla="val 11547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latin typeface="GillSans"/>
                <a:ea typeface="ＭＳ Ｐゴシック" pitchFamily="16" charset="-128"/>
              </a:rPr>
              <a:t>ISC</a:t>
            </a:r>
          </a:p>
        </p:txBody>
      </p:sp>
      <p:sp>
        <p:nvSpPr>
          <p:cNvPr id="26660" name="AutoShape 36"/>
          <p:cNvSpPr>
            <a:spLocks noChangeArrowheads="1"/>
          </p:cNvSpPr>
          <p:nvPr/>
        </p:nvSpPr>
        <p:spPr bwMode="auto">
          <a:xfrm>
            <a:off x="4423997" y="225428"/>
            <a:ext cx="326780" cy="161925"/>
          </a:xfrm>
          <a:prstGeom prst="rightArrow">
            <a:avLst>
              <a:gd name="adj1" fmla="val 50000"/>
              <a:gd name="adj2" fmla="val 5465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US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4800600" y="82550"/>
            <a:ext cx="616927" cy="452438"/>
          </a:xfrm>
          <a:prstGeom prst="hexagon">
            <a:avLst>
              <a:gd name="adj" fmla="val 36930"/>
              <a:gd name="vf" fmla="val 11547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latin typeface="GillSans"/>
                <a:ea typeface="ＭＳ Ｐゴシック" pitchFamily="16" charset="-128"/>
              </a:rPr>
              <a:t>X</a:t>
            </a:r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>
            <a:off x="5515709" y="223841"/>
            <a:ext cx="326781" cy="161925"/>
          </a:xfrm>
          <a:prstGeom prst="rightArrow">
            <a:avLst>
              <a:gd name="adj1" fmla="val 50000"/>
              <a:gd name="adj2" fmla="val 5465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US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>
            <a:off x="6787662" y="225428"/>
            <a:ext cx="328246" cy="161925"/>
          </a:xfrm>
          <a:prstGeom prst="rightArrow">
            <a:avLst>
              <a:gd name="adj1" fmla="val 50000"/>
              <a:gd name="adj2" fmla="val 5490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US" sz="3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>
            <a:off x="7187712" y="133350"/>
            <a:ext cx="813288" cy="35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FFFFFF"/>
                </a:solidFill>
                <a:latin typeface="GillSans"/>
                <a:ea typeface="ＭＳ Ｐゴシック" pitchFamily="16" charset="-128"/>
              </a:rPr>
              <a:t>Test</a:t>
            </a:r>
          </a:p>
        </p:txBody>
      </p:sp>
      <p:pic>
        <p:nvPicPr>
          <p:cNvPr id="2666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408" y="2714628"/>
            <a:ext cx="4123592" cy="1076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6666" name="TextBox 41"/>
          <p:cNvSpPr txBox="1">
            <a:spLocks noChangeArrowheads="1"/>
          </p:cNvSpPr>
          <p:nvPr/>
        </p:nvSpPr>
        <p:spPr bwMode="auto">
          <a:xfrm>
            <a:off x="5033598" y="3714754"/>
            <a:ext cx="2242057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r>
              <a:rPr lang="en-AU" sz="1600" b="1" dirty="0" smtClean="0">
                <a:solidFill>
                  <a:srgbClr val="000000"/>
                </a:solidFill>
                <a:latin typeface="Arial" pitchFamily="34" charset="0"/>
              </a:rPr>
              <a:t>Purcell, Wray et al, Nature, 2009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0C2D83"/>
              </a:buClr>
              <a:buSzPct val="95000"/>
              <a:buFont typeface="Wingdings" pitchFamily="2" charset="2"/>
              <a:buNone/>
            </a:pPr>
            <a:endParaRPr lang="en-AU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667" name="Picture 6" descr="smp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7520" y="3500441"/>
            <a:ext cx="1318846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gene effects vary..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Across correlated traits/diseases</a:t>
            </a:r>
          </a:p>
          <a:p>
            <a:r>
              <a:rPr lang="en-AU" dirty="0" smtClean="0"/>
              <a:t>For the same trait/disease</a:t>
            </a:r>
          </a:p>
          <a:p>
            <a:pPr lvl="1"/>
            <a:r>
              <a:rPr lang="en-AU" dirty="0" smtClean="0"/>
              <a:t>Longitudinally (development, ageing)</a:t>
            </a:r>
          </a:p>
          <a:p>
            <a:pPr lvl="1"/>
            <a:r>
              <a:rPr lang="en-A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Between cohorts (secular trends)</a:t>
            </a:r>
          </a:p>
          <a:p>
            <a:pPr lvl="1"/>
            <a:r>
              <a:rPr lang="en-A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Between environments (?) – G x E</a:t>
            </a:r>
          </a:p>
          <a:p>
            <a:pPr lvl="1"/>
            <a:r>
              <a:rPr lang="en-A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Between different disease forms/severities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0" descr="figuur1ne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8001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8600"/>
            <a:ext cx="8216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SEM for effect of one SNP on the same trait across development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9" y="2517775"/>
            <a:ext cx="5562600" cy="417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2" name="Picture 2" descr="S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90" y="1585915"/>
            <a:ext cx="443706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err="1" smtClean="0">
                <a:solidFill>
                  <a:srgbClr val="1F497D"/>
                </a:solidFill>
                <a:latin typeface="Arial Black" pitchFamily="34" charset="0"/>
              </a:rPr>
              <a:t>Melanocytic</a:t>
            </a:r>
            <a:r>
              <a:rPr lang="en-AU" sz="4000" dirty="0" smtClean="0">
                <a:solidFill>
                  <a:srgbClr val="1F497D"/>
                </a:solidFill>
                <a:latin typeface="Arial Black" pitchFamily="34" charset="0"/>
              </a:rPr>
              <a:t> naevi </a:t>
            </a:r>
          </a:p>
          <a:p>
            <a:pPr algn="ctr"/>
            <a:r>
              <a:rPr lang="en-AU" sz="4000" dirty="0" smtClean="0">
                <a:solidFill>
                  <a:srgbClr val="1F497D"/>
                </a:solidFill>
                <a:latin typeface="Arial Black" pitchFamily="34" charset="0"/>
              </a:rPr>
              <a:t>(common moles)</a:t>
            </a:r>
            <a:endParaRPr lang="en-AU" sz="4000" dirty="0">
              <a:solidFill>
                <a:srgbClr val="1F497D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38702"/>
            <a:ext cx="400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1F497D"/>
                </a:solidFill>
                <a:latin typeface="Arial Black" pitchFamily="34" charset="0"/>
              </a:rPr>
              <a:t>The largest risk factor for melanoma</a:t>
            </a:r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352425"/>
            <a:ext cx="72263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6463"/>
            <a:ext cx="2057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073527" y="1092200"/>
            <a:ext cx="415925" cy="381000"/>
          </a:xfrm>
          <a:prstGeom prst="straightConnector1">
            <a:avLst/>
          </a:prstGeom>
          <a:ln w="38100">
            <a:solidFill>
              <a:srgbClr val="FD0F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3752853" y="771525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800" b="1" smtClean="0">
                <a:solidFill>
                  <a:srgbClr val="FD0FAE"/>
                </a:solidFill>
                <a:latin typeface="Arial" pitchFamily="34" charset="0"/>
              </a:rPr>
              <a:t>IRF4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676901" y="1020763"/>
            <a:ext cx="617539" cy="95250"/>
          </a:xfrm>
          <a:prstGeom prst="straightConnector1">
            <a:avLst/>
          </a:prstGeom>
          <a:ln w="38100">
            <a:solidFill>
              <a:srgbClr val="FD0F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6257927" y="819150"/>
            <a:ext cx="82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800" b="1" smtClean="0">
                <a:solidFill>
                  <a:srgbClr val="FD0FAE"/>
                </a:solidFill>
                <a:latin typeface="Arial" pitchFamily="34" charset="0"/>
              </a:rPr>
              <a:t>MTAP</a:t>
            </a:r>
          </a:p>
        </p:txBody>
      </p:sp>
      <p:sp>
        <p:nvSpPr>
          <p:cNvPr id="50185" name="TextBox 8"/>
          <p:cNvSpPr txBox="1">
            <a:spLocks noChangeArrowheads="1"/>
          </p:cNvSpPr>
          <p:nvPr/>
        </p:nvSpPr>
        <p:spPr bwMode="auto">
          <a:xfrm>
            <a:off x="0" y="6488668"/>
            <a:ext cx="7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800" dirty="0" smtClean="0">
                <a:solidFill>
                  <a:prstClr val="black"/>
                </a:solidFill>
                <a:latin typeface="Arial" pitchFamily="34" charset="0"/>
              </a:rPr>
              <a:t>Note inverse association signals for MTAP and IRF4 with flat and raised nevi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66700" y="0"/>
            <a:ext cx="96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1F497D"/>
                </a:solidFill>
                <a:latin typeface="Arial Black" pitchFamily="34" charset="0"/>
              </a:rPr>
              <a:t>QIMR GWAS for total, flat and raised nevi</a:t>
            </a:r>
            <a:endParaRPr lang="en-AU" sz="3200" dirty="0">
              <a:solidFill>
                <a:srgbClr val="1F497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23" y="1020762"/>
            <a:ext cx="6259512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s-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944" y="1152422"/>
            <a:ext cx="897443" cy="4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 descr="UNKG00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2559" y="1771273"/>
            <a:ext cx="850180" cy="4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25243" y="6519446"/>
            <a:ext cx="5185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prstClr val="black"/>
                </a:solidFill>
                <a:latin typeface="Arial" pitchFamily="34" charset="0"/>
              </a:rPr>
              <a:t>American Journal of Human Genetics 87, 6–16, 2010</a:t>
            </a:r>
            <a:endParaRPr lang="en-AU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1F497D"/>
                </a:solidFill>
                <a:latin typeface="Arial Black" pitchFamily="34" charset="0"/>
              </a:rPr>
              <a:t>Mole count: Interaction of IRF4 genotype with age</a:t>
            </a:r>
            <a:endParaRPr lang="en-AU" sz="3600" dirty="0">
              <a:solidFill>
                <a:srgbClr val="1F497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gene effects vary..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/>
                </a:solidFill>
              </a:rPr>
              <a:t>Across correlated traits/diseases</a:t>
            </a:r>
          </a:p>
          <a:p>
            <a:r>
              <a:rPr lang="en-AU" dirty="0" smtClean="0"/>
              <a:t>For the same trait/disease</a:t>
            </a:r>
          </a:p>
          <a:p>
            <a:pPr lvl="1"/>
            <a:r>
              <a:rPr lang="en-AU" dirty="0" smtClean="0">
                <a:solidFill>
                  <a:schemeClr val="bg2"/>
                </a:solidFill>
              </a:rPr>
              <a:t>Longitudinally (development, ageing)</a:t>
            </a:r>
          </a:p>
          <a:p>
            <a:pPr lvl="1"/>
            <a:r>
              <a:rPr lang="en-AU" dirty="0" smtClean="0"/>
              <a:t>Between cohorts (secular trends)</a:t>
            </a:r>
          </a:p>
          <a:p>
            <a:pPr lvl="1"/>
            <a:r>
              <a:rPr lang="en-AU" dirty="0" smtClean="0"/>
              <a:t>Between environments (?) – G x E</a:t>
            </a:r>
          </a:p>
          <a:p>
            <a:pPr lvl="1"/>
            <a:r>
              <a:rPr lang="en-AU" dirty="0" smtClean="0">
                <a:solidFill>
                  <a:schemeClr val="bg2"/>
                </a:solidFill>
              </a:rPr>
              <a:t>Between different disease forms/severities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2235200"/>
            <a:ext cx="78946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7738"/>
            <a:ext cx="68341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513" y="4132263"/>
            <a:ext cx="21621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88" y="804863"/>
            <a:ext cx="7948612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536575"/>
            <a:ext cx="2238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66900" y="4633913"/>
            <a:ext cx="62738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6502400" y="4876800"/>
            <a:ext cx="5588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02218"/>
            <a:ext cx="7793037" cy="675234"/>
          </a:xfrm>
        </p:spPr>
        <p:txBody>
          <a:bodyPr/>
          <a:lstStyle/>
          <a:p>
            <a:r>
              <a:rPr lang="en-AU" dirty="0" smtClean="0"/>
              <a:t>Friday outline - </a:t>
            </a:r>
            <a:r>
              <a:rPr lang="en-AU" dirty="0" err="1" smtClean="0"/>
              <a:t>Phenomics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992923"/>
            <a:ext cx="8655543" cy="5455174"/>
          </a:xfrm>
        </p:spPr>
        <p:txBody>
          <a:bodyPr/>
          <a:lstStyle/>
          <a:p>
            <a:pPr>
              <a:buNone/>
            </a:pPr>
            <a:r>
              <a:rPr lang="en-AU" sz="2000" dirty="0" smtClean="0"/>
              <a:t>9.00 </a:t>
            </a:r>
            <a:r>
              <a:rPr lang="en-AU" sz="2000" i="1" dirty="0" smtClean="0"/>
              <a:t>Mike </a:t>
            </a:r>
            <a:r>
              <a:rPr lang="en-AU" sz="2000" i="1" dirty="0" smtClean="0"/>
              <a:t>/ </a:t>
            </a:r>
            <a:r>
              <a:rPr lang="en-AU" sz="2000" i="1" dirty="0" smtClean="0"/>
              <a:t>Nick</a:t>
            </a:r>
            <a:r>
              <a:rPr lang="en-AU" sz="2000" dirty="0" smtClean="0"/>
              <a:t>: intro including </a:t>
            </a:r>
            <a:r>
              <a:rPr lang="en-AU" sz="2000" dirty="0" err="1" smtClean="0"/>
              <a:t>comorbidity</a:t>
            </a:r>
            <a:r>
              <a:rPr lang="en-AU" sz="2000" dirty="0" smtClean="0"/>
              <a:t>, </a:t>
            </a:r>
            <a:r>
              <a:rPr lang="en-AU" sz="2000" dirty="0" err="1" smtClean="0"/>
              <a:t>pleiotropy</a:t>
            </a:r>
            <a:r>
              <a:rPr lang="en-AU" sz="2000" dirty="0" smtClean="0"/>
              <a:t>, </a:t>
            </a:r>
            <a:r>
              <a:rPr lang="en-AU" sz="2000" dirty="0" err="1" smtClean="0"/>
              <a:t>endophenotypes</a:t>
            </a:r>
            <a:r>
              <a:rPr lang="en-AU" sz="2000" dirty="0" smtClean="0"/>
              <a:t> (results from based on </a:t>
            </a:r>
            <a:r>
              <a:rPr lang="en-AU" sz="2000" dirty="0" smtClean="0"/>
              <a:t>biology)</a:t>
            </a:r>
          </a:p>
          <a:p>
            <a:pPr>
              <a:buNone/>
            </a:pPr>
            <a:r>
              <a:rPr lang="en-AU" sz="2000" dirty="0" smtClean="0"/>
              <a:t>10.00 </a:t>
            </a:r>
            <a:r>
              <a:rPr lang="en-AU" sz="2000" i="1" dirty="0" err="1" smtClean="0"/>
              <a:t>Hermine</a:t>
            </a:r>
            <a:r>
              <a:rPr lang="en-AU" sz="2000" i="1" dirty="0" smtClean="0"/>
              <a:t> </a:t>
            </a:r>
            <a:r>
              <a:rPr lang="en-AU" sz="2000" i="1" dirty="0" smtClean="0"/>
              <a:t>/ </a:t>
            </a:r>
            <a:r>
              <a:rPr lang="en-AU" sz="2000" i="1" dirty="0" err="1" smtClean="0"/>
              <a:t>Meike</a:t>
            </a:r>
            <a:r>
              <a:rPr lang="en-AU" sz="2000" dirty="0" smtClean="0"/>
              <a:t>: </a:t>
            </a:r>
            <a:r>
              <a:rPr lang="en-AU" sz="2000" dirty="0" smtClean="0"/>
              <a:t>multivariate </a:t>
            </a:r>
            <a:r>
              <a:rPr lang="en-AU" sz="2000" dirty="0" smtClean="0"/>
              <a:t>phenotypes practical in </a:t>
            </a:r>
            <a:r>
              <a:rPr lang="en-AU" sz="2000" dirty="0" err="1" smtClean="0"/>
              <a:t>Mx</a:t>
            </a:r>
            <a:r>
              <a:rPr lang="en-AU" sz="2000" dirty="0" smtClean="0"/>
              <a:t>/</a:t>
            </a:r>
            <a:r>
              <a:rPr lang="en-AU" sz="2000" dirty="0" err="1" smtClean="0"/>
              <a:t>openMx</a:t>
            </a:r>
            <a:r>
              <a:rPr lang="en-AU" sz="2000" dirty="0" smtClean="0"/>
              <a:t>:   multivariate example  (Attention Problems in </a:t>
            </a:r>
            <a:r>
              <a:rPr lang="en-AU" sz="2000" dirty="0" smtClean="0"/>
              <a:t>kids</a:t>
            </a:r>
            <a:r>
              <a:rPr lang="en-AU" sz="2000" dirty="0" smtClean="0"/>
              <a:t>; multiple </a:t>
            </a:r>
            <a:r>
              <a:rPr lang="en-AU" sz="2000" dirty="0" err="1" smtClean="0"/>
              <a:t>raters</a:t>
            </a:r>
            <a:r>
              <a:rPr lang="en-AU" sz="2000" dirty="0" smtClean="0"/>
              <a:t> and multiple time points, results to be used in second </a:t>
            </a:r>
            <a:r>
              <a:rPr lang="en-AU" sz="2000" dirty="0" smtClean="0"/>
              <a:t>prac)</a:t>
            </a:r>
          </a:p>
          <a:p>
            <a:pPr>
              <a:buNone/>
            </a:pPr>
            <a:r>
              <a:rPr lang="en-AU" sz="2000" dirty="0" smtClean="0"/>
              <a:t>11.00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Dorret</a:t>
            </a:r>
            <a:r>
              <a:rPr lang="en-AU" sz="2000" i="1" dirty="0" smtClean="0"/>
              <a:t> / </a:t>
            </a:r>
            <a:r>
              <a:rPr lang="en-AU" sz="2000" i="1" dirty="0" err="1" smtClean="0"/>
              <a:t>Meike</a:t>
            </a:r>
            <a:r>
              <a:rPr lang="en-AU" sz="2000" i="1" dirty="0" smtClean="0"/>
              <a:t> / </a:t>
            </a:r>
            <a:r>
              <a:rPr lang="en-AU" sz="2000" i="1" dirty="0" err="1" smtClean="0"/>
              <a:t>Hermine</a:t>
            </a:r>
            <a:r>
              <a:rPr lang="en-AU" sz="2000" dirty="0" smtClean="0"/>
              <a:t>: Multivariate </a:t>
            </a:r>
            <a:r>
              <a:rPr lang="en-AU" sz="2000" dirty="0" smtClean="0"/>
              <a:t>data with 1 or more SNP (intro and practical) Continuous </a:t>
            </a:r>
            <a:r>
              <a:rPr lang="en-AU" sz="2000" dirty="0" smtClean="0"/>
              <a:t>data</a:t>
            </a:r>
          </a:p>
          <a:p>
            <a:pPr>
              <a:buNone/>
            </a:pPr>
            <a:r>
              <a:rPr lang="en-AU" sz="2000" dirty="0" smtClean="0"/>
              <a:t>13.30 </a:t>
            </a:r>
            <a:r>
              <a:rPr lang="en-AU" sz="2000" i="1" dirty="0" smtClean="0"/>
              <a:t>Sarah / Mike / Shaun</a:t>
            </a:r>
            <a:r>
              <a:rPr lang="en-AU" sz="2000" dirty="0" smtClean="0"/>
              <a:t>: plink for association analysis in relatives (attention data </a:t>
            </a:r>
            <a:r>
              <a:rPr lang="en-AU" sz="2000" dirty="0" smtClean="0"/>
              <a:t>again) addiction </a:t>
            </a:r>
            <a:r>
              <a:rPr lang="en-AU" sz="2000" dirty="0" smtClean="0"/>
              <a:t>data: SNP with opposite effects on different phenotypes. Ordinal data &amp; </a:t>
            </a:r>
            <a:r>
              <a:rPr lang="en-AU" sz="2000" dirty="0" smtClean="0"/>
              <a:t>thresholds</a:t>
            </a:r>
          </a:p>
          <a:p>
            <a:pPr>
              <a:buNone/>
            </a:pPr>
            <a:r>
              <a:rPr lang="en-AU" sz="2000" dirty="0" smtClean="0"/>
              <a:t>15.30 </a:t>
            </a:r>
            <a:r>
              <a:rPr lang="en-AU" sz="2000" i="1" dirty="0" err="1" smtClean="0"/>
              <a:t>Lindon</a:t>
            </a:r>
            <a:r>
              <a:rPr lang="en-AU" sz="2000" dirty="0" smtClean="0"/>
              <a:t> : Wrap up – the Grand Scheme</a:t>
            </a:r>
          </a:p>
          <a:p>
            <a:pPr>
              <a:buNone/>
            </a:pPr>
            <a:r>
              <a:rPr lang="en-AU" sz="2000" dirty="0" smtClean="0"/>
              <a:t>16.30 Close</a:t>
            </a:r>
          </a:p>
          <a:p>
            <a:pPr>
              <a:buNone/>
            </a:pPr>
            <a:r>
              <a:rPr lang="en-AU" sz="2000" dirty="0" smtClean="0"/>
              <a:t>18.30 Party at John &amp; Christine Hewitt’s (bus 6pm from lobby)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76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Association between CPD and rs1051730 across studies where subjects are stratified by age of onset of regular smoking (AOS) at or before age 16 versus after age 16. P-value for difference between meta-analysis betas for the two AOS strata is 0.006.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76200" y="1066800"/>
            <a:ext cx="8915400" cy="5334000"/>
            <a:chOff x="12842649" y="3974647"/>
            <a:chExt cx="13223875" cy="794385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42649" y="3974647"/>
              <a:ext cx="6696075" cy="794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22849" y="4012066"/>
              <a:ext cx="6543675" cy="778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7220642" y="6432318"/>
            <a:ext cx="177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Sarah </a:t>
            </a:r>
            <a:r>
              <a:rPr lang="en-AU" dirty="0" err="1" smtClean="0">
                <a:solidFill>
                  <a:srgbClr val="FF0000"/>
                </a:solidFill>
              </a:rPr>
              <a:t>Hartz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00125" y="933450"/>
          <a:ext cx="714375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numCol="2"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Laura Bierut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Sarah Hartz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Peter Kraft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Susan Short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00125" y="1028700"/>
          <a:ext cx="71437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numCol="2"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Laura Bierut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Sarah Hartz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Peter Kraft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Susan Short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FA2-B1B2-4F01-A6F5-C10A15D2EF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gene effects vary..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/>
                </a:solidFill>
              </a:rPr>
              <a:t>Across correlated traits/diseases</a:t>
            </a:r>
          </a:p>
          <a:p>
            <a:r>
              <a:rPr lang="en-AU" dirty="0" smtClean="0"/>
              <a:t>For the same trait/disease</a:t>
            </a:r>
          </a:p>
          <a:p>
            <a:pPr lvl="1"/>
            <a:r>
              <a:rPr lang="en-AU" dirty="0" smtClean="0">
                <a:solidFill>
                  <a:schemeClr val="bg2"/>
                </a:solidFill>
              </a:rPr>
              <a:t>Longitudinally (development, ageing)</a:t>
            </a:r>
          </a:p>
          <a:p>
            <a:pPr lvl="1"/>
            <a:r>
              <a:rPr lang="en-AU" dirty="0" smtClean="0">
                <a:solidFill>
                  <a:schemeClr val="bg2"/>
                </a:solidFill>
              </a:rPr>
              <a:t>Between cohorts (secular trends)</a:t>
            </a:r>
          </a:p>
          <a:p>
            <a:pPr lvl="1"/>
            <a:r>
              <a:rPr lang="en-AU" dirty="0" smtClean="0">
                <a:solidFill>
                  <a:schemeClr val="bg2"/>
                </a:solidFill>
              </a:rPr>
              <a:t>Between environments (?) – G x E</a:t>
            </a:r>
          </a:p>
          <a:p>
            <a:pPr lvl="1"/>
            <a:r>
              <a:rPr lang="en-AU" dirty="0" smtClean="0"/>
              <a:t>Between different disease forms/severities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9" name="Picture 3"/>
          <p:cNvPicPr>
            <a:picLocks noChangeAspect="1" noChangeArrowheads="1"/>
          </p:cNvPicPr>
          <p:nvPr/>
        </p:nvPicPr>
        <p:blipFill>
          <a:blip r:embed="rId2" cstate="print"/>
          <a:srcRect b="45826"/>
          <a:stretch>
            <a:fillRect/>
          </a:stretch>
        </p:blipFill>
        <p:spPr bwMode="auto">
          <a:xfrm>
            <a:off x="314434" y="193566"/>
            <a:ext cx="8178800" cy="34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013" y="428625"/>
            <a:ext cx="2543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689" y="3238336"/>
            <a:ext cx="640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116" y="4539976"/>
            <a:ext cx="3629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2607" y="5382933"/>
            <a:ext cx="8450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Yang, J., Lee, S.H., Goddard, M.E., and </a:t>
            </a:r>
            <a:r>
              <a:rPr lang="en-AU" dirty="0" err="1" smtClean="0">
                <a:solidFill>
                  <a:srgbClr val="FF0000"/>
                </a:solidFill>
              </a:rPr>
              <a:t>Visscher</a:t>
            </a:r>
            <a:r>
              <a:rPr lang="en-AU" dirty="0" smtClean="0">
                <a:solidFill>
                  <a:srgbClr val="FF0000"/>
                </a:solidFill>
              </a:rPr>
              <a:t>, P.M. (2011).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GCTA: A tool for genome-wide complex trait analysis. Am.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J. Hum. Genet. 88, 76–82.</a:t>
            </a:r>
            <a:r>
              <a:rPr lang="en-AU" dirty="0" smtClean="0"/>
              <a:t> http://gump.qimr.edu.au/gcta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125760"/>
            <a:ext cx="8929718" cy="1143000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Genome-wide association study for endometriosis</a:t>
            </a:r>
            <a:endParaRPr lang="en-AU" sz="2800" b="1" dirty="0">
              <a:solidFill>
                <a:srgbClr val="C00000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600200"/>
            <a:ext cx="8860221" cy="4421088"/>
          </a:xfrm>
          <a:solidFill>
            <a:schemeClr val="bg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AU" sz="3300" b="1" dirty="0" smtClean="0">
                <a:cs typeface="Tahoma" pitchFamily="34" charset="0"/>
              </a:rPr>
              <a:t>Genotyping endometriosis cases on </a:t>
            </a:r>
            <a:r>
              <a:rPr lang="en-AU" sz="3300" b="1" dirty="0" err="1" smtClean="0">
                <a:cs typeface="Tahoma" pitchFamily="34" charset="0"/>
              </a:rPr>
              <a:t>Illumina</a:t>
            </a:r>
            <a:r>
              <a:rPr lang="en-AU" sz="3300" b="1" dirty="0" smtClean="0">
                <a:cs typeface="Tahoma" pitchFamily="34" charset="0"/>
              </a:rPr>
              <a:t> 610K chips</a:t>
            </a:r>
          </a:p>
          <a:p>
            <a:pPr lvl="1"/>
            <a:r>
              <a:rPr lang="en-AU" sz="2800" b="1" dirty="0" smtClean="0">
                <a:cs typeface="Tahoma" pitchFamily="34" charset="0"/>
              </a:rPr>
              <a:t>3194 cases: 2270 QIMR, 924 Oxford</a:t>
            </a:r>
          </a:p>
          <a:p>
            <a:pPr lvl="1">
              <a:buNone/>
            </a:pPr>
            <a:endParaRPr lang="en-AU" sz="2100" b="1" dirty="0" smtClean="0">
              <a:cs typeface="Tahoma" pitchFamily="34" charset="0"/>
            </a:endParaRPr>
          </a:p>
          <a:p>
            <a:r>
              <a:rPr lang="en-AU" sz="3300" b="1" dirty="0" smtClean="0">
                <a:cs typeface="Tahoma" pitchFamily="34" charset="0"/>
              </a:rPr>
              <a:t>Controls from WTCCC (1M) and  QIMR (610K)</a:t>
            </a:r>
          </a:p>
          <a:p>
            <a:pPr lvl="1"/>
            <a:r>
              <a:rPr lang="en-AU" sz="2800" b="1" dirty="0" smtClean="0">
                <a:cs typeface="Tahoma" pitchFamily="34" charset="0"/>
              </a:rPr>
              <a:t>7060 controls: 5190 UK, 1870 Australian</a:t>
            </a:r>
          </a:p>
          <a:p>
            <a:pPr>
              <a:buNone/>
            </a:pPr>
            <a:endParaRPr lang="en-AU" sz="3300" b="1" dirty="0" smtClean="0">
              <a:cs typeface="Tahoma" pitchFamily="34" charset="0"/>
            </a:endParaRPr>
          </a:p>
          <a:p>
            <a:r>
              <a:rPr lang="en-AU" sz="3300" b="1" dirty="0" smtClean="0">
                <a:cs typeface="Tahoma" pitchFamily="34" charset="0"/>
              </a:rPr>
              <a:t>Stage and other phenotypic data available</a:t>
            </a:r>
          </a:p>
          <a:p>
            <a:pPr lvl="1"/>
            <a:r>
              <a:rPr lang="en-AU" sz="2800" b="1" dirty="0" smtClean="0">
                <a:cs typeface="Tahoma" pitchFamily="34" charset="0"/>
              </a:rPr>
              <a:t>Stage A (minimal-mild endometriosis): 1686 cases (52.7%)</a:t>
            </a:r>
          </a:p>
          <a:p>
            <a:pPr lvl="1"/>
            <a:r>
              <a:rPr lang="en-AU" sz="2800" b="1" dirty="0" smtClean="0">
                <a:cs typeface="Tahoma" pitchFamily="34" charset="0"/>
              </a:rPr>
              <a:t>Stage B (moderate-severe endometriosis): 1364 cases (42.7%)</a:t>
            </a:r>
          </a:p>
          <a:p>
            <a:pPr lvl="1"/>
            <a:r>
              <a:rPr lang="en-AU" sz="2800" b="1" dirty="0" smtClean="0">
                <a:cs typeface="Tahoma" pitchFamily="34" charset="0"/>
              </a:rPr>
              <a:t>Unknown (UK only): 144 (4.6%)</a:t>
            </a:r>
          </a:p>
          <a:p>
            <a:endParaRPr lang="en-AU" sz="2000" dirty="0" smtClean="0">
              <a:latin typeface="Tahoma" pitchFamily="34" charset="0"/>
              <a:cs typeface="Tahoma" pitchFamily="34" charset="0"/>
            </a:endParaRPr>
          </a:p>
          <a:p>
            <a:endParaRPr lang="en-AU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61781" y="1176802"/>
            <a:ext cx="9072594" cy="1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lean-all-merged-flipped-commonSN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lean-all-merged-flipped-commonSN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10790" y="214290"/>
            <a:ext cx="20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b="1" dirty="0" smtClean="0">
                <a:solidFill>
                  <a:prstClr val="black"/>
                </a:solidFill>
                <a:latin typeface="Calibri"/>
              </a:rPr>
              <a:t>“All” endometriosis</a:t>
            </a:r>
            <a:endParaRPr lang="en-A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3749268"/>
            <a:ext cx="2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b="1" dirty="0" smtClean="0">
                <a:solidFill>
                  <a:prstClr val="black"/>
                </a:solidFill>
                <a:latin typeface="Calibri"/>
              </a:rPr>
              <a:t>“Stage B” endometriosis</a:t>
            </a:r>
            <a:endParaRPr lang="en-A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47482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prstClr val="black"/>
                </a:solidFill>
                <a:latin typeface="Calibri"/>
              </a:rPr>
              <a:t>Painter et al., (2010) unpublished data</a:t>
            </a:r>
            <a:endParaRPr lang="en-AU" sz="16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88640"/>
            <a:ext cx="6786578" cy="69272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 smtClean="0">
                <a:solidFill>
                  <a:srgbClr val="C00000"/>
                </a:solidFill>
                <a:latin typeface="Calibri"/>
              </a:rPr>
              <a:t>Genetic loading in stage A </a:t>
            </a:r>
            <a:r>
              <a:rPr lang="en-AU" sz="3200" dirty="0" err="1" smtClean="0">
                <a:solidFill>
                  <a:srgbClr val="C00000"/>
                </a:solidFill>
                <a:latin typeface="Calibri"/>
              </a:rPr>
              <a:t>vs</a:t>
            </a:r>
            <a:r>
              <a:rPr lang="en-AU" sz="3200" dirty="0" smtClean="0">
                <a:solidFill>
                  <a:srgbClr val="C00000"/>
                </a:solidFill>
                <a:latin typeface="Calibri"/>
              </a:rPr>
              <a:t> stage B</a:t>
            </a:r>
            <a:endParaRPr lang="en-AU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96752"/>
            <a:ext cx="8229600" cy="288032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b="1" dirty="0" smtClean="0">
                <a:solidFill>
                  <a:prstClr val="black"/>
                </a:solidFill>
                <a:latin typeface="Calibri"/>
              </a:rPr>
              <a:t>Novel method uses ALL SNPs simultaneously (following rigorous QC)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da-DK" sz="1600" b="1" dirty="0" smtClean="0">
                <a:solidFill>
                  <a:prstClr val="black"/>
                </a:solidFill>
                <a:latin typeface="Calibri"/>
              </a:rPr>
              <a:t>Yang et al. (2010) Nature Genetics 42:565-569</a:t>
            </a:r>
            <a:endParaRPr lang="en-AU" sz="16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b="1" dirty="0" smtClean="0">
                <a:solidFill>
                  <a:prstClr val="black"/>
                </a:solidFill>
                <a:latin typeface="Calibri"/>
              </a:rPr>
              <a:t>Calculate realized levels of relatedness between individuals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Calibri"/>
              </a:rPr>
              <a:t>Remove all ‘actual’ relatives (≥ 0.05)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b="1" dirty="0" smtClean="0">
                <a:solidFill>
                  <a:prstClr val="black"/>
                </a:solidFill>
                <a:latin typeface="Calibri"/>
              </a:rPr>
              <a:t>Linear mixed models to calculate proportion of variation attributable to case status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AU" sz="1600" b="1" dirty="0" smtClean="0">
                <a:solidFill>
                  <a:prstClr val="black"/>
                </a:solidFill>
                <a:latin typeface="Calibri"/>
              </a:rPr>
              <a:t>Background relatedness in cases </a:t>
            </a:r>
            <a:r>
              <a:rPr lang="en-AU" sz="1600" b="1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AU" sz="1600" b="1" dirty="0" smtClean="0">
                <a:solidFill>
                  <a:prstClr val="black"/>
                </a:solidFill>
                <a:latin typeface="Calibri"/>
              </a:rPr>
              <a:t> controls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14348" y="3573016"/>
          <a:ext cx="7786743" cy="2214579"/>
        </p:xfrm>
        <a:graphic>
          <a:graphicData uri="http://schemas.openxmlformats.org/drawingml/2006/table">
            <a:tbl>
              <a:tblPr/>
              <a:tblGrid>
                <a:gridCol w="1852276"/>
                <a:gridCol w="1142625"/>
                <a:gridCol w="1106706"/>
                <a:gridCol w="1758109"/>
                <a:gridCol w="1927027"/>
              </a:tblGrid>
              <a:tr h="8858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Phenotypes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Cases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Controls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Proportion of variation (SE)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 value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endometriosis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3154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6981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0.27 (0.04)</a:t>
                      </a:r>
                      <a:endParaRPr lang="en-AU" sz="1600" b="1" kern="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4.4 x 10</a:t>
                      </a:r>
                      <a:r>
                        <a:rPr lang="en-AU" sz="1600" b="1" kern="11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-16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Stage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1666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6981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0.15 </a:t>
                      </a:r>
                      <a:r>
                        <a:rPr lang="en-AU" sz="1600" b="1" kern="5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(0.04)</a:t>
                      </a:r>
                      <a:endParaRPr lang="en-AU" sz="1600" b="1" kern="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 </a:t>
                      </a: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AU" sz="1600" b="1" kern="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AU" sz="1600" b="1" kern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-4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Stage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A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1347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6981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0.34 </a:t>
                      </a:r>
                      <a:r>
                        <a:rPr lang="en-AU" sz="1600" b="1" kern="5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(0.04)</a:t>
                      </a:r>
                      <a:endParaRPr lang="en-AU" sz="1600" b="1" kern="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5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4.4 x 10</a:t>
                      </a:r>
                      <a:r>
                        <a:rPr lang="en-AU" sz="1600" b="1" kern="1100" baseline="30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-16</a:t>
                      </a:r>
                      <a:endParaRPr lang="en-AU" sz="1600" b="1" kern="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1406" y="1071546"/>
            <a:ext cx="810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949280"/>
            <a:ext cx="81413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b="1" dirty="0" smtClean="0">
                <a:solidFill>
                  <a:prstClr val="black"/>
                </a:solidFill>
                <a:latin typeface="Calibri"/>
              </a:rPr>
              <a:t>Supported by separate prediction analysis using Oxford as discovery, QIMR as target</a:t>
            </a:r>
            <a:endParaRPr lang="en-AU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64533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prstClr val="black"/>
                </a:solidFill>
                <a:latin typeface="Calibri"/>
              </a:rPr>
              <a:t>Painter et al., (2010) unpublished data</a:t>
            </a:r>
            <a:endParaRPr lang="en-AU" sz="16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gene effects vary...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Across correlated traits/diseases</a:t>
            </a:r>
          </a:p>
          <a:p>
            <a:r>
              <a:rPr lang="en-AU" dirty="0" smtClean="0"/>
              <a:t>For the same trait/disease</a:t>
            </a:r>
          </a:p>
          <a:p>
            <a:pPr lvl="1"/>
            <a:r>
              <a:rPr lang="en-AU" dirty="0" smtClean="0"/>
              <a:t>Longitudinally (development, ageing)</a:t>
            </a:r>
          </a:p>
          <a:p>
            <a:pPr lvl="1"/>
            <a:r>
              <a:rPr lang="en-AU" dirty="0" smtClean="0"/>
              <a:t>Between cohorts (secular trends)</a:t>
            </a:r>
          </a:p>
          <a:p>
            <a:pPr lvl="1"/>
            <a:r>
              <a:rPr lang="en-AU" dirty="0" smtClean="0"/>
              <a:t>Between environments (?) – G x E</a:t>
            </a:r>
          </a:p>
          <a:p>
            <a:pPr lvl="1"/>
            <a:r>
              <a:rPr lang="en-AU" dirty="0" smtClean="0"/>
              <a:t>Between different disease forms/severities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24" y="176090"/>
            <a:ext cx="7793037" cy="1143000"/>
          </a:xfrm>
        </p:spPr>
        <p:txBody>
          <a:bodyPr/>
          <a:lstStyle/>
          <a:p>
            <a:r>
              <a:rPr lang="en-AU" dirty="0" smtClean="0"/>
              <a:t>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88" y="1292498"/>
            <a:ext cx="7772400" cy="5124067"/>
          </a:xfrm>
        </p:spPr>
        <p:txBody>
          <a:bodyPr/>
          <a:lstStyle/>
          <a:p>
            <a:r>
              <a:rPr lang="en-AU" dirty="0" smtClean="0"/>
              <a:t>Inspection of GWAS results (meta-analysis, replication)</a:t>
            </a:r>
          </a:p>
          <a:p>
            <a:r>
              <a:rPr lang="en-AU" dirty="0" smtClean="0"/>
              <a:t>Structural equation modelling</a:t>
            </a:r>
          </a:p>
          <a:p>
            <a:r>
              <a:rPr lang="en-AU" dirty="0" smtClean="0"/>
              <a:t>Genetic prediction functions</a:t>
            </a:r>
          </a:p>
          <a:p>
            <a:r>
              <a:rPr lang="en-AU" sz="2800" dirty="0" smtClean="0"/>
              <a:t>Genome-wide Complex Trait Analysis </a:t>
            </a:r>
            <a:r>
              <a:rPr lang="en-AU" dirty="0" smtClean="0"/>
              <a:t>(GCTA)</a:t>
            </a:r>
            <a:endParaRPr lang="en-AU" sz="2800" dirty="0" smtClean="0"/>
          </a:p>
          <a:p>
            <a:endParaRPr lang="en-AU" dirty="0" smtClean="0"/>
          </a:p>
          <a:p>
            <a:r>
              <a:rPr lang="en-AU" dirty="0" smtClean="0"/>
              <a:t>Genetic factor scores</a:t>
            </a:r>
          </a:p>
          <a:p>
            <a:r>
              <a:rPr lang="en-AU" dirty="0" smtClean="0"/>
              <a:t>IRT modelling</a:t>
            </a:r>
          </a:p>
          <a:p>
            <a:r>
              <a:rPr lang="en-AU" dirty="0" smtClean="0"/>
              <a:t>Causal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617538"/>
            <a:ext cx="8502541" cy="1143000"/>
          </a:xfrm>
        </p:spPr>
        <p:txBody>
          <a:bodyPr/>
          <a:lstStyle/>
          <a:p>
            <a:r>
              <a:rPr lang="en-AU" sz="6000" dirty="0" err="1" smtClean="0"/>
              <a:t>Pleiotropy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2017713"/>
            <a:ext cx="8560950" cy="4114800"/>
          </a:xfrm>
        </p:spPr>
        <p:txBody>
          <a:bodyPr/>
          <a:lstStyle/>
          <a:p>
            <a:r>
              <a:rPr lang="en-AU" dirty="0" smtClean="0"/>
              <a:t>The same gene(s) affecting multiple traits/diseases</a:t>
            </a:r>
          </a:p>
          <a:p>
            <a:r>
              <a:rPr lang="en-AU" dirty="0" smtClean="0"/>
              <a:t>What are the genetic [and environmental] causes of: </a:t>
            </a:r>
          </a:p>
          <a:p>
            <a:pPr lvl="1"/>
            <a:r>
              <a:rPr lang="en-AU" dirty="0" err="1" smtClean="0"/>
              <a:t>Covariation</a:t>
            </a:r>
            <a:r>
              <a:rPr lang="en-AU" dirty="0" smtClean="0"/>
              <a:t> between continuous traits?</a:t>
            </a:r>
          </a:p>
          <a:p>
            <a:pPr lvl="1"/>
            <a:r>
              <a:rPr lang="en-AU" dirty="0" err="1" smtClean="0"/>
              <a:t>Comorbidity</a:t>
            </a:r>
            <a:r>
              <a:rPr lang="en-AU" dirty="0" smtClean="0"/>
              <a:t> between diseases?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16000" r="11875" b="6000"/>
          <a:stretch>
            <a:fillRect/>
          </a:stretch>
        </p:blipFill>
        <p:spPr bwMode="auto">
          <a:xfrm>
            <a:off x="316523" y="609600"/>
            <a:ext cx="867507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325438" y="147638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338" hangingPunct="0">
              <a:lnSpc>
                <a:spcPct val="93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Examples of loci shared by conditions or traits previously thought to be unrelated, according to </a:t>
            </a:r>
            <a:r>
              <a:rPr lang="en-GB" sz="2000" b="1" dirty="0" err="1">
                <a:solidFill>
                  <a:srgbClr val="FF0000"/>
                </a:solidFill>
                <a:latin typeface="Arial" charset="0"/>
              </a:rPr>
              <a:t>Genomewide</a:t>
            </a:r>
            <a:r>
              <a:rPr lang="en-GB" sz="2000" b="1" dirty="0">
                <a:solidFill>
                  <a:srgbClr val="FF0000"/>
                </a:solidFill>
                <a:latin typeface="Arial" charset="0"/>
              </a:rPr>
              <a:t> Association Studies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 t="13789" b="3761"/>
          <a:stretch>
            <a:fillRect/>
          </a:stretch>
        </p:blipFill>
        <p:spPr bwMode="auto">
          <a:xfrm>
            <a:off x="1616074" y="914401"/>
            <a:ext cx="6531039" cy="568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224463" y="6626225"/>
            <a:ext cx="3919537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</a:rPr>
              <a:t>Manolio T. N Engl J Med 2010;363:166-176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25000" r="22501" b="8000"/>
          <a:stretch>
            <a:fillRect/>
          </a:stretch>
        </p:blipFill>
        <p:spPr bwMode="auto">
          <a:xfrm>
            <a:off x="304800" y="379413"/>
            <a:ext cx="80772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286000" y="27432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upload.wikimedia.org/wikipedia/commons/thumb/5/57/Protein_ADCY5_PDB_1azs.png/250px-Protein_ADCY5_PDB_1az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609600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724400" y="1371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Adenylate cyclase type 5 is an enzyme that has been shown to interact with RGS2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 l="11874" t="27000" r="10001" b="8000"/>
          <a:stretch>
            <a:fillRect/>
          </a:stretch>
        </p:blipFill>
        <p:spPr bwMode="auto">
          <a:xfrm>
            <a:off x="76200" y="381000"/>
            <a:ext cx="90852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5105400" y="47244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51054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95800" y="51054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81400" y="47244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8099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di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Full Page A4 Talkbook">
  <a:themeElements>
    <a:clrScheme name="KPMG Full Page A4 Talkbook 3">
      <a:dk1>
        <a:srgbClr val="000000"/>
      </a:dk1>
      <a:lt1>
        <a:srgbClr val="FFFFFF"/>
      </a:lt1>
      <a:dk2>
        <a:srgbClr val="0C2D83"/>
      </a:dk2>
      <a:lt2>
        <a:srgbClr val="969696"/>
      </a:lt2>
      <a:accent1>
        <a:srgbClr val="B8B9D2"/>
      </a:accent1>
      <a:accent2>
        <a:srgbClr val="31C4B1"/>
      </a:accent2>
      <a:accent3>
        <a:srgbClr val="FFFFFF"/>
      </a:accent3>
      <a:accent4>
        <a:srgbClr val="000000"/>
      </a:accent4>
      <a:accent5>
        <a:srgbClr val="D8D9E5"/>
      </a:accent5>
      <a:accent6>
        <a:srgbClr val="2BB1A0"/>
      </a:accent6>
      <a:hlink>
        <a:srgbClr val="7981C3"/>
      </a:hlink>
      <a:folHlink>
        <a:srgbClr val="0064C8"/>
      </a:folHlink>
    </a:clrScheme>
    <a:fontScheme name="KPMG Full Page A4 Talkboo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4138" tIns="42863" rIns="84138" bIns="42863" numCol="1" anchor="ctr" anchorCtr="0" compatLnSpc="1">
        <a:prstTxWarp prst="textNoShape">
          <a:avLst/>
        </a:prstTxWarp>
        <a:spAutoFit/>
      </a:bodyPr>
      <a:lstStyle>
        <a:defPPr marL="315913" marR="0" indent="-315913" algn="ctr" defTabSz="776288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95000"/>
          <a:buFont typeface="Wingdings" pitchFamily="2" charset="2"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4138" tIns="42863" rIns="84138" bIns="42863" numCol="1" anchor="ctr" anchorCtr="0" compatLnSpc="1">
        <a:prstTxWarp prst="textNoShape">
          <a:avLst/>
        </a:prstTxWarp>
        <a:spAutoFit/>
      </a:bodyPr>
      <a:lstStyle>
        <a:defPPr marL="315913" marR="0" indent="-315913" algn="ctr" defTabSz="776288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95000"/>
          <a:buFont typeface="Wingdings" pitchFamily="2" charset="2"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KPMG Full Page A4 Talkbook 1">
        <a:dk1>
          <a:srgbClr val="000000"/>
        </a:dk1>
        <a:lt1>
          <a:srgbClr val="FFFFFF"/>
        </a:lt1>
        <a:dk2>
          <a:srgbClr val="002F86"/>
        </a:dk2>
        <a:lt2>
          <a:srgbClr val="FFFFFF"/>
        </a:lt2>
        <a:accent1>
          <a:srgbClr val="B8B9D2"/>
        </a:accent1>
        <a:accent2>
          <a:srgbClr val="31C4B1"/>
        </a:accent2>
        <a:accent3>
          <a:srgbClr val="AAADC3"/>
        </a:accent3>
        <a:accent4>
          <a:srgbClr val="DADADA"/>
        </a:accent4>
        <a:accent5>
          <a:srgbClr val="D8D9E5"/>
        </a:accent5>
        <a:accent6>
          <a:srgbClr val="2BB1A0"/>
        </a:accent6>
        <a:hlink>
          <a:srgbClr val="7981C3"/>
        </a:hlink>
        <a:folHlink>
          <a:srgbClr val="006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Full Page A4 Talkb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8B9D2"/>
        </a:accent1>
        <a:accent2>
          <a:srgbClr val="31C4B1"/>
        </a:accent2>
        <a:accent3>
          <a:srgbClr val="FFFFFF"/>
        </a:accent3>
        <a:accent4>
          <a:srgbClr val="000000"/>
        </a:accent4>
        <a:accent5>
          <a:srgbClr val="D8D9E5"/>
        </a:accent5>
        <a:accent6>
          <a:srgbClr val="2BB1A0"/>
        </a:accent6>
        <a:hlink>
          <a:srgbClr val="7981C3"/>
        </a:hlink>
        <a:folHlink>
          <a:srgbClr val="0064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Full Page A4 Talkbook 3">
        <a:dk1>
          <a:srgbClr val="000000"/>
        </a:dk1>
        <a:lt1>
          <a:srgbClr val="FFFFFF"/>
        </a:lt1>
        <a:dk2>
          <a:srgbClr val="0C2D83"/>
        </a:dk2>
        <a:lt2>
          <a:srgbClr val="969696"/>
        </a:lt2>
        <a:accent1>
          <a:srgbClr val="B8B9D2"/>
        </a:accent1>
        <a:accent2>
          <a:srgbClr val="31C4B1"/>
        </a:accent2>
        <a:accent3>
          <a:srgbClr val="FFFFFF"/>
        </a:accent3>
        <a:accent4>
          <a:srgbClr val="000000"/>
        </a:accent4>
        <a:accent5>
          <a:srgbClr val="D8D9E5"/>
        </a:accent5>
        <a:accent6>
          <a:srgbClr val="2BB1A0"/>
        </a:accent6>
        <a:hlink>
          <a:srgbClr val="7981C3"/>
        </a:hlink>
        <a:folHlink>
          <a:srgbClr val="0064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8021</TotalTime>
  <Words>1069</Words>
  <Application>Microsoft Office PowerPoint</Application>
  <PresentationFormat>On-screen Show (4:3)</PresentationFormat>
  <Paragraphs>203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Blends</vt:lpstr>
      <vt:lpstr>3_Office Theme</vt:lpstr>
      <vt:lpstr>10_Default Design</vt:lpstr>
      <vt:lpstr>Office Theme</vt:lpstr>
      <vt:lpstr>KPMG Full Page A4 Talkbook</vt:lpstr>
      <vt:lpstr>2_Office Theme</vt:lpstr>
      <vt:lpstr>5_Office Theme</vt:lpstr>
      <vt:lpstr>6_Office Theme</vt:lpstr>
      <vt:lpstr>4_Blends</vt:lpstr>
      <vt:lpstr>7_Office Theme</vt:lpstr>
      <vt:lpstr>Default Design</vt:lpstr>
      <vt:lpstr>1_Office Theme</vt:lpstr>
      <vt:lpstr>Complexities of complex trait genetics</vt:lpstr>
      <vt:lpstr>Friday outline - Phenomics</vt:lpstr>
      <vt:lpstr>How do gene effects vary...</vt:lpstr>
      <vt:lpstr>Tools</vt:lpstr>
      <vt:lpstr>Pleiotropy</vt:lpstr>
      <vt:lpstr>Slide 6</vt:lpstr>
      <vt:lpstr>Slide 7</vt:lpstr>
      <vt:lpstr>Slide 8</vt:lpstr>
      <vt:lpstr>Slide 9</vt:lpstr>
      <vt:lpstr>Slide 10</vt:lpstr>
      <vt:lpstr>Looking for the effect of all tagged SNPs on comorbidity</vt:lpstr>
      <vt:lpstr>Slide 12</vt:lpstr>
      <vt:lpstr>How do gene effects vary..</vt:lpstr>
      <vt:lpstr>Slide 14</vt:lpstr>
      <vt:lpstr>Slide 15</vt:lpstr>
      <vt:lpstr>Slide 16</vt:lpstr>
      <vt:lpstr>Slide 17</vt:lpstr>
      <vt:lpstr>How do gene effects vary..</vt:lpstr>
      <vt:lpstr>Slide 19</vt:lpstr>
      <vt:lpstr>Slide 20</vt:lpstr>
      <vt:lpstr>Slide 21</vt:lpstr>
      <vt:lpstr>Slide 22</vt:lpstr>
      <vt:lpstr>How do gene effects vary..</vt:lpstr>
      <vt:lpstr>Slide 24</vt:lpstr>
      <vt:lpstr>Genome-wide association study for endometriosis</vt:lpstr>
      <vt:lpstr>Slide 26</vt:lpstr>
      <vt:lpstr>Slide 27</vt:lpstr>
    </vt:vector>
  </TitlesOfParts>
  <Company>Wellcome Trust Center for Human Genetics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IBD Estimation in Pedigrees</dc:title>
  <dc:creator>Goncalo Abecasis</dc:creator>
  <cp:lastModifiedBy>nickM</cp:lastModifiedBy>
  <cp:revision>423</cp:revision>
  <dcterms:created xsi:type="dcterms:W3CDTF">2001-03-05T01:51:33Z</dcterms:created>
  <dcterms:modified xsi:type="dcterms:W3CDTF">2011-03-10T23:05:31Z</dcterms:modified>
</cp:coreProperties>
</file>