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740" r:id="rId3"/>
    <p:sldMasterId id="2147483764" r:id="rId4"/>
    <p:sldMasterId id="2147483947" r:id="rId5"/>
    <p:sldMasterId id="2147484507" r:id="rId6"/>
    <p:sldMasterId id="2147484524" r:id="rId7"/>
    <p:sldMasterId id="2147484536" r:id="rId8"/>
    <p:sldMasterId id="2147484551" r:id="rId9"/>
    <p:sldMasterId id="2147484565" r:id="rId10"/>
    <p:sldMasterId id="2147484578" r:id="rId11"/>
    <p:sldMasterId id="2147484591" r:id="rId12"/>
    <p:sldMasterId id="2147484603" r:id="rId13"/>
    <p:sldMasterId id="2147484617" r:id="rId14"/>
    <p:sldMasterId id="2147484653" r:id="rId15"/>
    <p:sldMasterId id="2147484666" r:id="rId16"/>
    <p:sldMasterId id="2147484680" r:id="rId17"/>
    <p:sldMasterId id="2147484705" r:id="rId18"/>
    <p:sldMasterId id="2147484717" r:id="rId19"/>
    <p:sldMasterId id="2147484754" r:id="rId20"/>
    <p:sldMasterId id="2147484767" r:id="rId21"/>
    <p:sldMasterId id="2147484791" r:id="rId22"/>
    <p:sldMasterId id="2147484806" r:id="rId23"/>
  </p:sldMasterIdLst>
  <p:notesMasterIdLst>
    <p:notesMasterId r:id="rId90"/>
  </p:notesMasterIdLst>
  <p:sldIdLst>
    <p:sldId id="704" r:id="rId24"/>
    <p:sldId id="256" r:id="rId25"/>
    <p:sldId id="768" r:id="rId26"/>
    <p:sldId id="777" r:id="rId27"/>
    <p:sldId id="778" r:id="rId28"/>
    <p:sldId id="770" r:id="rId29"/>
    <p:sldId id="786" r:id="rId30"/>
    <p:sldId id="785" r:id="rId31"/>
    <p:sldId id="771" r:id="rId32"/>
    <p:sldId id="782" r:id="rId33"/>
    <p:sldId id="787" r:id="rId34"/>
    <p:sldId id="258" r:id="rId35"/>
    <p:sldId id="648" r:id="rId36"/>
    <p:sldId id="658" r:id="rId37"/>
    <p:sldId id="775" r:id="rId38"/>
    <p:sldId id="776" r:id="rId39"/>
    <p:sldId id="663" r:id="rId40"/>
    <p:sldId id="664" r:id="rId41"/>
    <p:sldId id="665" r:id="rId42"/>
    <p:sldId id="714" r:id="rId43"/>
    <p:sldId id="839" r:id="rId44"/>
    <p:sldId id="840" r:id="rId45"/>
    <p:sldId id="841" r:id="rId46"/>
    <p:sldId id="842" r:id="rId47"/>
    <p:sldId id="843" r:id="rId48"/>
    <p:sldId id="844" r:id="rId49"/>
    <p:sldId id="847" r:id="rId50"/>
    <p:sldId id="498" r:id="rId51"/>
    <p:sldId id="749" r:id="rId52"/>
    <p:sldId id="791" r:id="rId53"/>
    <p:sldId id="750" r:id="rId54"/>
    <p:sldId id="751" r:id="rId55"/>
    <p:sldId id="792" r:id="rId56"/>
    <p:sldId id="793" r:id="rId57"/>
    <p:sldId id="794" r:id="rId58"/>
    <p:sldId id="795" r:id="rId59"/>
    <p:sldId id="802" r:id="rId60"/>
    <p:sldId id="789" r:id="rId61"/>
    <p:sldId id="790" r:id="rId62"/>
    <p:sldId id="783" r:id="rId63"/>
    <p:sldId id="796" r:id="rId64"/>
    <p:sldId id="799" r:id="rId65"/>
    <p:sldId id="800" r:id="rId66"/>
    <p:sldId id="824" r:id="rId67"/>
    <p:sldId id="825" r:id="rId68"/>
    <p:sldId id="851" r:id="rId69"/>
    <p:sldId id="773" r:id="rId70"/>
    <p:sldId id="788" r:id="rId71"/>
    <p:sldId id="815" r:id="rId72"/>
    <p:sldId id="837" r:id="rId73"/>
    <p:sldId id="816" r:id="rId74"/>
    <p:sldId id="822" r:id="rId75"/>
    <p:sldId id="823" r:id="rId76"/>
    <p:sldId id="850" r:id="rId77"/>
    <p:sldId id="804" r:id="rId78"/>
    <p:sldId id="805" r:id="rId79"/>
    <p:sldId id="806" r:id="rId80"/>
    <p:sldId id="838" r:id="rId81"/>
    <p:sldId id="808" r:id="rId82"/>
    <p:sldId id="809" r:id="rId83"/>
    <p:sldId id="811" r:id="rId84"/>
    <p:sldId id="848" r:id="rId85"/>
    <p:sldId id="708" r:id="rId86"/>
    <p:sldId id="849" r:id="rId87"/>
    <p:sldId id="731" r:id="rId88"/>
    <p:sldId id="647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FFFF99"/>
    <a:srgbClr val="FFFF66"/>
    <a:srgbClr val="FF0000"/>
    <a:srgbClr val="FF99FF"/>
    <a:srgbClr val="FDFDFD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3" autoAdjust="0"/>
  </p:normalViewPr>
  <p:slideViewPr>
    <p:cSldViewPr snapToGrid="0">
      <p:cViewPr>
        <p:scale>
          <a:sx n="60" d="100"/>
          <a:sy n="60" d="100"/>
        </p:scale>
        <p:origin x="-143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6"/>
    </p:cViewPr>
  </p:sorterViewPr>
  <p:notesViewPr>
    <p:cSldViewPr snapToGrid="0">
      <p:cViewPr varScale="1">
        <p:scale>
          <a:sx n="58" d="100"/>
          <a:sy n="58" d="100"/>
        </p:scale>
        <p:origin x="-1764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AU"/>
  <c:chart>
    <c:title>
      <c:tx>
        <c:rich>
          <a:bodyPr/>
          <a:lstStyle/>
          <a:p>
            <a:pPr>
              <a:defRPr sz="188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AU" dirty="0"/>
              <a:t>DZ </a:t>
            </a:r>
          </a:p>
        </c:rich>
      </c:tx>
      <c:layout>
        <c:manualLayout>
          <c:xMode val="edge"/>
          <c:yMode val="edge"/>
          <c:x val="0.36394557823129281"/>
          <c:y val="2.0746887966804992E-2"/>
        </c:manualLayout>
      </c:layout>
      <c:spPr>
        <a:noFill/>
        <a:ln w="36057">
          <a:noFill/>
        </a:ln>
      </c:spPr>
    </c:title>
    <c:plotArea>
      <c:layout>
        <c:manualLayout>
          <c:layoutTarget val="inner"/>
          <c:xMode val="edge"/>
          <c:yMode val="edge"/>
          <c:x val="0.16666666666666671"/>
          <c:y val="0.26556016597510451"/>
          <c:w val="0.75510204081632648"/>
          <c:h val="0.55186721991701249"/>
        </c:manualLayout>
      </c:layout>
      <c:scatterChart>
        <c:scatterStyle val="lineMarker"/>
        <c:ser>
          <c:idx val="0"/>
          <c:order val="0"/>
          <c:tx>
            <c:strRef>
              <c:f>Sheet2!$G$1</c:f>
              <c:strCache>
                <c:ptCount val="1"/>
                <c:pt idx="0">
                  <c:v>DZ (0.45)</c:v>
                </c:pt>
              </c:strCache>
            </c:strRef>
          </c:tx>
          <c:spPr>
            <a:ln w="40564">
              <a:noFill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36057">
                <a:solidFill>
                  <a:srgbClr val="FF6600"/>
                </a:solidFill>
                <a:prstDash val="solid"/>
              </a:ln>
            </c:spPr>
            <c:trendlineType val="linear"/>
          </c:trendline>
          <c:xVal>
            <c:numRef>
              <c:f>Sheet2!$H$2:$H$487</c:f>
              <c:numCache>
                <c:formatCode>General</c:formatCode>
                <c:ptCount val="486"/>
                <c:pt idx="0">
                  <c:v>69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  <c:pt idx="4">
                  <c:v>71</c:v>
                </c:pt>
                <c:pt idx="5">
                  <c:v>71</c:v>
                </c:pt>
                <c:pt idx="6">
                  <c:v>72</c:v>
                </c:pt>
                <c:pt idx="7">
                  <c:v>74</c:v>
                </c:pt>
                <c:pt idx="8">
                  <c:v>74</c:v>
                </c:pt>
                <c:pt idx="9">
                  <c:v>74</c:v>
                </c:pt>
                <c:pt idx="10">
                  <c:v>75</c:v>
                </c:pt>
                <c:pt idx="11">
                  <c:v>75</c:v>
                </c:pt>
                <c:pt idx="12">
                  <c:v>76</c:v>
                </c:pt>
                <c:pt idx="13">
                  <c:v>76</c:v>
                </c:pt>
                <c:pt idx="14">
                  <c:v>76</c:v>
                </c:pt>
                <c:pt idx="15">
                  <c:v>78</c:v>
                </c:pt>
                <c:pt idx="16">
                  <c:v>78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80</c:v>
                </c:pt>
                <c:pt idx="33">
                  <c:v>80</c:v>
                </c:pt>
                <c:pt idx="34">
                  <c:v>80</c:v>
                </c:pt>
                <c:pt idx="35">
                  <c:v>80</c:v>
                </c:pt>
                <c:pt idx="36">
                  <c:v>81</c:v>
                </c:pt>
                <c:pt idx="37">
                  <c:v>85</c:v>
                </c:pt>
                <c:pt idx="38">
                  <c:v>86</c:v>
                </c:pt>
                <c:pt idx="39">
                  <c:v>86</c:v>
                </c:pt>
                <c:pt idx="40">
                  <c:v>86</c:v>
                </c:pt>
                <c:pt idx="41">
                  <c:v>86</c:v>
                </c:pt>
                <c:pt idx="42">
                  <c:v>86</c:v>
                </c:pt>
                <c:pt idx="43">
                  <c:v>86</c:v>
                </c:pt>
                <c:pt idx="44">
                  <c:v>86</c:v>
                </c:pt>
                <c:pt idx="45">
                  <c:v>86</c:v>
                </c:pt>
                <c:pt idx="46">
                  <c:v>86</c:v>
                </c:pt>
                <c:pt idx="47">
                  <c:v>86</c:v>
                </c:pt>
                <c:pt idx="48">
                  <c:v>86</c:v>
                </c:pt>
                <c:pt idx="49">
                  <c:v>86</c:v>
                </c:pt>
                <c:pt idx="50">
                  <c:v>86</c:v>
                </c:pt>
                <c:pt idx="51">
                  <c:v>87</c:v>
                </c:pt>
                <c:pt idx="52">
                  <c:v>87</c:v>
                </c:pt>
                <c:pt idx="53">
                  <c:v>87</c:v>
                </c:pt>
                <c:pt idx="54">
                  <c:v>88</c:v>
                </c:pt>
                <c:pt idx="55">
                  <c:v>89</c:v>
                </c:pt>
                <c:pt idx="56">
                  <c:v>89</c:v>
                </c:pt>
                <c:pt idx="57">
                  <c:v>91</c:v>
                </c:pt>
                <c:pt idx="58">
                  <c:v>92</c:v>
                </c:pt>
                <c:pt idx="59">
                  <c:v>92</c:v>
                </c:pt>
                <c:pt idx="60">
                  <c:v>92</c:v>
                </c:pt>
                <c:pt idx="61">
                  <c:v>92</c:v>
                </c:pt>
                <c:pt idx="62">
                  <c:v>92</c:v>
                </c:pt>
                <c:pt idx="63">
                  <c:v>92</c:v>
                </c:pt>
                <c:pt idx="64">
                  <c:v>92</c:v>
                </c:pt>
                <c:pt idx="65">
                  <c:v>92</c:v>
                </c:pt>
                <c:pt idx="66">
                  <c:v>92</c:v>
                </c:pt>
                <c:pt idx="67">
                  <c:v>92</c:v>
                </c:pt>
                <c:pt idx="68">
                  <c:v>92</c:v>
                </c:pt>
                <c:pt idx="69">
                  <c:v>92</c:v>
                </c:pt>
                <c:pt idx="70">
                  <c:v>92</c:v>
                </c:pt>
                <c:pt idx="71">
                  <c:v>92</c:v>
                </c:pt>
                <c:pt idx="72">
                  <c:v>92</c:v>
                </c:pt>
                <c:pt idx="73">
                  <c:v>92</c:v>
                </c:pt>
                <c:pt idx="74">
                  <c:v>92</c:v>
                </c:pt>
                <c:pt idx="75">
                  <c:v>92</c:v>
                </c:pt>
                <c:pt idx="76">
                  <c:v>92</c:v>
                </c:pt>
                <c:pt idx="77">
                  <c:v>92</c:v>
                </c:pt>
                <c:pt idx="78">
                  <c:v>92</c:v>
                </c:pt>
                <c:pt idx="79">
                  <c:v>92</c:v>
                </c:pt>
                <c:pt idx="80">
                  <c:v>92</c:v>
                </c:pt>
                <c:pt idx="81">
                  <c:v>92</c:v>
                </c:pt>
                <c:pt idx="82">
                  <c:v>92</c:v>
                </c:pt>
                <c:pt idx="83">
                  <c:v>92</c:v>
                </c:pt>
                <c:pt idx="84">
                  <c:v>93</c:v>
                </c:pt>
                <c:pt idx="85">
                  <c:v>93</c:v>
                </c:pt>
                <c:pt idx="86">
                  <c:v>93</c:v>
                </c:pt>
                <c:pt idx="87">
                  <c:v>93</c:v>
                </c:pt>
                <c:pt idx="88">
                  <c:v>93</c:v>
                </c:pt>
                <c:pt idx="89">
                  <c:v>94</c:v>
                </c:pt>
                <c:pt idx="90">
                  <c:v>94</c:v>
                </c:pt>
                <c:pt idx="91">
                  <c:v>95</c:v>
                </c:pt>
                <c:pt idx="92">
                  <c:v>95</c:v>
                </c:pt>
                <c:pt idx="93">
                  <c:v>95</c:v>
                </c:pt>
                <c:pt idx="94">
                  <c:v>96</c:v>
                </c:pt>
                <c:pt idx="95">
                  <c:v>96</c:v>
                </c:pt>
                <c:pt idx="96">
                  <c:v>96</c:v>
                </c:pt>
                <c:pt idx="97">
                  <c:v>96</c:v>
                </c:pt>
                <c:pt idx="98">
                  <c:v>97</c:v>
                </c:pt>
                <c:pt idx="99">
                  <c:v>97</c:v>
                </c:pt>
                <c:pt idx="100">
                  <c:v>98</c:v>
                </c:pt>
                <c:pt idx="101">
                  <c:v>98</c:v>
                </c:pt>
                <c:pt idx="102">
                  <c:v>98</c:v>
                </c:pt>
                <c:pt idx="103">
                  <c:v>98</c:v>
                </c:pt>
                <c:pt idx="104">
                  <c:v>98</c:v>
                </c:pt>
                <c:pt idx="105">
                  <c:v>98</c:v>
                </c:pt>
                <c:pt idx="106">
                  <c:v>98</c:v>
                </c:pt>
                <c:pt idx="107">
                  <c:v>98</c:v>
                </c:pt>
                <c:pt idx="108">
                  <c:v>98</c:v>
                </c:pt>
                <c:pt idx="109">
                  <c:v>98</c:v>
                </c:pt>
                <c:pt idx="110">
                  <c:v>98</c:v>
                </c:pt>
                <c:pt idx="111">
                  <c:v>98</c:v>
                </c:pt>
                <c:pt idx="112">
                  <c:v>98</c:v>
                </c:pt>
                <c:pt idx="113">
                  <c:v>98</c:v>
                </c:pt>
                <c:pt idx="114">
                  <c:v>98</c:v>
                </c:pt>
                <c:pt idx="115">
                  <c:v>98</c:v>
                </c:pt>
                <c:pt idx="116">
                  <c:v>98</c:v>
                </c:pt>
                <c:pt idx="117">
                  <c:v>98</c:v>
                </c:pt>
                <c:pt idx="118">
                  <c:v>98</c:v>
                </c:pt>
                <c:pt idx="119">
                  <c:v>98</c:v>
                </c:pt>
                <c:pt idx="120">
                  <c:v>98</c:v>
                </c:pt>
                <c:pt idx="121">
                  <c:v>98</c:v>
                </c:pt>
                <c:pt idx="122">
                  <c:v>98</c:v>
                </c:pt>
                <c:pt idx="123">
                  <c:v>98</c:v>
                </c:pt>
                <c:pt idx="124">
                  <c:v>98</c:v>
                </c:pt>
                <c:pt idx="125">
                  <c:v>98</c:v>
                </c:pt>
                <c:pt idx="126">
                  <c:v>98</c:v>
                </c:pt>
                <c:pt idx="127">
                  <c:v>98</c:v>
                </c:pt>
                <c:pt idx="128">
                  <c:v>98</c:v>
                </c:pt>
                <c:pt idx="129">
                  <c:v>98</c:v>
                </c:pt>
                <c:pt idx="130">
                  <c:v>98</c:v>
                </c:pt>
                <c:pt idx="131">
                  <c:v>98</c:v>
                </c:pt>
                <c:pt idx="132">
                  <c:v>98</c:v>
                </c:pt>
                <c:pt idx="133">
                  <c:v>98</c:v>
                </c:pt>
                <c:pt idx="134">
                  <c:v>98</c:v>
                </c:pt>
                <c:pt idx="135">
                  <c:v>98</c:v>
                </c:pt>
                <c:pt idx="136">
                  <c:v>98</c:v>
                </c:pt>
                <c:pt idx="137">
                  <c:v>98</c:v>
                </c:pt>
                <c:pt idx="138">
                  <c:v>98</c:v>
                </c:pt>
                <c:pt idx="139">
                  <c:v>98</c:v>
                </c:pt>
                <c:pt idx="140">
                  <c:v>99</c:v>
                </c:pt>
                <c:pt idx="141">
                  <c:v>99</c:v>
                </c:pt>
                <c:pt idx="142">
                  <c:v>100</c:v>
                </c:pt>
                <c:pt idx="143">
                  <c:v>100</c:v>
                </c:pt>
                <c:pt idx="144">
                  <c:v>101</c:v>
                </c:pt>
                <c:pt idx="145">
                  <c:v>103</c:v>
                </c:pt>
                <c:pt idx="146">
                  <c:v>103</c:v>
                </c:pt>
                <c:pt idx="147">
                  <c:v>103</c:v>
                </c:pt>
                <c:pt idx="148">
                  <c:v>103</c:v>
                </c:pt>
                <c:pt idx="149">
                  <c:v>103</c:v>
                </c:pt>
                <c:pt idx="150">
                  <c:v>105</c:v>
                </c:pt>
                <c:pt idx="151">
                  <c:v>105</c:v>
                </c:pt>
                <c:pt idx="152">
                  <c:v>105</c:v>
                </c:pt>
                <c:pt idx="153">
                  <c:v>105</c:v>
                </c:pt>
                <c:pt idx="154">
                  <c:v>105</c:v>
                </c:pt>
                <c:pt idx="155">
                  <c:v>105</c:v>
                </c:pt>
                <c:pt idx="156">
                  <c:v>105</c:v>
                </c:pt>
                <c:pt idx="157">
                  <c:v>105</c:v>
                </c:pt>
                <c:pt idx="158">
                  <c:v>105</c:v>
                </c:pt>
                <c:pt idx="159">
                  <c:v>105</c:v>
                </c:pt>
                <c:pt idx="160">
                  <c:v>105</c:v>
                </c:pt>
                <c:pt idx="161">
                  <c:v>105</c:v>
                </c:pt>
                <c:pt idx="162">
                  <c:v>105</c:v>
                </c:pt>
                <c:pt idx="163">
                  <c:v>105</c:v>
                </c:pt>
                <c:pt idx="164">
                  <c:v>105</c:v>
                </c:pt>
                <c:pt idx="165">
                  <c:v>105</c:v>
                </c:pt>
                <c:pt idx="166">
                  <c:v>105</c:v>
                </c:pt>
                <c:pt idx="167">
                  <c:v>105</c:v>
                </c:pt>
                <c:pt idx="168">
                  <c:v>105</c:v>
                </c:pt>
                <c:pt idx="169">
                  <c:v>105</c:v>
                </c:pt>
                <c:pt idx="170">
                  <c:v>105</c:v>
                </c:pt>
                <c:pt idx="171">
                  <c:v>105</c:v>
                </c:pt>
                <c:pt idx="172">
                  <c:v>105</c:v>
                </c:pt>
                <c:pt idx="173">
                  <c:v>105</c:v>
                </c:pt>
                <c:pt idx="174">
                  <c:v>105</c:v>
                </c:pt>
                <c:pt idx="175">
                  <c:v>105</c:v>
                </c:pt>
                <c:pt idx="176">
                  <c:v>105</c:v>
                </c:pt>
                <c:pt idx="177">
                  <c:v>105</c:v>
                </c:pt>
                <c:pt idx="178">
                  <c:v>105</c:v>
                </c:pt>
                <c:pt idx="179">
                  <c:v>105</c:v>
                </c:pt>
                <c:pt idx="180">
                  <c:v>105</c:v>
                </c:pt>
                <c:pt idx="181">
                  <c:v>105</c:v>
                </c:pt>
                <c:pt idx="182">
                  <c:v>105</c:v>
                </c:pt>
                <c:pt idx="183">
                  <c:v>107</c:v>
                </c:pt>
                <c:pt idx="184">
                  <c:v>107</c:v>
                </c:pt>
                <c:pt idx="185">
                  <c:v>108</c:v>
                </c:pt>
                <c:pt idx="186">
                  <c:v>108</c:v>
                </c:pt>
                <c:pt idx="187">
                  <c:v>110</c:v>
                </c:pt>
                <c:pt idx="188">
                  <c:v>111</c:v>
                </c:pt>
                <c:pt idx="189">
                  <c:v>111</c:v>
                </c:pt>
                <c:pt idx="190">
                  <c:v>111</c:v>
                </c:pt>
                <c:pt idx="191">
                  <c:v>112</c:v>
                </c:pt>
                <c:pt idx="192">
                  <c:v>112</c:v>
                </c:pt>
                <c:pt idx="193">
                  <c:v>112</c:v>
                </c:pt>
                <c:pt idx="194">
                  <c:v>112</c:v>
                </c:pt>
                <c:pt idx="195">
                  <c:v>112</c:v>
                </c:pt>
                <c:pt idx="196">
                  <c:v>112</c:v>
                </c:pt>
                <c:pt idx="197">
                  <c:v>112</c:v>
                </c:pt>
                <c:pt idx="198">
                  <c:v>112</c:v>
                </c:pt>
                <c:pt idx="199">
                  <c:v>112</c:v>
                </c:pt>
                <c:pt idx="200">
                  <c:v>112</c:v>
                </c:pt>
                <c:pt idx="201">
                  <c:v>112</c:v>
                </c:pt>
                <c:pt idx="202">
                  <c:v>112</c:v>
                </c:pt>
                <c:pt idx="203">
                  <c:v>112</c:v>
                </c:pt>
                <c:pt idx="204">
                  <c:v>114</c:v>
                </c:pt>
                <c:pt idx="205">
                  <c:v>114</c:v>
                </c:pt>
                <c:pt idx="206">
                  <c:v>114</c:v>
                </c:pt>
                <c:pt idx="207">
                  <c:v>114</c:v>
                </c:pt>
                <c:pt idx="208">
                  <c:v>116</c:v>
                </c:pt>
                <c:pt idx="209">
                  <c:v>116</c:v>
                </c:pt>
                <c:pt idx="210">
                  <c:v>118</c:v>
                </c:pt>
                <c:pt idx="211">
                  <c:v>120</c:v>
                </c:pt>
                <c:pt idx="212">
                  <c:v>120</c:v>
                </c:pt>
                <c:pt idx="213">
                  <c:v>121</c:v>
                </c:pt>
                <c:pt idx="214">
                  <c:v>121</c:v>
                </c:pt>
                <c:pt idx="215">
                  <c:v>121</c:v>
                </c:pt>
                <c:pt idx="216">
                  <c:v>122</c:v>
                </c:pt>
                <c:pt idx="217">
                  <c:v>122</c:v>
                </c:pt>
                <c:pt idx="218">
                  <c:v>123</c:v>
                </c:pt>
                <c:pt idx="219">
                  <c:v>124</c:v>
                </c:pt>
                <c:pt idx="220">
                  <c:v>125</c:v>
                </c:pt>
                <c:pt idx="221">
                  <c:v>133</c:v>
                </c:pt>
                <c:pt idx="222">
                  <c:v>137</c:v>
                </c:pt>
              </c:numCache>
            </c:numRef>
          </c:xVal>
          <c:yVal>
            <c:numRef>
              <c:f>Sheet2!$I$2:$I$487</c:f>
              <c:numCache>
                <c:formatCode>General</c:formatCode>
                <c:ptCount val="486"/>
                <c:pt idx="0">
                  <c:v>97</c:v>
                </c:pt>
                <c:pt idx="1">
                  <c:v>86</c:v>
                </c:pt>
                <c:pt idx="2">
                  <c:v>80</c:v>
                </c:pt>
                <c:pt idx="3">
                  <c:v>86</c:v>
                </c:pt>
                <c:pt idx="4">
                  <c:v>95</c:v>
                </c:pt>
                <c:pt idx="5">
                  <c:v>85</c:v>
                </c:pt>
                <c:pt idx="6">
                  <c:v>90</c:v>
                </c:pt>
                <c:pt idx="7">
                  <c:v>103</c:v>
                </c:pt>
                <c:pt idx="8">
                  <c:v>81</c:v>
                </c:pt>
                <c:pt idx="9">
                  <c:v>89</c:v>
                </c:pt>
                <c:pt idx="10">
                  <c:v>105</c:v>
                </c:pt>
                <c:pt idx="11">
                  <c:v>86</c:v>
                </c:pt>
                <c:pt idx="12">
                  <c:v>91</c:v>
                </c:pt>
                <c:pt idx="13">
                  <c:v>96</c:v>
                </c:pt>
                <c:pt idx="14">
                  <c:v>87</c:v>
                </c:pt>
                <c:pt idx="15">
                  <c:v>83</c:v>
                </c:pt>
                <c:pt idx="16">
                  <c:v>91</c:v>
                </c:pt>
                <c:pt idx="17">
                  <c:v>67</c:v>
                </c:pt>
                <c:pt idx="18">
                  <c:v>86</c:v>
                </c:pt>
                <c:pt idx="19">
                  <c:v>86</c:v>
                </c:pt>
                <c:pt idx="20">
                  <c:v>86</c:v>
                </c:pt>
                <c:pt idx="21">
                  <c:v>86</c:v>
                </c:pt>
                <c:pt idx="22">
                  <c:v>86</c:v>
                </c:pt>
                <c:pt idx="23">
                  <c:v>92</c:v>
                </c:pt>
                <c:pt idx="24">
                  <c:v>92</c:v>
                </c:pt>
                <c:pt idx="25">
                  <c:v>92</c:v>
                </c:pt>
                <c:pt idx="26">
                  <c:v>86</c:v>
                </c:pt>
                <c:pt idx="27">
                  <c:v>86</c:v>
                </c:pt>
                <c:pt idx="28">
                  <c:v>75</c:v>
                </c:pt>
                <c:pt idx="29">
                  <c:v>86</c:v>
                </c:pt>
                <c:pt idx="30">
                  <c:v>98</c:v>
                </c:pt>
                <c:pt idx="31">
                  <c:v>80</c:v>
                </c:pt>
                <c:pt idx="32">
                  <c:v>70</c:v>
                </c:pt>
                <c:pt idx="33">
                  <c:v>92</c:v>
                </c:pt>
                <c:pt idx="34">
                  <c:v>80</c:v>
                </c:pt>
                <c:pt idx="35">
                  <c:v>92</c:v>
                </c:pt>
                <c:pt idx="36">
                  <c:v>93</c:v>
                </c:pt>
                <c:pt idx="37">
                  <c:v>87</c:v>
                </c:pt>
                <c:pt idx="38">
                  <c:v>101</c:v>
                </c:pt>
                <c:pt idx="39">
                  <c:v>105</c:v>
                </c:pt>
                <c:pt idx="40">
                  <c:v>92</c:v>
                </c:pt>
                <c:pt idx="41">
                  <c:v>105</c:v>
                </c:pt>
                <c:pt idx="42">
                  <c:v>86</c:v>
                </c:pt>
                <c:pt idx="43">
                  <c:v>86</c:v>
                </c:pt>
                <c:pt idx="44">
                  <c:v>92</c:v>
                </c:pt>
                <c:pt idx="45">
                  <c:v>86</c:v>
                </c:pt>
                <c:pt idx="46">
                  <c:v>70</c:v>
                </c:pt>
                <c:pt idx="47">
                  <c:v>92</c:v>
                </c:pt>
                <c:pt idx="48">
                  <c:v>98</c:v>
                </c:pt>
                <c:pt idx="49">
                  <c:v>92</c:v>
                </c:pt>
                <c:pt idx="50">
                  <c:v>98</c:v>
                </c:pt>
                <c:pt idx="51">
                  <c:v>91</c:v>
                </c:pt>
                <c:pt idx="52">
                  <c:v>103</c:v>
                </c:pt>
                <c:pt idx="53">
                  <c:v>110</c:v>
                </c:pt>
                <c:pt idx="54">
                  <c:v>91</c:v>
                </c:pt>
                <c:pt idx="55">
                  <c:v>92</c:v>
                </c:pt>
                <c:pt idx="56">
                  <c:v>116</c:v>
                </c:pt>
                <c:pt idx="57">
                  <c:v>95</c:v>
                </c:pt>
                <c:pt idx="58">
                  <c:v>84</c:v>
                </c:pt>
                <c:pt idx="59">
                  <c:v>98</c:v>
                </c:pt>
                <c:pt idx="60">
                  <c:v>92</c:v>
                </c:pt>
                <c:pt idx="61">
                  <c:v>112</c:v>
                </c:pt>
                <c:pt idx="62">
                  <c:v>112</c:v>
                </c:pt>
                <c:pt idx="63">
                  <c:v>86</c:v>
                </c:pt>
                <c:pt idx="64">
                  <c:v>86</c:v>
                </c:pt>
                <c:pt idx="65">
                  <c:v>86</c:v>
                </c:pt>
                <c:pt idx="66">
                  <c:v>92</c:v>
                </c:pt>
                <c:pt idx="67">
                  <c:v>92</c:v>
                </c:pt>
                <c:pt idx="68">
                  <c:v>105</c:v>
                </c:pt>
                <c:pt idx="69">
                  <c:v>92</c:v>
                </c:pt>
                <c:pt idx="70">
                  <c:v>92</c:v>
                </c:pt>
                <c:pt idx="71">
                  <c:v>92</c:v>
                </c:pt>
                <c:pt idx="72">
                  <c:v>86</c:v>
                </c:pt>
                <c:pt idx="73">
                  <c:v>98</c:v>
                </c:pt>
                <c:pt idx="74">
                  <c:v>70</c:v>
                </c:pt>
                <c:pt idx="75">
                  <c:v>86</c:v>
                </c:pt>
                <c:pt idx="76">
                  <c:v>98</c:v>
                </c:pt>
                <c:pt idx="77">
                  <c:v>80</c:v>
                </c:pt>
                <c:pt idx="78">
                  <c:v>92</c:v>
                </c:pt>
                <c:pt idx="79">
                  <c:v>105</c:v>
                </c:pt>
                <c:pt idx="80">
                  <c:v>98</c:v>
                </c:pt>
                <c:pt idx="81">
                  <c:v>105</c:v>
                </c:pt>
                <c:pt idx="82">
                  <c:v>112</c:v>
                </c:pt>
                <c:pt idx="83">
                  <c:v>86</c:v>
                </c:pt>
                <c:pt idx="84">
                  <c:v>79</c:v>
                </c:pt>
                <c:pt idx="85">
                  <c:v>92</c:v>
                </c:pt>
                <c:pt idx="86">
                  <c:v>87</c:v>
                </c:pt>
                <c:pt idx="87">
                  <c:v>92</c:v>
                </c:pt>
                <c:pt idx="88">
                  <c:v>108</c:v>
                </c:pt>
                <c:pt idx="89">
                  <c:v>90</c:v>
                </c:pt>
                <c:pt idx="90">
                  <c:v>112</c:v>
                </c:pt>
                <c:pt idx="91">
                  <c:v>84</c:v>
                </c:pt>
                <c:pt idx="92">
                  <c:v>89</c:v>
                </c:pt>
                <c:pt idx="93">
                  <c:v>110</c:v>
                </c:pt>
                <c:pt idx="94">
                  <c:v>118</c:v>
                </c:pt>
                <c:pt idx="95">
                  <c:v>94</c:v>
                </c:pt>
                <c:pt idx="96">
                  <c:v>85</c:v>
                </c:pt>
                <c:pt idx="97">
                  <c:v>96</c:v>
                </c:pt>
                <c:pt idx="98">
                  <c:v>78</c:v>
                </c:pt>
                <c:pt idx="99">
                  <c:v>81</c:v>
                </c:pt>
                <c:pt idx="100">
                  <c:v>120</c:v>
                </c:pt>
                <c:pt idx="101">
                  <c:v>103</c:v>
                </c:pt>
                <c:pt idx="102">
                  <c:v>112</c:v>
                </c:pt>
                <c:pt idx="103">
                  <c:v>80</c:v>
                </c:pt>
                <c:pt idx="104">
                  <c:v>105</c:v>
                </c:pt>
                <c:pt idx="105">
                  <c:v>105</c:v>
                </c:pt>
                <c:pt idx="106">
                  <c:v>98</c:v>
                </c:pt>
                <c:pt idx="107">
                  <c:v>105</c:v>
                </c:pt>
                <c:pt idx="108">
                  <c:v>105</c:v>
                </c:pt>
                <c:pt idx="109">
                  <c:v>92</c:v>
                </c:pt>
                <c:pt idx="110">
                  <c:v>86</c:v>
                </c:pt>
                <c:pt idx="111">
                  <c:v>86</c:v>
                </c:pt>
                <c:pt idx="112">
                  <c:v>112</c:v>
                </c:pt>
                <c:pt idx="113">
                  <c:v>92</c:v>
                </c:pt>
                <c:pt idx="114">
                  <c:v>80</c:v>
                </c:pt>
                <c:pt idx="115">
                  <c:v>92</c:v>
                </c:pt>
                <c:pt idx="116">
                  <c:v>70</c:v>
                </c:pt>
                <c:pt idx="117">
                  <c:v>105</c:v>
                </c:pt>
                <c:pt idx="118">
                  <c:v>80</c:v>
                </c:pt>
                <c:pt idx="119">
                  <c:v>86</c:v>
                </c:pt>
                <c:pt idx="120">
                  <c:v>98</c:v>
                </c:pt>
                <c:pt idx="121">
                  <c:v>80</c:v>
                </c:pt>
                <c:pt idx="122">
                  <c:v>92</c:v>
                </c:pt>
                <c:pt idx="123">
                  <c:v>92</c:v>
                </c:pt>
                <c:pt idx="124">
                  <c:v>121</c:v>
                </c:pt>
                <c:pt idx="125">
                  <c:v>105</c:v>
                </c:pt>
                <c:pt idx="126">
                  <c:v>105</c:v>
                </c:pt>
                <c:pt idx="127">
                  <c:v>98</c:v>
                </c:pt>
                <c:pt idx="128">
                  <c:v>98</c:v>
                </c:pt>
                <c:pt idx="129">
                  <c:v>0</c:v>
                </c:pt>
                <c:pt idx="130">
                  <c:v>92</c:v>
                </c:pt>
                <c:pt idx="131">
                  <c:v>92</c:v>
                </c:pt>
                <c:pt idx="132">
                  <c:v>98</c:v>
                </c:pt>
                <c:pt idx="133">
                  <c:v>105</c:v>
                </c:pt>
                <c:pt idx="134">
                  <c:v>112</c:v>
                </c:pt>
                <c:pt idx="135">
                  <c:v>92</c:v>
                </c:pt>
                <c:pt idx="136">
                  <c:v>105</c:v>
                </c:pt>
                <c:pt idx="137">
                  <c:v>105</c:v>
                </c:pt>
                <c:pt idx="138">
                  <c:v>112</c:v>
                </c:pt>
                <c:pt idx="139">
                  <c:v>105</c:v>
                </c:pt>
                <c:pt idx="140">
                  <c:v>103</c:v>
                </c:pt>
                <c:pt idx="141">
                  <c:v>110</c:v>
                </c:pt>
                <c:pt idx="142">
                  <c:v>93</c:v>
                </c:pt>
                <c:pt idx="143">
                  <c:v>110</c:v>
                </c:pt>
                <c:pt idx="144">
                  <c:v>94</c:v>
                </c:pt>
                <c:pt idx="145">
                  <c:v>93</c:v>
                </c:pt>
                <c:pt idx="146">
                  <c:v>86</c:v>
                </c:pt>
                <c:pt idx="147">
                  <c:v>116</c:v>
                </c:pt>
                <c:pt idx="148">
                  <c:v>74</c:v>
                </c:pt>
                <c:pt idx="149">
                  <c:v>97</c:v>
                </c:pt>
                <c:pt idx="150">
                  <c:v>118</c:v>
                </c:pt>
                <c:pt idx="151">
                  <c:v>103</c:v>
                </c:pt>
                <c:pt idx="152">
                  <c:v>92</c:v>
                </c:pt>
                <c:pt idx="153">
                  <c:v>105</c:v>
                </c:pt>
                <c:pt idx="154">
                  <c:v>98</c:v>
                </c:pt>
                <c:pt idx="155">
                  <c:v>98</c:v>
                </c:pt>
                <c:pt idx="156">
                  <c:v>105</c:v>
                </c:pt>
                <c:pt idx="157">
                  <c:v>80</c:v>
                </c:pt>
                <c:pt idx="158">
                  <c:v>98</c:v>
                </c:pt>
                <c:pt idx="159">
                  <c:v>105</c:v>
                </c:pt>
                <c:pt idx="160">
                  <c:v>98</c:v>
                </c:pt>
                <c:pt idx="161">
                  <c:v>98</c:v>
                </c:pt>
                <c:pt idx="162">
                  <c:v>98</c:v>
                </c:pt>
                <c:pt idx="163">
                  <c:v>80</c:v>
                </c:pt>
                <c:pt idx="164">
                  <c:v>86</c:v>
                </c:pt>
                <c:pt idx="165">
                  <c:v>98</c:v>
                </c:pt>
                <c:pt idx="166">
                  <c:v>112</c:v>
                </c:pt>
                <c:pt idx="167">
                  <c:v>105</c:v>
                </c:pt>
                <c:pt idx="168">
                  <c:v>86</c:v>
                </c:pt>
                <c:pt idx="169">
                  <c:v>92</c:v>
                </c:pt>
                <c:pt idx="170">
                  <c:v>105</c:v>
                </c:pt>
                <c:pt idx="171">
                  <c:v>92</c:v>
                </c:pt>
                <c:pt idx="172">
                  <c:v>92</c:v>
                </c:pt>
                <c:pt idx="173">
                  <c:v>105</c:v>
                </c:pt>
                <c:pt idx="174">
                  <c:v>98</c:v>
                </c:pt>
                <c:pt idx="175">
                  <c:v>98</c:v>
                </c:pt>
                <c:pt idx="176">
                  <c:v>105</c:v>
                </c:pt>
                <c:pt idx="177">
                  <c:v>86</c:v>
                </c:pt>
                <c:pt idx="178">
                  <c:v>105</c:v>
                </c:pt>
                <c:pt idx="179">
                  <c:v>112</c:v>
                </c:pt>
                <c:pt idx="180">
                  <c:v>98</c:v>
                </c:pt>
                <c:pt idx="181">
                  <c:v>98</c:v>
                </c:pt>
                <c:pt idx="182">
                  <c:v>98</c:v>
                </c:pt>
                <c:pt idx="183">
                  <c:v>105</c:v>
                </c:pt>
                <c:pt idx="184">
                  <c:v>81</c:v>
                </c:pt>
                <c:pt idx="185">
                  <c:v>85</c:v>
                </c:pt>
                <c:pt idx="186">
                  <c:v>112</c:v>
                </c:pt>
                <c:pt idx="187">
                  <c:v>88</c:v>
                </c:pt>
                <c:pt idx="188">
                  <c:v>112</c:v>
                </c:pt>
                <c:pt idx="189">
                  <c:v>114</c:v>
                </c:pt>
                <c:pt idx="190">
                  <c:v>114</c:v>
                </c:pt>
                <c:pt idx="191">
                  <c:v>107</c:v>
                </c:pt>
                <c:pt idx="192">
                  <c:v>112</c:v>
                </c:pt>
                <c:pt idx="193">
                  <c:v>112</c:v>
                </c:pt>
                <c:pt idx="194">
                  <c:v>112</c:v>
                </c:pt>
                <c:pt idx="195">
                  <c:v>98</c:v>
                </c:pt>
                <c:pt idx="196">
                  <c:v>86</c:v>
                </c:pt>
                <c:pt idx="197">
                  <c:v>105</c:v>
                </c:pt>
                <c:pt idx="198">
                  <c:v>105</c:v>
                </c:pt>
                <c:pt idx="199">
                  <c:v>92</c:v>
                </c:pt>
                <c:pt idx="200">
                  <c:v>86</c:v>
                </c:pt>
                <c:pt idx="201">
                  <c:v>112</c:v>
                </c:pt>
                <c:pt idx="202">
                  <c:v>105</c:v>
                </c:pt>
                <c:pt idx="203">
                  <c:v>98</c:v>
                </c:pt>
                <c:pt idx="204">
                  <c:v>116</c:v>
                </c:pt>
                <c:pt idx="205">
                  <c:v>101</c:v>
                </c:pt>
                <c:pt idx="206">
                  <c:v>83</c:v>
                </c:pt>
                <c:pt idx="207">
                  <c:v>133</c:v>
                </c:pt>
                <c:pt idx="208">
                  <c:v>122</c:v>
                </c:pt>
                <c:pt idx="209">
                  <c:v>97</c:v>
                </c:pt>
                <c:pt idx="210">
                  <c:v>114</c:v>
                </c:pt>
                <c:pt idx="211">
                  <c:v>118</c:v>
                </c:pt>
                <c:pt idx="212">
                  <c:v>119</c:v>
                </c:pt>
                <c:pt idx="213">
                  <c:v>112</c:v>
                </c:pt>
                <c:pt idx="214">
                  <c:v>121</c:v>
                </c:pt>
                <c:pt idx="215">
                  <c:v>105</c:v>
                </c:pt>
                <c:pt idx="216">
                  <c:v>89</c:v>
                </c:pt>
                <c:pt idx="217">
                  <c:v>112</c:v>
                </c:pt>
                <c:pt idx="218">
                  <c:v>105</c:v>
                </c:pt>
                <c:pt idx="219">
                  <c:v>100</c:v>
                </c:pt>
                <c:pt idx="220">
                  <c:v>116</c:v>
                </c:pt>
                <c:pt idx="221">
                  <c:v>99</c:v>
                </c:pt>
                <c:pt idx="222">
                  <c:v>111</c:v>
                </c:pt>
              </c:numCache>
            </c:numRef>
          </c:yVal>
        </c:ser>
        <c:axId val="69741568"/>
        <c:axId val="69751552"/>
      </c:scatterChart>
      <c:valAx>
        <c:axId val="69741568"/>
        <c:scaling>
          <c:orientation val="minMax"/>
          <c:max val="140"/>
          <c:min val="60"/>
        </c:scaling>
        <c:axPos val="b"/>
        <c:numFmt formatCode="General" sourceLinked="1"/>
        <c:tickLblPos val="nextTo"/>
        <c:spPr>
          <a:ln w="45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751552"/>
        <c:crosses val="autoZero"/>
        <c:crossBetween val="midCat"/>
      </c:valAx>
      <c:valAx>
        <c:axId val="69751552"/>
        <c:scaling>
          <c:orientation val="minMax"/>
          <c:max val="140"/>
          <c:min val="60"/>
        </c:scaling>
        <c:axPos val="l"/>
        <c:numFmt formatCode="General" sourceLinked="1"/>
        <c:tickLblPos val="nextTo"/>
        <c:spPr>
          <a:ln w="45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741568"/>
        <c:crosses val="autoZero"/>
        <c:crossBetween val="midCat"/>
        <c:majorUnit val="20"/>
      </c:valAx>
      <c:spPr>
        <a:noFill/>
        <a:ln w="18029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4507">
      <a:solidFill>
        <a:srgbClr val="000000"/>
      </a:solidFill>
      <a:prstDash val="solid"/>
    </a:ln>
  </c:spPr>
  <c:txPr>
    <a:bodyPr/>
    <a:lstStyle/>
    <a:p>
      <a:pPr>
        <a:defRPr sz="113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AU"/>
  <c:chart>
    <c:title>
      <c:tx>
        <c:rich>
          <a:bodyPr/>
          <a:lstStyle/>
          <a:p>
            <a:pPr>
              <a:defRPr sz="171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AU" dirty="0"/>
              <a:t>MZ </a:t>
            </a:r>
          </a:p>
        </c:rich>
      </c:tx>
      <c:layout>
        <c:manualLayout>
          <c:xMode val="edge"/>
          <c:yMode val="edge"/>
          <c:x val="0.36054421768707556"/>
          <c:y val="2.0491803278688551E-2"/>
        </c:manualLayout>
      </c:layout>
      <c:spPr>
        <a:noFill/>
        <a:ln w="32925">
          <a:noFill/>
        </a:ln>
      </c:spPr>
    </c:title>
    <c:plotArea>
      <c:layout>
        <c:manualLayout>
          <c:layoutTarget val="inner"/>
          <c:xMode val="edge"/>
          <c:yMode val="edge"/>
          <c:x val="0.16666666666666669"/>
          <c:y val="0.26229508196721318"/>
          <c:w val="0.75510204081632648"/>
          <c:h val="0.55737704918032749"/>
        </c:manualLayout>
      </c:layout>
      <c:scatterChart>
        <c:scatterStyle val="lineMarker"/>
        <c:ser>
          <c:idx val="0"/>
          <c:order val="0"/>
          <c:tx>
            <c:strRef>
              <c:f>Sheet2!$B$1</c:f>
              <c:strCache>
                <c:ptCount val="1"/>
                <c:pt idx="0">
                  <c:v>MZ (0.82)</c:v>
                </c:pt>
              </c:strCache>
            </c:strRef>
          </c:tx>
          <c:spPr>
            <a:ln w="37041">
              <a:noFill/>
            </a:ln>
          </c:spPr>
          <c:marker>
            <c:symbol val="diamond"/>
            <c:size val="6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32925">
                <a:solidFill>
                  <a:srgbClr val="FF6600"/>
                </a:solidFill>
                <a:prstDash val="solid"/>
              </a:ln>
            </c:spPr>
            <c:trendlineType val="linear"/>
          </c:trendline>
          <c:xVal>
            <c:numRef>
              <c:f>Sheet2!$C$2:$C$242</c:f>
              <c:numCache>
                <c:formatCode>General</c:formatCode>
                <c:ptCount val="241"/>
                <c:pt idx="0">
                  <c:v>67</c:v>
                </c:pt>
                <c:pt idx="1">
                  <c:v>70</c:v>
                </c:pt>
                <c:pt idx="2">
                  <c:v>70</c:v>
                </c:pt>
                <c:pt idx="3">
                  <c:v>71</c:v>
                </c:pt>
                <c:pt idx="4">
                  <c:v>72</c:v>
                </c:pt>
                <c:pt idx="5">
                  <c:v>74</c:v>
                </c:pt>
                <c:pt idx="6">
                  <c:v>74</c:v>
                </c:pt>
                <c:pt idx="7">
                  <c:v>74</c:v>
                </c:pt>
                <c:pt idx="8">
                  <c:v>75</c:v>
                </c:pt>
                <c:pt idx="9">
                  <c:v>75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76</c:v>
                </c:pt>
                <c:pt idx="14">
                  <c:v>78</c:v>
                </c:pt>
                <c:pt idx="15">
                  <c:v>79</c:v>
                </c:pt>
                <c:pt idx="16">
                  <c:v>80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81</c:v>
                </c:pt>
                <c:pt idx="29">
                  <c:v>81</c:v>
                </c:pt>
                <c:pt idx="30">
                  <c:v>81</c:v>
                </c:pt>
                <c:pt idx="31">
                  <c:v>83</c:v>
                </c:pt>
                <c:pt idx="32">
                  <c:v>85</c:v>
                </c:pt>
                <c:pt idx="33">
                  <c:v>86</c:v>
                </c:pt>
                <c:pt idx="34">
                  <c:v>86</c:v>
                </c:pt>
                <c:pt idx="35">
                  <c:v>86</c:v>
                </c:pt>
                <c:pt idx="36">
                  <c:v>86</c:v>
                </c:pt>
                <c:pt idx="37">
                  <c:v>86</c:v>
                </c:pt>
                <c:pt idx="38">
                  <c:v>86</c:v>
                </c:pt>
                <c:pt idx="39">
                  <c:v>86</c:v>
                </c:pt>
                <c:pt idx="40">
                  <c:v>86</c:v>
                </c:pt>
                <c:pt idx="41">
                  <c:v>86</c:v>
                </c:pt>
                <c:pt idx="42">
                  <c:v>86</c:v>
                </c:pt>
                <c:pt idx="43">
                  <c:v>86</c:v>
                </c:pt>
                <c:pt idx="44">
                  <c:v>86</c:v>
                </c:pt>
                <c:pt idx="45">
                  <c:v>86</c:v>
                </c:pt>
                <c:pt idx="46">
                  <c:v>86</c:v>
                </c:pt>
                <c:pt idx="47">
                  <c:v>86</c:v>
                </c:pt>
                <c:pt idx="48">
                  <c:v>86</c:v>
                </c:pt>
                <c:pt idx="49">
                  <c:v>86</c:v>
                </c:pt>
                <c:pt idx="50">
                  <c:v>86</c:v>
                </c:pt>
                <c:pt idx="51">
                  <c:v>86</c:v>
                </c:pt>
                <c:pt idx="52">
                  <c:v>86</c:v>
                </c:pt>
                <c:pt idx="53">
                  <c:v>86</c:v>
                </c:pt>
                <c:pt idx="54">
                  <c:v>86</c:v>
                </c:pt>
                <c:pt idx="55">
                  <c:v>87</c:v>
                </c:pt>
                <c:pt idx="56">
                  <c:v>88</c:v>
                </c:pt>
                <c:pt idx="57">
                  <c:v>89</c:v>
                </c:pt>
                <c:pt idx="58">
                  <c:v>89</c:v>
                </c:pt>
                <c:pt idx="59">
                  <c:v>90</c:v>
                </c:pt>
                <c:pt idx="60">
                  <c:v>91</c:v>
                </c:pt>
                <c:pt idx="61">
                  <c:v>92</c:v>
                </c:pt>
                <c:pt idx="62">
                  <c:v>92</c:v>
                </c:pt>
                <c:pt idx="63">
                  <c:v>92</c:v>
                </c:pt>
                <c:pt idx="64">
                  <c:v>92</c:v>
                </c:pt>
                <c:pt idx="65">
                  <c:v>92</c:v>
                </c:pt>
                <c:pt idx="66">
                  <c:v>92</c:v>
                </c:pt>
                <c:pt idx="67">
                  <c:v>92</c:v>
                </c:pt>
                <c:pt idx="68">
                  <c:v>92</c:v>
                </c:pt>
                <c:pt idx="69">
                  <c:v>92</c:v>
                </c:pt>
                <c:pt idx="70">
                  <c:v>92</c:v>
                </c:pt>
                <c:pt idx="71">
                  <c:v>92</c:v>
                </c:pt>
                <c:pt idx="72">
                  <c:v>92</c:v>
                </c:pt>
                <c:pt idx="73">
                  <c:v>92</c:v>
                </c:pt>
                <c:pt idx="74">
                  <c:v>92</c:v>
                </c:pt>
                <c:pt idx="75">
                  <c:v>92</c:v>
                </c:pt>
                <c:pt idx="76">
                  <c:v>92</c:v>
                </c:pt>
                <c:pt idx="77">
                  <c:v>92</c:v>
                </c:pt>
                <c:pt idx="78">
                  <c:v>92</c:v>
                </c:pt>
                <c:pt idx="79">
                  <c:v>92</c:v>
                </c:pt>
                <c:pt idx="80">
                  <c:v>92</c:v>
                </c:pt>
                <c:pt idx="81">
                  <c:v>92</c:v>
                </c:pt>
                <c:pt idx="82">
                  <c:v>92</c:v>
                </c:pt>
                <c:pt idx="83">
                  <c:v>92</c:v>
                </c:pt>
                <c:pt idx="84">
                  <c:v>92</c:v>
                </c:pt>
                <c:pt idx="85">
                  <c:v>92</c:v>
                </c:pt>
                <c:pt idx="86">
                  <c:v>92</c:v>
                </c:pt>
                <c:pt idx="87">
                  <c:v>92</c:v>
                </c:pt>
                <c:pt idx="88">
                  <c:v>92</c:v>
                </c:pt>
                <c:pt idx="89">
                  <c:v>92</c:v>
                </c:pt>
                <c:pt idx="90">
                  <c:v>92</c:v>
                </c:pt>
                <c:pt idx="91">
                  <c:v>93</c:v>
                </c:pt>
                <c:pt idx="92">
                  <c:v>93</c:v>
                </c:pt>
                <c:pt idx="93">
                  <c:v>94</c:v>
                </c:pt>
                <c:pt idx="94">
                  <c:v>94</c:v>
                </c:pt>
                <c:pt idx="95">
                  <c:v>94</c:v>
                </c:pt>
                <c:pt idx="96">
                  <c:v>95</c:v>
                </c:pt>
                <c:pt idx="97">
                  <c:v>95</c:v>
                </c:pt>
                <c:pt idx="98">
                  <c:v>95</c:v>
                </c:pt>
                <c:pt idx="99">
                  <c:v>95</c:v>
                </c:pt>
                <c:pt idx="100">
                  <c:v>95</c:v>
                </c:pt>
                <c:pt idx="101">
                  <c:v>96</c:v>
                </c:pt>
                <c:pt idx="102">
                  <c:v>96</c:v>
                </c:pt>
                <c:pt idx="103">
                  <c:v>96</c:v>
                </c:pt>
                <c:pt idx="104">
                  <c:v>97</c:v>
                </c:pt>
                <c:pt idx="105">
                  <c:v>97</c:v>
                </c:pt>
                <c:pt idx="106">
                  <c:v>97</c:v>
                </c:pt>
                <c:pt idx="107">
                  <c:v>97</c:v>
                </c:pt>
                <c:pt idx="108">
                  <c:v>97</c:v>
                </c:pt>
                <c:pt idx="109">
                  <c:v>97</c:v>
                </c:pt>
                <c:pt idx="110">
                  <c:v>98</c:v>
                </c:pt>
                <c:pt idx="111">
                  <c:v>98</c:v>
                </c:pt>
                <c:pt idx="112">
                  <c:v>98</c:v>
                </c:pt>
                <c:pt idx="113">
                  <c:v>98</c:v>
                </c:pt>
                <c:pt idx="114">
                  <c:v>98</c:v>
                </c:pt>
                <c:pt idx="115">
                  <c:v>98</c:v>
                </c:pt>
                <c:pt idx="116">
                  <c:v>98</c:v>
                </c:pt>
                <c:pt idx="117">
                  <c:v>98</c:v>
                </c:pt>
                <c:pt idx="118">
                  <c:v>98</c:v>
                </c:pt>
                <c:pt idx="119">
                  <c:v>98</c:v>
                </c:pt>
                <c:pt idx="120">
                  <c:v>98</c:v>
                </c:pt>
                <c:pt idx="121">
                  <c:v>98</c:v>
                </c:pt>
                <c:pt idx="122">
                  <c:v>98</c:v>
                </c:pt>
                <c:pt idx="123">
                  <c:v>98</c:v>
                </c:pt>
                <c:pt idx="124">
                  <c:v>98</c:v>
                </c:pt>
                <c:pt idx="125">
                  <c:v>98</c:v>
                </c:pt>
                <c:pt idx="126">
                  <c:v>98</c:v>
                </c:pt>
                <c:pt idx="127">
                  <c:v>98</c:v>
                </c:pt>
                <c:pt idx="128">
                  <c:v>98</c:v>
                </c:pt>
                <c:pt idx="129">
                  <c:v>98</c:v>
                </c:pt>
                <c:pt idx="130">
                  <c:v>98</c:v>
                </c:pt>
                <c:pt idx="131">
                  <c:v>98</c:v>
                </c:pt>
                <c:pt idx="132">
                  <c:v>98</c:v>
                </c:pt>
                <c:pt idx="133">
                  <c:v>98</c:v>
                </c:pt>
                <c:pt idx="134">
                  <c:v>99</c:v>
                </c:pt>
                <c:pt idx="135">
                  <c:v>99</c:v>
                </c:pt>
                <c:pt idx="136">
                  <c:v>99</c:v>
                </c:pt>
                <c:pt idx="137">
                  <c:v>99</c:v>
                </c:pt>
                <c:pt idx="138">
                  <c:v>99</c:v>
                </c:pt>
                <c:pt idx="139">
                  <c:v>100</c:v>
                </c:pt>
                <c:pt idx="140">
                  <c:v>100</c:v>
                </c:pt>
                <c:pt idx="141">
                  <c:v>100</c:v>
                </c:pt>
                <c:pt idx="142">
                  <c:v>100</c:v>
                </c:pt>
                <c:pt idx="143">
                  <c:v>100</c:v>
                </c:pt>
                <c:pt idx="144">
                  <c:v>100</c:v>
                </c:pt>
                <c:pt idx="145">
                  <c:v>100</c:v>
                </c:pt>
                <c:pt idx="146">
                  <c:v>101</c:v>
                </c:pt>
                <c:pt idx="147">
                  <c:v>103</c:v>
                </c:pt>
                <c:pt idx="148">
                  <c:v>103</c:v>
                </c:pt>
                <c:pt idx="149">
                  <c:v>103</c:v>
                </c:pt>
                <c:pt idx="150">
                  <c:v>103</c:v>
                </c:pt>
                <c:pt idx="151">
                  <c:v>103</c:v>
                </c:pt>
                <c:pt idx="152">
                  <c:v>103</c:v>
                </c:pt>
                <c:pt idx="153">
                  <c:v>105</c:v>
                </c:pt>
                <c:pt idx="154">
                  <c:v>105</c:v>
                </c:pt>
                <c:pt idx="155">
                  <c:v>105</c:v>
                </c:pt>
                <c:pt idx="156">
                  <c:v>105</c:v>
                </c:pt>
                <c:pt idx="157">
                  <c:v>105</c:v>
                </c:pt>
                <c:pt idx="158">
                  <c:v>105</c:v>
                </c:pt>
                <c:pt idx="159">
                  <c:v>105</c:v>
                </c:pt>
                <c:pt idx="160">
                  <c:v>105</c:v>
                </c:pt>
                <c:pt idx="161">
                  <c:v>105</c:v>
                </c:pt>
                <c:pt idx="162">
                  <c:v>105</c:v>
                </c:pt>
                <c:pt idx="163">
                  <c:v>105</c:v>
                </c:pt>
                <c:pt idx="164">
                  <c:v>105</c:v>
                </c:pt>
                <c:pt idx="165">
                  <c:v>105</c:v>
                </c:pt>
                <c:pt idx="166">
                  <c:v>105</c:v>
                </c:pt>
                <c:pt idx="167">
                  <c:v>105</c:v>
                </c:pt>
                <c:pt idx="168">
                  <c:v>105</c:v>
                </c:pt>
                <c:pt idx="169">
                  <c:v>105</c:v>
                </c:pt>
                <c:pt idx="170">
                  <c:v>105</c:v>
                </c:pt>
                <c:pt idx="171">
                  <c:v>105</c:v>
                </c:pt>
                <c:pt idx="172">
                  <c:v>105</c:v>
                </c:pt>
                <c:pt idx="173">
                  <c:v>105</c:v>
                </c:pt>
                <c:pt idx="174">
                  <c:v>105</c:v>
                </c:pt>
                <c:pt idx="175">
                  <c:v>105</c:v>
                </c:pt>
                <c:pt idx="176">
                  <c:v>105</c:v>
                </c:pt>
                <c:pt idx="177">
                  <c:v>105</c:v>
                </c:pt>
                <c:pt idx="178">
                  <c:v>105</c:v>
                </c:pt>
                <c:pt idx="179">
                  <c:v>105</c:v>
                </c:pt>
                <c:pt idx="180">
                  <c:v>105</c:v>
                </c:pt>
                <c:pt idx="181">
                  <c:v>105</c:v>
                </c:pt>
                <c:pt idx="182">
                  <c:v>105</c:v>
                </c:pt>
                <c:pt idx="183">
                  <c:v>105</c:v>
                </c:pt>
                <c:pt idx="184">
                  <c:v>105</c:v>
                </c:pt>
                <c:pt idx="185">
                  <c:v>107</c:v>
                </c:pt>
                <c:pt idx="186">
                  <c:v>107</c:v>
                </c:pt>
                <c:pt idx="187">
                  <c:v>107</c:v>
                </c:pt>
                <c:pt idx="188">
                  <c:v>110</c:v>
                </c:pt>
                <c:pt idx="189">
                  <c:v>110</c:v>
                </c:pt>
                <c:pt idx="190">
                  <c:v>110</c:v>
                </c:pt>
                <c:pt idx="191">
                  <c:v>111</c:v>
                </c:pt>
                <c:pt idx="192">
                  <c:v>111</c:v>
                </c:pt>
                <c:pt idx="193">
                  <c:v>112</c:v>
                </c:pt>
                <c:pt idx="194">
                  <c:v>112</c:v>
                </c:pt>
                <c:pt idx="195">
                  <c:v>112</c:v>
                </c:pt>
                <c:pt idx="196">
                  <c:v>112</c:v>
                </c:pt>
                <c:pt idx="197">
                  <c:v>112</c:v>
                </c:pt>
                <c:pt idx="198">
                  <c:v>112</c:v>
                </c:pt>
                <c:pt idx="199">
                  <c:v>112</c:v>
                </c:pt>
                <c:pt idx="200">
                  <c:v>114</c:v>
                </c:pt>
                <c:pt idx="201">
                  <c:v>114</c:v>
                </c:pt>
                <c:pt idx="202">
                  <c:v>114</c:v>
                </c:pt>
                <c:pt idx="203">
                  <c:v>114</c:v>
                </c:pt>
                <c:pt idx="204">
                  <c:v>114</c:v>
                </c:pt>
                <c:pt idx="205">
                  <c:v>116</c:v>
                </c:pt>
                <c:pt idx="206">
                  <c:v>118</c:v>
                </c:pt>
                <c:pt idx="207">
                  <c:v>118</c:v>
                </c:pt>
                <c:pt idx="208">
                  <c:v>120</c:v>
                </c:pt>
                <c:pt idx="209">
                  <c:v>121</c:v>
                </c:pt>
                <c:pt idx="210">
                  <c:v>121</c:v>
                </c:pt>
                <c:pt idx="211">
                  <c:v>121</c:v>
                </c:pt>
                <c:pt idx="212">
                  <c:v>121</c:v>
                </c:pt>
                <c:pt idx="213">
                  <c:v>121</c:v>
                </c:pt>
                <c:pt idx="214">
                  <c:v>121</c:v>
                </c:pt>
                <c:pt idx="215">
                  <c:v>122</c:v>
                </c:pt>
                <c:pt idx="216">
                  <c:v>123</c:v>
                </c:pt>
                <c:pt idx="217">
                  <c:v>123</c:v>
                </c:pt>
                <c:pt idx="218">
                  <c:v>123</c:v>
                </c:pt>
                <c:pt idx="219">
                  <c:v>123</c:v>
                </c:pt>
                <c:pt idx="220">
                  <c:v>127</c:v>
                </c:pt>
                <c:pt idx="221">
                  <c:v>129</c:v>
                </c:pt>
                <c:pt idx="222">
                  <c:v>130</c:v>
                </c:pt>
                <c:pt idx="223">
                  <c:v>138</c:v>
                </c:pt>
                <c:pt idx="224">
                  <c:v>138</c:v>
                </c:pt>
              </c:numCache>
            </c:numRef>
          </c:xVal>
          <c:yVal>
            <c:numRef>
              <c:f>Sheet2!$D$2:$D$242</c:f>
              <c:numCache>
                <c:formatCode>General</c:formatCode>
                <c:ptCount val="241"/>
                <c:pt idx="0">
                  <c:v>76</c:v>
                </c:pt>
                <c:pt idx="1">
                  <c:v>70</c:v>
                </c:pt>
                <c:pt idx="2">
                  <c:v>80</c:v>
                </c:pt>
                <c:pt idx="3">
                  <c:v>72</c:v>
                </c:pt>
                <c:pt idx="4">
                  <c:v>71</c:v>
                </c:pt>
                <c:pt idx="5">
                  <c:v>96</c:v>
                </c:pt>
                <c:pt idx="6">
                  <c:v>72</c:v>
                </c:pt>
                <c:pt idx="7">
                  <c:v>71</c:v>
                </c:pt>
                <c:pt idx="8">
                  <c:v>86</c:v>
                </c:pt>
                <c:pt idx="9">
                  <c:v>70</c:v>
                </c:pt>
                <c:pt idx="10">
                  <c:v>86</c:v>
                </c:pt>
                <c:pt idx="11">
                  <c:v>75</c:v>
                </c:pt>
                <c:pt idx="12">
                  <c:v>75</c:v>
                </c:pt>
                <c:pt idx="13">
                  <c:v>74</c:v>
                </c:pt>
                <c:pt idx="14">
                  <c:v>76</c:v>
                </c:pt>
                <c:pt idx="15">
                  <c:v>83</c:v>
                </c:pt>
                <c:pt idx="16">
                  <c:v>86</c:v>
                </c:pt>
                <c:pt idx="17">
                  <c:v>80</c:v>
                </c:pt>
                <c:pt idx="18">
                  <c:v>80</c:v>
                </c:pt>
                <c:pt idx="19">
                  <c:v>92</c:v>
                </c:pt>
                <c:pt idx="20">
                  <c:v>80</c:v>
                </c:pt>
                <c:pt idx="21">
                  <c:v>86</c:v>
                </c:pt>
                <c:pt idx="22">
                  <c:v>86</c:v>
                </c:pt>
                <c:pt idx="23">
                  <c:v>75</c:v>
                </c:pt>
                <c:pt idx="24">
                  <c:v>75</c:v>
                </c:pt>
                <c:pt idx="25">
                  <c:v>98</c:v>
                </c:pt>
                <c:pt idx="26">
                  <c:v>75</c:v>
                </c:pt>
                <c:pt idx="27">
                  <c:v>86</c:v>
                </c:pt>
                <c:pt idx="28">
                  <c:v>92</c:v>
                </c:pt>
                <c:pt idx="29">
                  <c:v>76</c:v>
                </c:pt>
                <c:pt idx="30">
                  <c:v>91</c:v>
                </c:pt>
                <c:pt idx="31">
                  <c:v>74</c:v>
                </c:pt>
                <c:pt idx="32">
                  <c:v>101</c:v>
                </c:pt>
                <c:pt idx="33">
                  <c:v>80</c:v>
                </c:pt>
                <c:pt idx="34">
                  <c:v>92</c:v>
                </c:pt>
                <c:pt idx="35">
                  <c:v>105</c:v>
                </c:pt>
                <c:pt idx="36">
                  <c:v>80</c:v>
                </c:pt>
                <c:pt idx="37">
                  <c:v>98</c:v>
                </c:pt>
                <c:pt idx="38">
                  <c:v>86</c:v>
                </c:pt>
                <c:pt idx="39">
                  <c:v>86</c:v>
                </c:pt>
                <c:pt idx="40">
                  <c:v>92</c:v>
                </c:pt>
                <c:pt idx="41">
                  <c:v>80</c:v>
                </c:pt>
                <c:pt idx="42">
                  <c:v>92</c:v>
                </c:pt>
                <c:pt idx="43">
                  <c:v>92</c:v>
                </c:pt>
                <c:pt idx="44">
                  <c:v>80</c:v>
                </c:pt>
                <c:pt idx="45">
                  <c:v>86</c:v>
                </c:pt>
                <c:pt idx="46">
                  <c:v>80</c:v>
                </c:pt>
                <c:pt idx="47">
                  <c:v>92</c:v>
                </c:pt>
                <c:pt idx="48">
                  <c:v>80</c:v>
                </c:pt>
                <c:pt idx="49">
                  <c:v>86</c:v>
                </c:pt>
                <c:pt idx="50">
                  <c:v>98</c:v>
                </c:pt>
                <c:pt idx="51">
                  <c:v>92</c:v>
                </c:pt>
                <c:pt idx="52">
                  <c:v>92</c:v>
                </c:pt>
                <c:pt idx="53">
                  <c:v>75</c:v>
                </c:pt>
                <c:pt idx="54">
                  <c:v>92</c:v>
                </c:pt>
                <c:pt idx="55">
                  <c:v>103</c:v>
                </c:pt>
                <c:pt idx="56">
                  <c:v>95</c:v>
                </c:pt>
                <c:pt idx="57">
                  <c:v>98</c:v>
                </c:pt>
                <c:pt idx="58">
                  <c:v>81</c:v>
                </c:pt>
                <c:pt idx="59">
                  <c:v>84</c:v>
                </c:pt>
                <c:pt idx="60">
                  <c:v>86</c:v>
                </c:pt>
                <c:pt idx="61">
                  <c:v>83</c:v>
                </c:pt>
                <c:pt idx="62">
                  <c:v>95</c:v>
                </c:pt>
                <c:pt idx="63">
                  <c:v>89</c:v>
                </c:pt>
                <c:pt idx="64">
                  <c:v>86</c:v>
                </c:pt>
                <c:pt idx="65">
                  <c:v>92</c:v>
                </c:pt>
                <c:pt idx="66">
                  <c:v>92</c:v>
                </c:pt>
                <c:pt idx="67">
                  <c:v>92</c:v>
                </c:pt>
                <c:pt idx="68">
                  <c:v>105</c:v>
                </c:pt>
                <c:pt idx="69">
                  <c:v>92</c:v>
                </c:pt>
                <c:pt idx="70">
                  <c:v>92</c:v>
                </c:pt>
                <c:pt idx="71">
                  <c:v>80</c:v>
                </c:pt>
                <c:pt idx="72">
                  <c:v>92</c:v>
                </c:pt>
                <c:pt idx="73">
                  <c:v>92</c:v>
                </c:pt>
                <c:pt idx="74">
                  <c:v>86</c:v>
                </c:pt>
                <c:pt idx="75">
                  <c:v>92</c:v>
                </c:pt>
                <c:pt idx="76">
                  <c:v>98</c:v>
                </c:pt>
                <c:pt idx="77">
                  <c:v>105</c:v>
                </c:pt>
                <c:pt idx="78">
                  <c:v>98</c:v>
                </c:pt>
                <c:pt idx="79">
                  <c:v>92</c:v>
                </c:pt>
                <c:pt idx="80">
                  <c:v>92</c:v>
                </c:pt>
                <c:pt idx="81">
                  <c:v>86</c:v>
                </c:pt>
                <c:pt idx="82">
                  <c:v>98</c:v>
                </c:pt>
                <c:pt idx="83">
                  <c:v>98</c:v>
                </c:pt>
                <c:pt idx="84">
                  <c:v>92</c:v>
                </c:pt>
                <c:pt idx="85">
                  <c:v>80</c:v>
                </c:pt>
                <c:pt idx="86">
                  <c:v>92</c:v>
                </c:pt>
                <c:pt idx="87">
                  <c:v>105</c:v>
                </c:pt>
                <c:pt idx="88">
                  <c:v>92</c:v>
                </c:pt>
                <c:pt idx="89">
                  <c:v>80</c:v>
                </c:pt>
                <c:pt idx="90">
                  <c:v>92</c:v>
                </c:pt>
                <c:pt idx="91">
                  <c:v>97</c:v>
                </c:pt>
                <c:pt idx="92">
                  <c:v>86</c:v>
                </c:pt>
                <c:pt idx="93">
                  <c:v>110</c:v>
                </c:pt>
                <c:pt idx="94">
                  <c:v>103</c:v>
                </c:pt>
                <c:pt idx="95">
                  <c:v>91</c:v>
                </c:pt>
                <c:pt idx="96">
                  <c:v>90</c:v>
                </c:pt>
                <c:pt idx="97">
                  <c:v>94</c:v>
                </c:pt>
                <c:pt idx="98">
                  <c:v>108</c:v>
                </c:pt>
                <c:pt idx="99">
                  <c:v>107</c:v>
                </c:pt>
                <c:pt idx="100">
                  <c:v>110</c:v>
                </c:pt>
                <c:pt idx="101">
                  <c:v>105</c:v>
                </c:pt>
                <c:pt idx="102">
                  <c:v>96</c:v>
                </c:pt>
                <c:pt idx="103">
                  <c:v>100</c:v>
                </c:pt>
                <c:pt idx="104">
                  <c:v>116</c:v>
                </c:pt>
                <c:pt idx="105">
                  <c:v>97</c:v>
                </c:pt>
                <c:pt idx="106">
                  <c:v>103</c:v>
                </c:pt>
                <c:pt idx="107">
                  <c:v>120</c:v>
                </c:pt>
                <c:pt idx="108">
                  <c:v>79</c:v>
                </c:pt>
                <c:pt idx="109">
                  <c:v>111</c:v>
                </c:pt>
                <c:pt idx="110">
                  <c:v>108</c:v>
                </c:pt>
                <c:pt idx="111">
                  <c:v>93</c:v>
                </c:pt>
                <c:pt idx="112">
                  <c:v>97</c:v>
                </c:pt>
                <c:pt idx="113">
                  <c:v>105</c:v>
                </c:pt>
                <c:pt idx="114">
                  <c:v>112</c:v>
                </c:pt>
                <c:pt idx="115">
                  <c:v>98</c:v>
                </c:pt>
                <c:pt idx="116">
                  <c:v>98</c:v>
                </c:pt>
                <c:pt idx="117">
                  <c:v>105</c:v>
                </c:pt>
                <c:pt idx="118">
                  <c:v>92</c:v>
                </c:pt>
                <c:pt idx="119">
                  <c:v>92</c:v>
                </c:pt>
                <c:pt idx="120">
                  <c:v>112</c:v>
                </c:pt>
                <c:pt idx="121">
                  <c:v>98</c:v>
                </c:pt>
                <c:pt idx="122">
                  <c:v>105</c:v>
                </c:pt>
                <c:pt idx="123">
                  <c:v>92</c:v>
                </c:pt>
                <c:pt idx="124">
                  <c:v>98</c:v>
                </c:pt>
                <c:pt idx="125">
                  <c:v>86</c:v>
                </c:pt>
                <c:pt idx="126">
                  <c:v>98</c:v>
                </c:pt>
                <c:pt idx="127">
                  <c:v>105</c:v>
                </c:pt>
                <c:pt idx="128">
                  <c:v>112</c:v>
                </c:pt>
                <c:pt idx="129">
                  <c:v>105</c:v>
                </c:pt>
                <c:pt idx="130">
                  <c:v>92</c:v>
                </c:pt>
                <c:pt idx="131">
                  <c:v>86</c:v>
                </c:pt>
                <c:pt idx="132">
                  <c:v>105</c:v>
                </c:pt>
                <c:pt idx="133">
                  <c:v>92</c:v>
                </c:pt>
                <c:pt idx="134">
                  <c:v>97</c:v>
                </c:pt>
                <c:pt idx="135">
                  <c:v>87</c:v>
                </c:pt>
                <c:pt idx="136">
                  <c:v>92</c:v>
                </c:pt>
                <c:pt idx="137">
                  <c:v>96</c:v>
                </c:pt>
                <c:pt idx="138">
                  <c:v>111</c:v>
                </c:pt>
                <c:pt idx="139">
                  <c:v>96</c:v>
                </c:pt>
                <c:pt idx="140">
                  <c:v>95</c:v>
                </c:pt>
                <c:pt idx="141">
                  <c:v>108</c:v>
                </c:pt>
                <c:pt idx="142">
                  <c:v>120</c:v>
                </c:pt>
                <c:pt idx="143">
                  <c:v>110</c:v>
                </c:pt>
                <c:pt idx="144">
                  <c:v>96</c:v>
                </c:pt>
                <c:pt idx="145">
                  <c:v>110</c:v>
                </c:pt>
                <c:pt idx="146">
                  <c:v>114</c:v>
                </c:pt>
                <c:pt idx="147">
                  <c:v>112</c:v>
                </c:pt>
                <c:pt idx="148">
                  <c:v>105</c:v>
                </c:pt>
                <c:pt idx="149">
                  <c:v>110</c:v>
                </c:pt>
                <c:pt idx="150">
                  <c:v>93</c:v>
                </c:pt>
                <c:pt idx="151">
                  <c:v>105</c:v>
                </c:pt>
                <c:pt idx="152">
                  <c:v>96</c:v>
                </c:pt>
                <c:pt idx="153">
                  <c:v>120</c:v>
                </c:pt>
                <c:pt idx="154">
                  <c:v>105</c:v>
                </c:pt>
                <c:pt idx="155">
                  <c:v>114</c:v>
                </c:pt>
                <c:pt idx="156">
                  <c:v>116</c:v>
                </c:pt>
                <c:pt idx="157">
                  <c:v>110</c:v>
                </c:pt>
                <c:pt idx="158">
                  <c:v>105</c:v>
                </c:pt>
                <c:pt idx="159">
                  <c:v>98</c:v>
                </c:pt>
                <c:pt idx="160">
                  <c:v>98</c:v>
                </c:pt>
                <c:pt idx="161">
                  <c:v>105</c:v>
                </c:pt>
                <c:pt idx="162">
                  <c:v>112</c:v>
                </c:pt>
                <c:pt idx="163">
                  <c:v>98</c:v>
                </c:pt>
                <c:pt idx="164">
                  <c:v>112</c:v>
                </c:pt>
                <c:pt idx="165">
                  <c:v>105</c:v>
                </c:pt>
                <c:pt idx="166">
                  <c:v>112</c:v>
                </c:pt>
                <c:pt idx="167">
                  <c:v>105</c:v>
                </c:pt>
                <c:pt idx="168">
                  <c:v>121</c:v>
                </c:pt>
                <c:pt idx="169">
                  <c:v>98</c:v>
                </c:pt>
                <c:pt idx="170">
                  <c:v>112</c:v>
                </c:pt>
                <c:pt idx="171">
                  <c:v>105</c:v>
                </c:pt>
                <c:pt idx="172">
                  <c:v>98</c:v>
                </c:pt>
                <c:pt idx="173">
                  <c:v>105</c:v>
                </c:pt>
                <c:pt idx="174">
                  <c:v>98</c:v>
                </c:pt>
                <c:pt idx="175">
                  <c:v>112</c:v>
                </c:pt>
                <c:pt idx="176">
                  <c:v>112</c:v>
                </c:pt>
                <c:pt idx="177">
                  <c:v>98</c:v>
                </c:pt>
                <c:pt idx="178">
                  <c:v>112</c:v>
                </c:pt>
                <c:pt idx="179">
                  <c:v>105</c:v>
                </c:pt>
                <c:pt idx="180">
                  <c:v>92</c:v>
                </c:pt>
                <c:pt idx="181">
                  <c:v>105</c:v>
                </c:pt>
                <c:pt idx="182">
                  <c:v>105</c:v>
                </c:pt>
                <c:pt idx="183">
                  <c:v>112</c:v>
                </c:pt>
                <c:pt idx="184">
                  <c:v>105</c:v>
                </c:pt>
                <c:pt idx="185">
                  <c:v>119</c:v>
                </c:pt>
                <c:pt idx="186">
                  <c:v>114</c:v>
                </c:pt>
                <c:pt idx="187">
                  <c:v>108</c:v>
                </c:pt>
                <c:pt idx="188">
                  <c:v>103</c:v>
                </c:pt>
                <c:pt idx="189">
                  <c:v>89</c:v>
                </c:pt>
                <c:pt idx="190">
                  <c:v>111</c:v>
                </c:pt>
                <c:pt idx="191">
                  <c:v>96</c:v>
                </c:pt>
                <c:pt idx="192">
                  <c:v>110</c:v>
                </c:pt>
                <c:pt idx="193">
                  <c:v>110</c:v>
                </c:pt>
                <c:pt idx="194">
                  <c:v>98</c:v>
                </c:pt>
                <c:pt idx="195">
                  <c:v>112</c:v>
                </c:pt>
                <c:pt idx="196">
                  <c:v>105</c:v>
                </c:pt>
                <c:pt idx="197">
                  <c:v>105</c:v>
                </c:pt>
                <c:pt idx="198">
                  <c:v>105</c:v>
                </c:pt>
                <c:pt idx="199">
                  <c:v>105</c:v>
                </c:pt>
                <c:pt idx="200">
                  <c:v>123</c:v>
                </c:pt>
                <c:pt idx="201">
                  <c:v>110</c:v>
                </c:pt>
                <c:pt idx="202">
                  <c:v>107</c:v>
                </c:pt>
                <c:pt idx="203">
                  <c:v>105</c:v>
                </c:pt>
                <c:pt idx="204">
                  <c:v>119</c:v>
                </c:pt>
                <c:pt idx="205">
                  <c:v>133</c:v>
                </c:pt>
                <c:pt idx="206">
                  <c:v>111</c:v>
                </c:pt>
                <c:pt idx="207">
                  <c:v>112</c:v>
                </c:pt>
                <c:pt idx="208">
                  <c:v>120</c:v>
                </c:pt>
                <c:pt idx="209">
                  <c:v>121</c:v>
                </c:pt>
                <c:pt idx="210">
                  <c:v>121</c:v>
                </c:pt>
                <c:pt idx="211">
                  <c:v>121</c:v>
                </c:pt>
                <c:pt idx="212">
                  <c:v>105</c:v>
                </c:pt>
                <c:pt idx="213">
                  <c:v>121</c:v>
                </c:pt>
                <c:pt idx="214">
                  <c:v>121</c:v>
                </c:pt>
                <c:pt idx="215">
                  <c:v>129</c:v>
                </c:pt>
                <c:pt idx="216">
                  <c:v>128</c:v>
                </c:pt>
                <c:pt idx="217">
                  <c:v>118</c:v>
                </c:pt>
                <c:pt idx="218">
                  <c:v>123</c:v>
                </c:pt>
                <c:pt idx="219">
                  <c:v>125</c:v>
                </c:pt>
                <c:pt idx="220">
                  <c:v>137</c:v>
                </c:pt>
                <c:pt idx="221">
                  <c:v>120</c:v>
                </c:pt>
                <c:pt idx="222">
                  <c:v>130</c:v>
                </c:pt>
                <c:pt idx="223">
                  <c:v>128</c:v>
                </c:pt>
                <c:pt idx="224">
                  <c:v>121</c:v>
                </c:pt>
              </c:numCache>
            </c:numRef>
          </c:yVal>
        </c:ser>
        <c:axId val="70267648"/>
        <c:axId val="70269184"/>
      </c:scatterChart>
      <c:valAx>
        <c:axId val="70267648"/>
        <c:scaling>
          <c:orientation val="minMax"/>
          <c:max val="140"/>
          <c:min val="60"/>
        </c:scaling>
        <c:axPos val="b"/>
        <c:numFmt formatCode="General" sourceLinked="1"/>
        <c:tickLblPos val="nextTo"/>
        <c:spPr>
          <a:ln w="41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269184"/>
        <c:crosses val="autoZero"/>
        <c:crossBetween val="midCat"/>
        <c:majorUnit val="20"/>
      </c:valAx>
      <c:valAx>
        <c:axId val="70269184"/>
        <c:scaling>
          <c:orientation val="minMax"/>
          <c:max val="140"/>
          <c:min val="60"/>
        </c:scaling>
        <c:axPos val="l"/>
        <c:numFmt formatCode="General" sourceLinked="1"/>
        <c:tickLblPos val="nextTo"/>
        <c:spPr>
          <a:ln w="41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0267648"/>
        <c:crosses val="autoZero"/>
        <c:crossBetween val="midCat"/>
        <c:majorUnit val="20"/>
      </c:valAx>
      <c:spPr>
        <a:noFill/>
        <a:ln w="16463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4116">
      <a:solidFill>
        <a:srgbClr val="000000"/>
      </a:solidFill>
      <a:prstDash val="solid"/>
    </a:ln>
  </c:spPr>
  <c:txPr>
    <a:bodyPr/>
    <a:lstStyle/>
    <a:p>
      <a:pPr>
        <a:defRPr sz="103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82F93F-F81A-4A93-ADE5-CB981EF79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C3CB7-D60C-4A88-94F7-6C1520034930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957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AU">
              <a:solidFill>
                <a:srgbClr val="000000"/>
              </a:solidFill>
              <a:latin typeface="Times New Roman" pitchFamily="18" charset="0"/>
              <a:ea typeface="msgothic" charset="0"/>
              <a:cs typeface="msgothic" charset="0"/>
            </a:endParaRPr>
          </a:p>
        </p:txBody>
      </p:sp>
      <p:sp>
        <p:nvSpPr>
          <p:cNvPr id="176131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AU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B9DACB-EA9C-4A4D-985E-6D7D2AEF5A43}" type="slidenum">
              <a:rPr lang="en-AU" smtClean="0">
                <a:solidFill>
                  <a:prstClr val="black"/>
                </a:solidFill>
              </a:rPr>
              <a:pPr/>
              <a:t>51</a:t>
            </a:fld>
            <a:endParaRPr lang="en-A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9205AFCD-80EA-4068-8DF5-FD3F5E60F972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55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/>
            <a:endParaRPr 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5CBC5167-6865-4B38-8C61-4242BD829776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56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/>
            <a:endParaRPr 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1CC97-26DC-40B6-90C6-2139967D3F46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 err="1" smtClean="0"/>
              <a:t>Ik</a:t>
            </a:r>
            <a:r>
              <a:rPr lang="en-US" dirty="0" smtClean="0"/>
              <a:t> </a:t>
            </a:r>
            <a:r>
              <a:rPr lang="en-US" dirty="0" err="1" smtClean="0"/>
              <a:t>wil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model direct </a:t>
            </a:r>
            <a:r>
              <a:rPr lang="en-US" dirty="0" err="1" smtClean="0"/>
              <a:t>toepassen</a:t>
            </a:r>
            <a:r>
              <a:rPr lang="en-US" dirty="0" smtClean="0"/>
              <a:t> op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eigenschap</a:t>
            </a:r>
            <a:r>
              <a:rPr lang="en-US" dirty="0" smtClean="0"/>
              <a:t> die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uitstek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leent</a:t>
            </a:r>
            <a:r>
              <a:rPr lang="en-US" dirty="0" smtClean="0"/>
              <a:t>: </a:t>
            </a:r>
            <a:r>
              <a:rPr lang="en-US" dirty="0" err="1" smtClean="0"/>
              <a:t>cognitieve</a:t>
            </a:r>
            <a:r>
              <a:rPr lang="en-US" dirty="0" smtClean="0"/>
              <a:t> </a:t>
            </a:r>
            <a:r>
              <a:rPr lang="en-US" dirty="0" err="1" smtClean="0"/>
              <a:t>vaardigheden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hoog</a:t>
            </a:r>
            <a:r>
              <a:rPr lang="en-US" dirty="0" smtClean="0"/>
              <a:t> </a:t>
            </a:r>
            <a:r>
              <a:rPr lang="en-US" dirty="0" err="1" smtClean="0"/>
              <a:t>erfelijk</a:t>
            </a:r>
            <a:r>
              <a:rPr lang="en-US" dirty="0" smtClean="0"/>
              <a:t> en </a:t>
            </a:r>
            <a:r>
              <a:rPr lang="en-US" dirty="0" err="1" smtClean="0"/>
              <a:t>ondanks</a:t>
            </a:r>
            <a:r>
              <a:rPr lang="en-US" dirty="0" smtClean="0"/>
              <a:t> </a:t>
            </a:r>
            <a:r>
              <a:rPr lang="en-US" dirty="0" err="1" smtClean="0"/>
              <a:t>vele</a:t>
            </a:r>
            <a:r>
              <a:rPr lang="en-US" dirty="0" smtClean="0"/>
              <a:t> </a:t>
            </a:r>
            <a:r>
              <a:rPr lang="en-US" dirty="0" err="1" smtClean="0"/>
              <a:t>pogingen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nog</a:t>
            </a:r>
            <a:r>
              <a:rPr lang="en-US" dirty="0" smtClean="0"/>
              <a:t>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genen</a:t>
            </a:r>
            <a:r>
              <a:rPr lang="en-US" dirty="0" smtClean="0"/>
              <a:t> </a:t>
            </a:r>
            <a:r>
              <a:rPr lang="en-US" dirty="0" err="1" smtClean="0"/>
              <a:t>ontdekt</a:t>
            </a:r>
            <a:r>
              <a:rPr lang="en-US" dirty="0" smtClean="0"/>
              <a:t> die </a:t>
            </a:r>
            <a:r>
              <a:rPr lang="en-US" dirty="0" err="1" smtClean="0"/>
              <a:t>verschillen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in </a:t>
            </a:r>
            <a:r>
              <a:rPr lang="en-US" dirty="0" err="1" smtClean="0"/>
              <a:t>cognitieve</a:t>
            </a:r>
            <a:r>
              <a:rPr lang="en-US" dirty="0" smtClean="0"/>
              <a:t> </a:t>
            </a:r>
            <a:r>
              <a:rPr lang="en-US" dirty="0" err="1" smtClean="0"/>
              <a:t>vaardigheden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dirty="0" smtClean="0"/>
              <a:t>. </a:t>
            </a:r>
          </a:p>
          <a:p>
            <a:pPr eaLnBrk="1" hangingPunct="1"/>
            <a:r>
              <a:rPr lang="en-US" dirty="0" err="1" smtClean="0"/>
              <a:t>Aan</a:t>
            </a:r>
            <a:r>
              <a:rPr lang="en-US" dirty="0" smtClean="0"/>
              <a:t> de VU </a:t>
            </a:r>
            <a:r>
              <a:rPr lang="en-US" dirty="0" err="1" smtClean="0"/>
              <a:t>zijn</a:t>
            </a:r>
            <a:r>
              <a:rPr lang="en-US" dirty="0" smtClean="0"/>
              <a:t> in de loop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jaren</a:t>
            </a:r>
            <a:r>
              <a:rPr lang="en-US" dirty="0" smtClean="0"/>
              <a:t> </a:t>
            </a:r>
            <a:r>
              <a:rPr lang="en-US" dirty="0" err="1" smtClean="0"/>
              <a:t>honderden</a:t>
            </a:r>
            <a:r>
              <a:rPr lang="en-US" dirty="0" smtClean="0"/>
              <a:t> </a:t>
            </a:r>
            <a:r>
              <a:rPr lang="en-US" dirty="0" err="1" smtClean="0"/>
              <a:t>tweelingparen</a:t>
            </a:r>
            <a:r>
              <a:rPr lang="en-US" dirty="0" smtClean="0"/>
              <a:t> </a:t>
            </a:r>
            <a:r>
              <a:rPr lang="en-US" dirty="0" err="1" smtClean="0"/>
              <a:t>getest</a:t>
            </a:r>
            <a:r>
              <a:rPr lang="en-US" dirty="0" smtClean="0"/>
              <a:t> en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schat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verzameld</a:t>
            </a:r>
            <a:r>
              <a:rPr lang="en-US" dirty="0" smtClean="0"/>
              <a:t> op het </a:t>
            </a:r>
            <a:r>
              <a:rPr lang="en-US" dirty="0" err="1" smtClean="0"/>
              <a:t>gebied</a:t>
            </a:r>
            <a:r>
              <a:rPr lang="en-US" dirty="0" smtClean="0"/>
              <a:t> van </a:t>
            </a:r>
            <a:r>
              <a:rPr lang="en-US" dirty="0" err="1" smtClean="0"/>
              <a:t>cognitieve</a:t>
            </a:r>
            <a:r>
              <a:rPr lang="en-US" dirty="0" smtClean="0"/>
              <a:t> </a:t>
            </a:r>
            <a:r>
              <a:rPr lang="en-US" dirty="0" err="1" smtClean="0"/>
              <a:t>vaardigheden</a:t>
            </a:r>
            <a:r>
              <a:rPr lang="en-US" dirty="0" smtClean="0"/>
              <a:t> en </a:t>
            </a:r>
            <a:r>
              <a:rPr lang="en-US" dirty="0" err="1" smtClean="0"/>
              <a:t>hersenfunctioneren</a:t>
            </a:r>
            <a:r>
              <a:rPr lang="en-US" dirty="0" smtClean="0"/>
              <a:t>. </a:t>
            </a:r>
            <a:r>
              <a:rPr lang="en-US" dirty="0" err="1" smtClean="0"/>
              <a:t>Er</a:t>
            </a:r>
            <a:r>
              <a:rPr lang="en-US" dirty="0" smtClean="0"/>
              <a:t> is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beschikbaar</a:t>
            </a:r>
            <a:r>
              <a:rPr lang="en-US" dirty="0" smtClean="0"/>
              <a:t> op </a:t>
            </a:r>
            <a:r>
              <a:rPr lang="en-US" dirty="0" err="1" smtClean="0"/>
              <a:t>reactietijdtaken</a:t>
            </a:r>
            <a:r>
              <a:rPr lang="en-US" dirty="0" smtClean="0"/>
              <a:t>, EEG </a:t>
            </a:r>
            <a:r>
              <a:rPr lang="en-US" dirty="0" err="1" smtClean="0"/>
              <a:t>metingen</a:t>
            </a:r>
            <a:r>
              <a:rPr lang="en-US" dirty="0" smtClean="0"/>
              <a:t>, MRI </a:t>
            </a:r>
            <a:r>
              <a:rPr lang="en-US" dirty="0" err="1" smtClean="0"/>
              <a:t>metingen</a:t>
            </a:r>
            <a:r>
              <a:rPr lang="en-US" dirty="0" smtClean="0"/>
              <a:t> en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intelligentie</a:t>
            </a:r>
            <a:r>
              <a:rPr lang="en-US" dirty="0" smtClean="0"/>
              <a:t> </a:t>
            </a:r>
            <a:r>
              <a:rPr lang="en-US" dirty="0" err="1" smtClean="0"/>
              <a:t>testen</a:t>
            </a:r>
            <a:r>
              <a:rPr lang="en-US" dirty="0" smtClean="0"/>
              <a:t>. </a:t>
            </a:r>
            <a:r>
              <a:rPr lang="en-US" dirty="0" err="1" smtClean="0"/>
              <a:t>Wanneer</a:t>
            </a:r>
            <a:r>
              <a:rPr lang="en-US" dirty="0" smtClean="0"/>
              <a:t> we </a:t>
            </a:r>
            <a:r>
              <a:rPr lang="en-US" dirty="0" err="1" smtClean="0"/>
              <a:t>bijvoorbeeld</a:t>
            </a:r>
            <a:r>
              <a:rPr lang="en-US" dirty="0" smtClean="0"/>
              <a:t> de IQ score van </a:t>
            </a:r>
            <a:r>
              <a:rPr lang="en-US" dirty="0" err="1" smtClean="0"/>
              <a:t>een</a:t>
            </a:r>
            <a:r>
              <a:rPr lang="en-US" dirty="0" smtClean="0"/>
              <a:t> lid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tweelinpaar</a:t>
            </a:r>
            <a:r>
              <a:rPr lang="en-US" dirty="0" smtClean="0"/>
              <a:t> </a:t>
            </a:r>
            <a:r>
              <a:rPr lang="en-US" dirty="0" err="1" smtClean="0"/>
              <a:t>afzetten</a:t>
            </a:r>
            <a:r>
              <a:rPr lang="en-US" dirty="0" smtClean="0"/>
              <a:t> </a:t>
            </a:r>
            <a:r>
              <a:rPr lang="en-US" dirty="0" err="1" smtClean="0"/>
              <a:t>tegen</a:t>
            </a:r>
            <a:r>
              <a:rPr lang="en-US" dirty="0" smtClean="0"/>
              <a:t> de IQ score van het </a:t>
            </a:r>
            <a:r>
              <a:rPr lang="en-US" dirty="0" err="1" smtClean="0"/>
              <a:t>tweede</a:t>
            </a:r>
            <a:r>
              <a:rPr lang="en-US" dirty="0" smtClean="0"/>
              <a:t> lid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paar</a:t>
            </a:r>
            <a:r>
              <a:rPr lang="en-US" dirty="0" smtClean="0"/>
              <a:t>, en we </a:t>
            </a:r>
            <a:r>
              <a:rPr lang="en-US" dirty="0" err="1" smtClean="0"/>
              <a:t>doen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apart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eeneiige</a:t>
            </a:r>
            <a:r>
              <a:rPr lang="en-US" dirty="0" smtClean="0"/>
              <a:t> </a:t>
            </a:r>
            <a:r>
              <a:rPr lang="en-US" dirty="0" err="1" smtClean="0"/>
              <a:t>tweelingen</a:t>
            </a:r>
            <a:r>
              <a:rPr lang="en-US" dirty="0" smtClean="0"/>
              <a:t> en </a:t>
            </a:r>
            <a:r>
              <a:rPr lang="en-US" dirty="0" err="1" smtClean="0"/>
              <a:t>tweeeiige</a:t>
            </a:r>
            <a:r>
              <a:rPr lang="en-US" dirty="0" smtClean="0"/>
              <a:t> </a:t>
            </a:r>
            <a:r>
              <a:rPr lang="en-US" dirty="0" err="1" smtClean="0"/>
              <a:t>tweelingen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 we </a:t>
            </a:r>
            <a:r>
              <a:rPr lang="en-US" dirty="0" err="1" smtClean="0"/>
              <a:t>dat</a:t>
            </a:r>
            <a:r>
              <a:rPr lang="en-US" dirty="0" smtClean="0"/>
              <a:t> de </a:t>
            </a:r>
            <a:r>
              <a:rPr lang="en-US" dirty="0" err="1" smtClean="0"/>
              <a:t>eeneiige</a:t>
            </a:r>
            <a:r>
              <a:rPr lang="en-US" dirty="0" smtClean="0"/>
              <a:t> </a:t>
            </a:r>
            <a:r>
              <a:rPr lang="en-US" dirty="0" err="1" smtClean="0"/>
              <a:t>tweelinparen</a:t>
            </a:r>
            <a:r>
              <a:rPr lang="en-US" dirty="0" smtClean="0"/>
              <a:t> </a:t>
            </a:r>
            <a:r>
              <a:rPr lang="en-US" dirty="0" err="1" smtClean="0"/>
              <a:t>ongeveer</a:t>
            </a:r>
            <a:r>
              <a:rPr lang="en-US" dirty="0" smtClean="0"/>
              <a:t> twee </a:t>
            </a:r>
            <a:r>
              <a:rPr lang="en-US" dirty="0" err="1" smtClean="0"/>
              <a:t>keer</a:t>
            </a:r>
            <a:r>
              <a:rPr lang="en-US" dirty="0" smtClean="0"/>
              <a:t> </a:t>
            </a:r>
            <a:r>
              <a:rPr lang="en-US" dirty="0" err="1" smtClean="0"/>
              <a:t>zoveel</a:t>
            </a:r>
            <a:r>
              <a:rPr lang="en-US" dirty="0" smtClean="0"/>
              <a:t> op </a:t>
            </a:r>
            <a:r>
              <a:rPr lang="en-US" dirty="0" err="1" smtClean="0"/>
              <a:t>elkaar</a:t>
            </a:r>
            <a:r>
              <a:rPr lang="en-US" dirty="0" smtClean="0"/>
              <a:t> </a:t>
            </a:r>
            <a:r>
              <a:rPr lang="en-US" dirty="0" err="1" smtClean="0"/>
              <a:t>lijken</a:t>
            </a:r>
            <a:r>
              <a:rPr lang="en-US" dirty="0" smtClean="0"/>
              <a:t> (</a:t>
            </a:r>
            <a:r>
              <a:rPr lang="en-US" dirty="0" err="1" smtClean="0"/>
              <a:t>corr</a:t>
            </a:r>
            <a:r>
              <a:rPr lang="en-US" dirty="0" smtClean="0"/>
              <a:t> .80) </a:t>
            </a:r>
            <a:r>
              <a:rPr lang="en-US" dirty="0" err="1" smtClean="0"/>
              <a:t>als</a:t>
            </a:r>
            <a:r>
              <a:rPr lang="en-US" dirty="0" smtClean="0"/>
              <a:t> de </a:t>
            </a:r>
            <a:r>
              <a:rPr lang="en-US" dirty="0" err="1" smtClean="0"/>
              <a:t>tweeeiige</a:t>
            </a:r>
            <a:r>
              <a:rPr lang="en-US" dirty="0" smtClean="0"/>
              <a:t> </a:t>
            </a:r>
            <a:r>
              <a:rPr lang="en-US" dirty="0" err="1" smtClean="0"/>
              <a:t>paren</a:t>
            </a:r>
            <a:r>
              <a:rPr lang="en-US" dirty="0" smtClean="0"/>
              <a:t> (met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corr</a:t>
            </a:r>
            <a:r>
              <a:rPr lang="en-US" dirty="0" smtClean="0"/>
              <a:t> van .45).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correlatiepatroon</a:t>
            </a:r>
            <a:r>
              <a:rPr lang="en-US" dirty="0" smtClean="0"/>
              <a:t> </a:t>
            </a:r>
            <a:r>
              <a:rPr lang="en-US" dirty="0" err="1" smtClean="0"/>
              <a:t>leid</a:t>
            </a:r>
            <a:r>
              <a:rPr lang="en-US" dirty="0" smtClean="0"/>
              <a:t> tot </a:t>
            </a:r>
            <a:r>
              <a:rPr lang="en-US" dirty="0" err="1" smtClean="0"/>
              <a:t>hoge</a:t>
            </a:r>
            <a:r>
              <a:rPr lang="en-US" dirty="0" smtClean="0"/>
              <a:t> </a:t>
            </a:r>
            <a:r>
              <a:rPr lang="en-US" dirty="0" err="1" smtClean="0"/>
              <a:t>erfelijkheidsschattingen</a:t>
            </a:r>
            <a:r>
              <a:rPr lang="en-US" dirty="0" smtClean="0"/>
              <a:t> en is in </a:t>
            </a:r>
            <a:r>
              <a:rPr lang="en-US" dirty="0" err="1" smtClean="0"/>
              <a:t>overeenstemming</a:t>
            </a:r>
            <a:r>
              <a:rPr lang="en-US" dirty="0" smtClean="0"/>
              <a:t> met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aantal</a:t>
            </a:r>
            <a:r>
              <a:rPr lang="en-US" dirty="0" smtClean="0"/>
              <a:t> </a:t>
            </a:r>
            <a:r>
              <a:rPr lang="en-US" dirty="0" err="1" smtClean="0"/>
              <a:t>versch</a:t>
            </a:r>
            <a:r>
              <a:rPr lang="en-US" dirty="0" smtClean="0"/>
              <a:t> </a:t>
            </a:r>
            <a:r>
              <a:rPr lang="en-US" dirty="0" err="1" smtClean="0"/>
              <a:t>modellen</a:t>
            </a:r>
            <a:r>
              <a:rPr lang="en-US" dirty="0" smtClean="0"/>
              <a:t> die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erf</a:t>
            </a:r>
            <a:r>
              <a:rPr lang="en-US" dirty="0" smtClean="0"/>
              <a:t> </a:t>
            </a:r>
            <a:r>
              <a:rPr lang="en-US" dirty="0" err="1" smtClean="0"/>
              <a:t>kunen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dirty="0" smtClean="0"/>
              <a:t>:</a:t>
            </a:r>
          </a:p>
          <a:p>
            <a:pPr eaLnBrk="1" hangingPunct="1"/>
            <a:r>
              <a:rPr lang="en-US" dirty="0" smtClean="0"/>
              <a:t>1</a:t>
            </a:r>
          </a:p>
          <a:p>
            <a:pPr eaLnBrk="1" hangingPunct="1"/>
            <a:r>
              <a:rPr lang="en-US" dirty="0" smtClean="0"/>
              <a:t>2</a:t>
            </a:r>
          </a:p>
          <a:p>
            <a:pPr eaLnBrk="1" hangingPunct="1"/>
            <a:r>
              <a:rPr lang="en-US" dirty="0" smtClean="0"/>
              <a:t>3</a:t>
            </a:r>
          </a:p>
          <a:p>
            <a:pPr eaLnBrk="1" hangingPunct="1"/>
            <a:r>
              <a:rPr lang="en-US" dirty="0" smtClean="0"/>
              <a:t>4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17C40-982A-42B0-B9E3-021841EA028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14F5E-CB9C-46FE-9871-84D05FCAE26C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460D5-D238-4EE3-80A4-D041EA906A45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796925"/>
            <a:ext cx="4260850" cy="319563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3850"/>
          </a:xfrm>
          <a:noFill/>
          <a:ln/>
        </p:spPr>
        <p:txBody>
          <a:bodyPr wrap="square" lIns="94748" tIns="47374" rIns="94748" bIns="47374"/>
          <a:lstStyle/>
          <a:p>
            <a:pPr eaLnBrk="1" hangingPunct="1"/>
            <a:r>
              <a:rPr lang="de-DE" smtClean="0">
                <a:cs typeface="Times New Roman" pitchFamily="18" charset="0"/>
              </a:rPr>
              <a:t>In a GWA the Genome which contains xx SNPs is examined using … SNPs</a:t>
            </a:r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7BF07-DD15-4ABA-A8BB-6CADA97026C6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7B44B-BA0B-4F12-A874-D0D65EB11738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957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AU">
              <a:solidFill>
                <a:srgbClr val="000000"/>
              </a:solidFill>
              <a:latin typeface="Times New Roman" pitchFamily="18" charset="0"/>
              <a:ea typeface="msgothic" charset="0"/>
              <a:cs typeface="msgothic" charset="0"/>
            </a:endParaRP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957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AU">
              <a:solidFill>
                <a:srgbClr val="000000"/>
              </a:solidFill>
              <a:latin typeface="Times New Roman" pitchFamily="18" charset="0"/>
              <a:ea typeface="msgothic" charset="0"/>
              <a:cs typeface="msgothic" charset="0"/>
            </a:endParaRPr>
          </a:p>
        </p:txBody>
      </p:sp>
      <p:sp>
        <p:nvSpPr>
          <p:cNvPr id="175107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D2E22-2574-4205-A988-85065496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ADFBE-50FA-4F4D-9454-B5FCCFD79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688C5-3840-4570-80E0-FC65F6D0EE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CF14-4789-4727-BF00-86B8CDC779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ABB0-D55C-4121-8517-5C3B5ACA0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7D38F-D226-4391-80D3-A5FC5FB0DF10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2E8BB-E340-4628-97DE-87B68F012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0495F-C7A0-4DD9-AEF6-5637261D8B37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D5F9-6104-4E20-861D-245507610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ABC5A-5719-4816-96E3-2DE6AD5D6B7A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27127-3213-4AFB-9AC4-6AD41A7E0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2E4FB-D856-44CD-8D4D-BC49CE2EEB11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CF035-9F75-4E38-95F2-95F56BB28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4C1F-9F8A-4655-A8B4-46FE3355659E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35EE2-BA1F-4A2F-87C5-ABE4FD868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A9CBB-2F80-464C-A26E-F81CF6225402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58A8C-CE4F-4D77-BA0E-1286ED68C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B662-D64E-473C-BCEE-74F3AD57CBBF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25AB4-7A10-4387-91C3-FB96AFCBB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4C72C-D556-4A28-BF9A-8737ECDA3140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0FFC-9554-4D03-905C-16D0372A5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A9C4F-56CC-45DC-92CF-9C223AACF3CB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1339B-1E5B-46D8-9A65-6B28EB0B7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F4AC-5359-4CA9-9907-473FC171EBF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E752-59B6-4244-AE2C-9EE155F25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DD6F9-903B-4C7A-ACC4-9FF445946B14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773C-76A7-43EB-9996-704FC4B42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DBB421-6B50-41CB-B912-707487B947D4}" type="slidenum">
              <a:rPr lang="en-AU" smtClean="0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3CADEC3-6BBF-4E8A-9595-D4BE74DBADEE}" type="slidenum">
              <a:rPr lang="en-A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A95B441-1410-4868-8FA5-CC5D957C1989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B623C-950E-460E-82EA-97D47AC7DD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DCFFC-07DD-498E-B21F-E8D4755CD4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354C-70AC-401F-BBE7-BBDEC530A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63A4-2F94-4D4E-8DF3-8E6483C05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AF8BE-5F2C-485A-A853-F8BDA13DA3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B681E-07F9-430D-AA44-0E072033C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B7DC2-9D43-4331-A339-BC41CC13D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5A3D-BB68-469A-BF4C-E46290551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192A6-EF79-43E6-8D67-35A4C1AB90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568A7-B093-4D6C-9441-BACE3EFB17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02C9-FB57-4C3B-8F92-E52B0D869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E51D8E9-747C-4C8B-B055-107D667D5A5A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A705-7A8C-4A4B-8E4A-F31817C166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A428-A57F-4CB3-9AA4-DF1D732337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28CB1-4707-4D57-9AD1-E179C4232F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4EB9-BD9E-4CC0-A443-C81008A359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E5BD-D012-4AE1-AADC-91C89E4E1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4FC3-44FA-4B2D-898C-1EA86A2AC7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CC83B-B99B-4E00-94EF-6238AA980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18B-5C55-4010-B51D-898A90682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A4A8-849B-4880-AA86-B47432E6B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6A3F7-2E4E-4389-878F-F948DF5D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0314B-2036-414A-8E9F-8D89FAE7F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5CD4D-0C8F-49A6-A4C7-4801C3D0F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B8337-E436-49C1-A1AC-7DF98B76BB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268-0E50-4448-A496-4AC41B537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F1D0-CFD0-48E6-8575-BE74B6B8A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157DE-7C2A-4734-B95C-4D09A02D53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975B9-0182-429A-8D02-3EDC3F11F3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36C26-FC41-419A-A5DF-2D28C5A25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F9850-8207-4A4D-84AB-90F6236173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DC171-AFD4-4774-A104-6D2D603093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C5CF0-8328-4A3F-883B-0A263EBD1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5249-0FFE-4FC2-9C53-42897EA6EE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3049192-E735-4DB5-8C9C-68E520E701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6F342FA-CDB4-4C58-B4EF-C7B59E1A7F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01800F2-A494-43F1-9100-5E624F13E9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C3E8629-252A-4EC0-89D6-358B31F948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FE6C35A-A4F2-4D6A-86C8-4105D2055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B70A5F1-1AAD-4A11-AC10-66C2315F7D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65A5C47-A702-46A8-95A5-5E3AE9329B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CEF7C79-E629-419D-A619-69C5DD0E43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5E8C38A-7431-4314-93B4-E30553976E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19E95F2-2384-4A11-A0DA-C547CC2DE7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59BAE43-DFAA-45ED-9F3E-DBAA8D035D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0C3639A-079A-41B8-B903-62E4659C6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CA595F3-B84A-465E-B1AD-6C7284551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A2A55-4798-4157-81D8-D6488E510E0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ADFA-1857-46EB-9408-A5C929DA868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AFD1-84DE-46E7-A67B-D919EA25F88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5B392-6C34-4752-AFF9-F834534115E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8B87-88B0-4B59-8568-10E6A09F15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FE2AA-45C7-4228-8DEB-3137630BC0B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42C57-55A0-4819-B3F4-A9F58D91986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17403-3BCB-488C-8EA5-9DF797C42B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1F760-CE2E-4369-948C-780CE654FD9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05623-7C1C-40B5-AB62-D3AF68A5DCC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D5F0D-62F6-4C1D-A0CF-A9F9EEC31C0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BFE55-FC00-40AE-90E5-4697CA404DB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826D8-8BB4-4909-B7C6-7E63EBE03B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0588-BBE3-420D-9A4E-4980F96255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D3BDD-FBA8-4A4E-812B-4FF8AFB85E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DA2D7-5699-4216-A4CF-8E0562D67D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09575-C2D9-4B80-B744-C69DE02F0B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59E23-DE26-49D2-9505-D9A29D2043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01CCF-9AA1-428C-82C8-ACCE03F714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7EC3-BE0F-4344-8AE7-C80C393E3F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20BD-9DD4-449D-845B-1B8CED942E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3054-C64E-4DEE-94D4-495DE1672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C2156-3AA7-47EC-BEB1-CB9D2F3C32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DD63-C712-4E12-A79E-7B86869086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074B-B6AE-490A-8551-30B88095D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870D6-6178-48FF-8A28-53E82989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BCD3E-56A6-4764-8267-96550F55F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BDF13-5ED9-4C95-8445-03CA1B2A2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8BFE0-11A9-4562-865C-6DD85B380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FE8F1-BD10-49E6-9D44-20669526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E9BBF-22C9-4E14-B7E8-6EC33D022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EC16A-9DF9-4A38-A820-D5C32BE53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4432-1A02-4A1C-9ECD-DE9B24349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558D-8C68-4479-B266-B6DD404EA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C34A0-3033-472D-ABE5-DD1A136A3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C24F7-711F-43C4-BFC6-4FCCBB1D7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26D0-B20B-4360-B407-E0EACFBB5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90D46-5212-4959-B0E4-86DCD556B884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73FE7-6B85-4A16-9D6E-7FA97811D24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74A39-C061-46E9-8EB5-27AA64AD7491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A4F81-DE24-4D04-A295-6BE60C1F63D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A58EC-E7DF-4129-9B96-6067C94E7B79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7F154-E8BD-4C88-B61A-AF6237BBF87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75500-2A69-4301-9887-156F54E42EED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3DD1-1A25-4112-92DD-561B2D19F73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A4A3A-80E1-45B8-884B-76AAE8B16B20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361B-FCC8-4FAF-985A-99A0F2E6B80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77DB-6364-4035-8B19-A24B72A90B09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A815A-DC65-46A5-8A72-9879F351A7D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7355B-8236-4636-B495-8A7C0363C13F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AB9A-C4A2-404B-8AE4-EDBC7BABB34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38D3-D1EF-4568-9FDB-15CA6304A345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1E20-8684-46F3-B200-6CBBFF68A99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01B93-78F4-4AA7-8AA2-17216C7169D6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7C626-F71E-4F78-B209-4C539AD3D20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CA00-C430-4FFF-85DE-4F4A771A08AE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3769D-43C9-4B1E-82F5-39A4C609593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7BD8C-91AF-4749-9499-7D9DA88D833F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44B7-C462-42A2-9D4C-8D82E83C946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C5B46-8544-4BEF-9BEB-0BBF380F31ED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9FC5-8BE1-4D69-95B3-039A8B560F8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71EB3-CC89-4EDD-B80F-21F1EC0F8AB5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81DAC-FA95-40D5-96FD-22B1017EB18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60A79-FD3D-47C7-A22B-1069BE17BB97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0FF6-2086-4681-B0FB-2168516B5DC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555D-EC11-4ED3-A5CC-49374901C528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E596C-5B3C-4511-BA1F-B3B72D3BB55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A1D69-3467-4D4F-A65B-6AEFA0F7D4A2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68674-AD16-4C24-BDCC-62021619DFA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0518A-5627-49F9-9820-DD6299E67086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37F55-09A8-43DA-8A7B-23D25742359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63201-B614-46A9-A445-9BAEF1143707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1B68E-1542-4BD9-9C40-C93B167D622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8277A-9F26-41DA-A243-555F549CAE4D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9BACC-521E-43AC-894F-17D7F6A73B8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544E9-9894-4BC7-9ACC-6672851CCADC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28FE0-B627-4BA5-A79A-759785D01A4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922D-FC9B-4BB5-A7D8-CD25672F34DD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70FC1-F8C5-4CD7-9CA1-7B2A6EDD9D4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23942-5DD9-46CC-8980-805D5DB47497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286FD-45A0-443D-8416-8FC76A48678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3EF0E-D076-488C-BB22-2C15C82A6AFD}" type="datetime1">
              <a:rPr lang="en-AU" smtClean="0"/>
              <a:pPr>
                <a:defRPr/>
              </a:pPr>
              <a:t>7/03/2011</a:t>
            </a:fld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F6FB7-715B-4984-98BF-B61441AA6C4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936C-E7B5-4DE8-8956-71A2AC770E99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CE83-2855-4524-93FB-C03ACBC8696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6433-6B14-4314-A949-32626F0E32B7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3E8C7-B015-43B1-92BE-9CAD0BBB2D3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7BF4-6387-4F72-A087-B5AB92CE2E37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A7580-6758-45A3-97A9-68667FBEF68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F65C-AB8A-401C-BEE6-0D8906596CB0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5B97-262C-4F91-8B77-2371F3FDD34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16DDF-7653-4C67-9C8C-E2099A1237C5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8710A-27CD-4DDF-BE47-085D13FE7AB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C94B-18C3-4811-A50A-AB9B99399F85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0D4D8-E794-43F8-BA73-150F2C3415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B110F-7228-4EB3-8756-4028D286B3CE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90D12-BBF5-4080-962C-6B0D7D0EF09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6C24-1272-43CD-B458-0CD56C645B4A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864E7-D021-47E6-85C3-31F245647D3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E6A5-B9BC-46AF-83B4-28CDB085D932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B702-81F1-472F-A95D-AA433846DE4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A4CB-032B-4FC4-9117-BA446B275D64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9D44-3CFD-4958-BDD8-0FA07A9FD3E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BC0A-7BF0-4F12-8C2B-867E17625D6A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5F261-6C00-4E04-B0B0-E6A13A3C9C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3EC8-6CF2-4A94-A692-589AA0D67EE2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7D349-F58C-4511-A0CB-44CF96C649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EF75D7F-85A7-4BA5-92C4-49F030A8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10B5A02-47EA-4707-9D33-E440F1958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8FEE7AD-7D6C-4ADE-BF79-C83082A6E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5D7C7D-E7F1-4622-9D4C-1A3FA24F1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635EC80-8969-475C-9BFC-2C7660F2F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6ECE796-DAD1-4A7D-A847-0C90F20F0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17E0CF7-7800-4F8F-8352-BE1F538A6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F26DA0C-12B4-4BC2-A7BA-9E5A23D1B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887FCFC-3157-4E2F-9ED2-6FE72852D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C1C564F-F6F3-4D4C-B0E5-533115714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C778E3A-E0DD-2142-A69A-E49A944C7BBD}" type="datetimeFigureOut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054ABEF-7411-4893-8876-09AFC813A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4C603-A56D-457F-B1FF-1FCBC07860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6BC4C-1C72-49E9-B582-AE651B3661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172EB-C72B-4F2B-B54E-B5D7B64057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FEE9E-D147-4986-8A04-1D04C01427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FD7C9-E851-41B0-B5CC-E1B884E497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74870-1BD7-49DE-B515-CD03F2FD1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94C1E-E14B-4863-9470-8032078C2F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83043-F033-44B7-B038-895B3BBFFD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1CE8C-0F52-42E6-99F9-FF452DC65A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3C4BE-0A8A-48EE-B248-8247B61B29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A0E43-D5AA-4683-B72D-A7DA54304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5640-FD22-45A0-99B1-6A0E15AE05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3163" y="1052513"/>
            <a:ext cx="7772400" cy="1431925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974E3E-622A-4B0A-AC80-D5D7414625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0089-C13D-4FF3-8546-2CEB391480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4C7B-04CE-45A7-AE17-060B74F5F4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5F3-763E-448E-B22A-E6EA8933E2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4BB2-2225-465D-94E1-52179655D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502C-587B-4A40-B396-C344857751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3E6E-C2C6-4849-9755-1173CCF19B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BE2C-D8A3-4315-8862-DB17E1C495B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570B-B9B1-43B7-88A6-776B7042A2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585F-AEAD-43A1-AD08-63C3F17D2B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B599-55EA-4977-90FD-32D4C67205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364F-3C8F-4E28-AFDF-491A74F862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49C79-ED69-4ECC-A0B4-15A6B6F48E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D4F2-856B-4D1F-8D52-2B5F0E872A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A3312-7466-4E80-899E-D477608946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8FF46-7C90-4FBD-B548-BC36B1B4A3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34A00-C010-472B-88FD-AB5EFF4B6C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49286-E8A5-4950-A7F9-D9EADCC8A8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93C2-C277-4B2A-977D-7FB0AC446F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770AA-6A90-42E5-8DB9-5F44CC408C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EC6D5-B55F-43FF-9019-D8159AFE2C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89C3F-B1D9-4D34-B27F-0A4BD35AF2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035E9B60-3750-4F25-9777-E5A7E569C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26C1-8B15-4FD4-8262-7F06A9257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2552D-7488-4C35-AD09-7B21E7781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BFDAA-5028-4894-A31B-D636418A5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0D974-4F13-4A83-A14F-F1BBB1E4B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74AFF-9327-478A-AED8-AC90F6949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DC08-8025-403C-84CB-D2E514512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6B370-0535-4140-8C2F-E9F5014AC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0F278-B26E-4B48-AA85-B0A4649F0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F66DD-6FAE-469F-90F1-4B840A7BC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17863-6776-41A4-9B2C-9B1051B0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7481-399F-4215-A821-A52627FB6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3F46-1ED8-44B1-A717-E45E96A7B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107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10" name="Rectangle 1038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1" name="Rectangle 1039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2" name="Rectangle 104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F24EAAB-D89E-411E-BCF0-02935892016B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54DBD-2071-4F80-BDC2-17F2F85FB1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29C3F-18CD-47BF-A3CA-117A6BC7AC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569B4-0794-49EB-8E8D-969BEE307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B15ED-A64C-4F4C-B1B0-FA4994D103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D0FBF-D596-41D8-81A3-9C433AD74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03CA3-70FF-42AE-A473-015EFA9663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8AF7C-BD71-422A-BFC1-3EFEE5962F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5DF46-3929-4773-95E3-7C99DDBC24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C15C4-72C9-4AC0-BD3A-B8896AB380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B9734-1AF9-441E-887A-4E6C4278F8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784BEAB-9676-4239-80C7-0B8A46AF68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BC3F72-55F5-4840-AA1D-80F74BB520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D2B999-20E0-4CF2-92FC-8BE2B79054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313EF7-FB7C-4FAE-ACA0-8E3A42FC4D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7BC099-F624-4068-92E1-B9F607EC8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C67CF-4BD3-406B-A053-2300104F5BEA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2332D-6B22-4F78-8DE2-AB9FBCF44B10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5961-D896-4800-A608-3A4AF742AF8F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63707-C823-4D53-9D46-F4988B11515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5DB5-03A6-4393-B0C5-7D5BAEDBFF93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1AD3-E720-4C68-BF82-F635CAC68492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60F20-2AAF-4B65-894B-0F441D8CAA8D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17C1-A2C7-49E8-B1D7-A18C2C96A231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A0B1-AD73-4BD9-BF73-73794A8617DA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426D-C198-4FBE-BB43-A60B807EC74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627F-9B71-4850-8A42-56258F3452A8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D3CD2-360A-43FC-B9C6-9D841EB44967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7BB59-CE04-46C6-BB16-18EDA0ACA6E3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445E-1535-44B8-BEF2-24E2F53506AD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B55A-A577-4EDA-8B9E-1C99658B6771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8CBC-EC6B-4122-AA1A-3E12AD97EBA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60F7-D6AF-46B5-8A3C-87CEBC2D9474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B7C3-760C-4807-9AC9-C84479610DDE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60CD-719C-4941-9564-99FB59158B72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082D-11F6-48D3-9A96-B0DC7839ABB8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52CC-6ADF-4F9A-9230-807FA214389B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98A-2F4B-4E0C-B9A7-AC726C42E5D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6EFCFBA-8F16-4B8D-980A-6E0AB063FD86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BDD4B-2F8B-4997-BE43-2A56769FD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77440-718F-436E-8F08-4395F21D0A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84984-1DE5-47DD-9D30-A7314DA140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70A09-C351-40CE-805E-4B20E9A9BC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9F2A9-484B-4ADF-B485-BF6904EAA7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8FE02-5B45-4365-8DEE-94B81CFBE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B6738-5FA2-4E8A-BC59-E9784D9AD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8D42B-1519-44AC-BA83-5F23F69E8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FBBB387-CC53-49DB-9139-D21913BC2A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  <p:sldLayoutId id="214748457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34E8D3-EBBD-4950-B6BD-0FEEEBCDDD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3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3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3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A5ADF20-A88F-4B8C-ADBC-86731EB9B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4714743-293F-4009-8F20-65181FECC2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573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2pPr>
      <a:lvl3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3pPr>
      <a:lvl4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4pPr>
      <a:lvl5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9pPr>
    </p:titleStyle>
    <p:bodyStyle>
      <a:lvl1pPr marL="390525" indent="-293688" algn="l" defTabSz="414338" rtl="0" eaLnBrk="0" fontAlgn="base" hangingPunct="0">
        <a:lnSpc>
          <a:spcPct val="93000"/>
        </a:lnSpc>
        <a:spcBef>
          <a:spcPct val="0"/>
        </a:spcBef>
        <a:spcAft>
          <a:spcPts val="80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1pPr>
      <a:lvl2pPr marL="782638" indent="-260350" algn="l" defTabSz="414338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FFFFFF"/>
        </a:buClr>
        <a:buSzPct val="75000"/>
        <a:buFont typeface="Symbol" pitchFamily="18" charset="2"/>
        <a:buChar char="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74750" indent="-195263" algn="l" defTabSz="414338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565275" indent="-195263" algn="l" defTabSz="414338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FFFFFF"/>
        </a:buClr>
        <a:buSzPct val="75000"/>
        <a:buFont typeface="Symbol" pitchFamily="18" charset="2"/>
        <a:buChar char="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1957388" indent="-195263" algn="l" defTabSz="414338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FFFFFF"/>
        </a:buClr>
        <a:buSzPct val="45000"/>
        <a:buFont typeface="Wingdings" pitchFamily="2" charset="2"/>
        <a:buChar char="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74110A0F-BC31-4877-A915-A21D84215D6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4E337BD-810F-4234-BB86-F3545ED86B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8" r:id="rId12"/>
    <p:sldLayoutId id="2147484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8A4F58E-F58E-4A54-9F5F-93D8347CF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D78916E-9F7B-426D-BF0F-82CCAC48FA9C}" type="datetime1">
              <a:rPr lang="en-US"/>
              <a:pPr>
                <a:defRPr/>
              </a:pPr>
              <a:t>3/7/2011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65F72B6-07A6-47EA-BD3E-08A43C6BCDF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6" r:id="rId1"/>
    <p:sldLayoutId id="2147484707" r:id="rId2"/>
    <p:sldLayoutId id="2147484708" r:id="rId3"/>
    <p:sldLayoutId id="2147484709" r:id="rId4"/>
    <p:sldLayoutId id="2147484710" r:id="rId5"/>
    <p:sldLayoutId id="2147484711" r:id="rId6"/>
    <p:sldLayoutId id="2147484712" r:id="rId7"/>
    <p:sldLayoutId id="2147484713" r:id="rId8"/>
    <p:sldLayoutId id="2147484714" r:id="rId9"/>
    <p:sldLayoutId id="2147484715" r:id="rId10"/>
    <p:sldLayoutId id="21474847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D20BF3B-BB76-413D-93F5-01A51F2DF3BD}" type="datetime1">
              <a:rPr lang="en-AU" smtClean="0">
                <a:latin typeface="Arial"/>
              </a:rPr>
              <a:pPr>
                <a:defRPr/>
              </a:pPr>
              <a:t>7/03/2011</a:t>
            </a:fld>
            <a:endParaRPr lang="en-AU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AU"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094B964-DD8F-4274-8DA8-4E052F4BF617}" type="slidenum">
              <a:rPr lang="en-AU">
                <a:latin typeface="Arial"/>
              </a:rPr>
              <a:pPr>
                <a:defRPr/>
              </a:pPr>
              <a:t>‹#›</a:t>
            </a:fld>
            <a:endParaRPr lang="en-AU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  <p:sldLayoutId id="2147484724" r:id="rId7"/>
    <p:sldLayoutId id="2147484725" r:id="rId8"/>
    <p:sldLayoutId id="2147484726" r:id="rId9"/>
    <p:sldLayoutId id="2147484727" r:id="rId10"/>
    <p:sldLayoutId id="2147484728" r:id="rId11"/>
    <p:sldLayoutId id="214748472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A42E8EE-CE20-4508-A97C-C3E38E0764C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  <p:sldLayoutId id="21474844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2CCAF88-7FBE-49ED-BBC0-3726D9238AE0}" type="datetime1">
              <a:rPr lang="en-US">
                <a:latin typeface="Arial"/>
              </a:rPr>
              <a:pPr>
                <a:defRPr/>
              </a:pPr>
              <a:t>3/7/2011</a:t>
            </a:fld>
            <a:endParaRPr lang="en-AU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AU"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3AD3FAD-56A7-4FA0-8BA7-B5515FA200F9}" type="slidenum">
              <a:rPr lang="en-AU">
                <a:latin typeface="Arial"/>
              </a:rPr>
              <a:pPr>
                <a:defRPr/>
              </a:pPr>
              <a:t>‹#›</a:t>
            </a:fld>
            <a:endParaRPr lang="en-AU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  <p:sldLayoutId id="21474847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2FE2F2-0869-42BE-9A35-9B46CC2DD689}" type="datetime1">
              <a:rPr lang="en-US"/>
              <a:pPr>
                <a:defRPr/>
              </a:pPr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256428B-6741-485F-B313-07C10738A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  <p:sldLayoutId id="2147484803" r:id="rId12"/>
    <p:sldLayoutId id="2147484804" r:id="rId13"/>
    <p:sldLayoutId id="214748480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2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2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2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0F66A9A-A55C-4A15-B78C-08BF7E6937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8" r:id="rId2"/>
    <p:sldLayoutId id="2147484809" r:id="rId3"/>
    <p:sldLayoutId id="2147484810" r:id="rId4"/>
    <p:sldLayoutId id="2147484811" r:id="rId5"/>
    <p:sldLayoutId id="2147484812" r:id="rId6"/>
    <p:sldLayoutId id="2147484813" r:id="rId7"/>
    <p:sldLayoutId id="2147484814" r:id="rId8"/>
    <p:sldLayoutId id="2147484815" r:id="rId9"/>
    <p:sldLayoutId id="2147484816" r:id="rId10"/>
    <p:sldLayoutId id="2147484817" r:id="rId11"/>
    <p:sldLayoutId id="2147484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74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5B519F7-D7BB-4421-A1AA-367D0DB2E1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07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7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7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67E2C4D-C437-4A49-96E5-19011EEA3E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5D6A600-0EE1-4432-BD92-D8157A0F7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9F1314-7379-4DE1-980D-B050445B18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20" r:id="rId13"/>
    <p:sldLayoutId id="2147484521" r:id="rId14"/>
    <p:sldLayoutId id="2147484522" r:id="rId15"/>
    <p:sldLayoutId id="2147484523" r:id="rId16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AU" altLang="zh-CN" smtClean="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AU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E82A3A2-08ED-4CBC-A751-A89A7302165D}" type="datetime1">
              <a:rPr lang="en-US" altLang="zh-CN"/>
              <a:pPr>
                <a:defRPr/>
              </a:pPr>
              <a:t>3/7/2011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FA0CE58-97B2-40EB-A35B-7655CF0B2794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6817E1-67E3-4126-8480-88D41E780D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  <p:sldLayoutId id="2147484548" r:id="rId12"/>
    <p:sldLayoutId id="2147484549" r:id="rId13"/>
    <p:sldLayoutId id="214748455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70E12B8-AC56-4466-88E0-F2478F751F0B}" type="datetimeFigureOut">
              <a:rPr lang="en-US" smtClean="0"/>
              <a:pPr>
                <a:defRPr/>
              </a:pPr>
              <a:t>3/7/2011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91E7748-85EB-4FAC-A314-476342B907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ags.net/PORT.htm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www.google.com.au/imgres?imgurl=http://www.kiwiwise.co.nz/img/contentpage/new-zealand-flag.gif&amp;imgrefurl=http://www.kiwiwise.co.nz/info/new-zealand-flag&amp;usg=__5_PwZCz-9qG5WAg0JeKnm9rviV0=&amp;h=400&amp;w=800&amp;sz=8&amp;hl=en&amp;start=2&amp;zoom=1&amp;itbs=1&amp;tbnid=OvlKbxVaLJJIXM:&amp;tbnh=72&amp;tbnw=143&amp;prev=/images?q=new+zealand+flag&amp;hl=en&amp;sa=G&amp;gbv=2&amp;tbs=isch:1&amp;ei=m75tTZqfA4LyvwOg07HABA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1.gif"/><Relationship Id="rId7" Type="http://schemas.openxmlformats.org/officeDocument/2006/relationships/image" Target="../media/image3.png"/><Relationship Id="rId12" Type="http://schemas.openxmlformats.org/officeDocument/2006/relationships/hyperlink" Target="http://www.flags.net/HOKN.htm" TargetMode="External"/><Relationship Id="rId17" Type="http://schemas.openxmlformats.org/officeDocument/2006/relationships/image" Target="../media/image9.jpeg"/><Relationship Id="rId2" Type="http://schemas.openxmlformats.org/officeDocument/2006/relationships/hyperlink" Target="http://www.theodora.com/maps/australia_map.html" TargetMode="External"/><Relationship Id="rId16" Type="http://schemas.openxmlformats.org/officeDocument/2006/relationships/hyperlink" Target="http://www.google.com.au/imgres?imgurl=http://flagspot.net/images/c/cn.gif&amp;imgrefurl=http://flagspot.net/flags/cn-fldes.html&amp;usg=__0xhuyp1xDc3wJbwYxI4getPxusQ=&amp;h=216&amp;w=324&amp;sz=3&amp;hl=en&amp;start=2&amp;zoom=1&amp;itbs=1&amp;tbnid=MIEQ2zepoUy3vM:&amp;tbnh=79&amp;tbnw=118&amp;prev=/images?q=chinese+flag&amp;hl=en&amp;gbv=2&amp;tbs=isch:1&amp;ei=J75tTcu0Doj2vwPlqfHhBA" TargetMode="External"/><Relationship Id="rId20" Type="http://schemas.openxmlformats.org/officeDocument/2006/relationships/hyperlink" Target="http://www.enchantedlearning.com/geography/flag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lags.net/UNKG.htm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jpeg"/><Relationship Id="rId4" Type="http://schemas.openxmlformats.org/officeDocument/2006/relationships/hyperlink" Target="http://www.theodora.com/maps/united_states_map.html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flags.net/NETH.ht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80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4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24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International Workshop on Methodology for Human Genomic Studies: “the Advanced course”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9988" y="2017713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Pak Sham </a:t>
            </a:r>
            <a:r>
              <a:rPr lang="en-US" sz="1600" dirty="0" smtClean="0"/>
              <a:t>(director)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Lindon Eaves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Jeff Barrett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David Evans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John Rice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Goncalo Abecasis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Mike Neale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Hermine Maes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Sarah Medland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Dorret Boomsma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Danielle Posthuma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Meike Bartels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John Hewitt </a:t>
            </a:r>
            <a:r>
              <a:rPr lang="en-US" sz="1800" dirty="0" smtClean="0"/>
              <a:t>(host)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Jeff Lessem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Matt Keller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Clara Tang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Stacey Cherny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Ben Neale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Shaun Purcell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Manuel Ferreira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Nick Martin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Kai Ye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Hyun Min Kang</a:t>
            </a:r>
          </a:p>
        </p:txBody>
      </p:sp>
      <p:pic>
        <p:nvPicPr>
          <p:cNvPr id="39941" name="Picture 6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6275" y="4808538"/>
            <a:ext cx="508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0075" y="3125788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789488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0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2575" y="4465638"/>
            <a:ext cx="558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8975" y="24590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5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6875" y="28146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7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5375" y="38306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18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6775" y="20653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19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9575" y="38052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Picture 22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575" y="44529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26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0875" y="24717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7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1075" y="27892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8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5075" y="31321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9" name="Picture 30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4975" y="41354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0" name="Picture 31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4475" y="20780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2" name="Picture 33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3075" y="38179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3" name="Picture 34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5175" y="41227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4" name="Picture 35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35475" y="21288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5" name="Picture 36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41608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6" name="Picture 37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9875" y="35004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7" name="Picture 39" descr="PORT000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3779838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8" name="Picture 41" descr="PORT000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9175" y="44577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Picture 45" descr="BELG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0575" y="4445000"/>
            <a:ext cx="361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1" name="Picture 47" descr="CANA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92975" y="3481388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2" name="Picture 49" descr="CHIN0100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48475" y="30988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3" name="Picture 51" descr="CHIN0100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5500" y="3462338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4" name="Picture 53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22675" y="51054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5" name="Picture 55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75075" y="54610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6" name="Picture 57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90875" y="57912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9" descr="CHIN0100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14775" y="21209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0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175" y="3106738"/>
            <a:ext cx="558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6575" y="27765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4775" y="41354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75" y="24844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34623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3675" y="54816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5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48475" y="51308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8" name="Picture 42" descr="http://t0.gstatic.com/images?q=tbn:ANd9GcQ96Q7E6H4Qzajj6eGZwyNMKtYFpzIMN609E0owr9-XLOIrK1RYiy-TmF8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5142732"/>
            <a:ext cx="458788" cy="307155"/>
          </a:xfrm>
          <a:prstGeom prst="rect">
            <a:avLst/>
          </a:prstGeom>
          <a:noFill/>
        </p:spPr>
      </p:pic>
      <p:pic>
        <p:nvPicPr>
          <p:cNvPr id="39980" name="Picture 44" descr="http://t2.gstatic.com/images?q=tbn:ANd9GcRt1EGJnSnJBQm3XmSV4WIfnbJ6oIHWNTbQsc6HU3ve2Q9ljaCdW9Hjo1NC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27400" y="4783436"/>
            <a:ext cx="595313" cy="299738"/>
          </a:xfrm>
          <a:prstGeom prst="rect">
            <a:avLst/>
          </a:prstGeom>
          <a:noFill/>
        </p:spPr>
      </p:pic>
      <p:pic>
        <p:nvPicPr>
          <p:cNvPr id="39982" name="Picture 46" descr="South Korean Fla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89799" y="5435600"/>
            <a:ext cx="512063" cy="355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788" y="876300"/>
            <a:ext cx="7591425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225" y="5583238"/>
            <a:ext cx="535305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413" y="6096000"/>
            <a:ext cx="38766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266700" y="90488"/>
            <a:ext cx="887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>
                <a:solidFill>
                  <a:srgbClr val="FF0000"/>
                </a:solidFill>
              </a:rPr>
              <a:t>Twins show melanoma risk is heritable</a:t>
            </a:r>
          </a:p>
        </p:txBody>
      </p:sp>
      <p:sp>
        <p:nvSpPr>
          <p:cNvPr id="44038" name="Oval 5"/>
          <p:cNvSpPr>
            <a:spLocks noChangeArrowheads="1"/>
          </p:cNvSpPr>
          <p:nvPr/>
        </p:nvSpPr>
        <p:spPr bwMode="auto">
          <a:xfrm>
            <a:off x="6362700" y="2794000"/>
            <a:ext cx="2133600" cy="1079500"/>
          </a:xfrm>
          <a:prstGeom prst="ellipse">
            <a:avLst/>
          </a:prstGeom>
          <a:solidFill>
            <a:srgbClr val="FF0000">
              <a:alpha val="27058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820969"/>
          </a:xfrm>
        </p:spPr>
        <p:txBody>
          <a:bodyPr/>
          <a:lstStyle/>
          <a:p>
            <a:r>
              <a:rPr lang="pt-PT" dirty="0"/>
              <a:t> </a:t>
            </a:r>
            <a:r>
              <a:rPr lang="pt-PT" dirty="0" smtClean="0"/>
              <a:t>4 </a:t>
            </a:r>
            <a:r>
              <a:rPr lang="pt-PT" dirty="0"/>
              <a:t>Stages of Genetic Mapping</a:t>
            </a:r>
            <a:endParaRPr lang="en-US" dirty="0"/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5420" y="1750084"/>
            <a:ext cx="7772400" cy="4729544"/>
          </a:xfrm>
        </p:spPr>
        <p:txBody>
          <a:bodyPr/>
          <a:lstStyle/>
          <a:p>
            <a:r>
              <a:rPr lang="pt-PT" dirty="0">
                <a:solidFill>
                  <a:schemeClr val="bg2"/>
                </a:solidFill>
              </a:rPr>
              <a:t>Are there genes influencing this trait?</a:t>
            </a:r>
          </a:p>
          <a:p>
            <a:pPr lvl="1"/>
            <a:r>
              <a:rPr lang="pt-PT" dirty="0">
                <a:solidFill>
                  <a:schemeClr val="bg2"/>
                </a:solidFill>
              </a:rPr>
              <a:t>Genetic epidemiological studies</a:t>
            </a:r>
          </a:p>
          <a:p>
            <a:r>
              <a:rPr lang="pt-PT" dirty="0">
                <a:solidFill>
                  <a:srgbClr val="FF3399"/>
                </a:solidFill>
              </a:rPr>
              <a:t>Where are those genes?</a:t>
            </a:r>
          </a:p>
          <a:p>
            <a:pPr lvl="1"/>
            <a:r>
              <a:rPr lang="pt-PT" dirty="0">
                <a:solidFill>
                  <a:srgbClr val="FF3399"/>
                </a:solidFill>
              </a:rPr>
              <a:t>Linkage analysis</a:t>
            </a:r>
          </a:p>
          <a:p>
            <a:r>
              <a:rPr lang="pt-PT" dirty="0"/>
              <a:t>What are those genes</a:t>
            </a:r>
            <a:r>
              <a:rPr lang="pt-PT" dirty="0" smtClean="0"/>
              <a:t>?</a:t>
            </a:r>
            <a:endParaRPr lang="pt-PT" dirty="0"/>
          </a:p>
          <a:p>
            <a:pPr lvl="1"/>
            <a:r>
              <a:rPr lang="pt-PT" dirty="0"/>
              <a:t>Association </a:t>
            </a:r>
            <a:r>
              <a:rPr lang="pt-PT" dirty="0" smtClean="0"/>
              <a:t>analysis</a:t>
            </a:r>
          </a:p>
          <a:p>
            <a:r>
              <a:rPr lang="pt-PT" dirty="0" smtClean="0"/>
              <a:t>What can we do with them ?</a:t>
            </a:r>
          </a:p>
          <a:p>
            <a:pPr lvl="1"/>
            <a:r>
              <a:rPr lang="pt-PT" dirty="0" smtClean="0"/>
              <a:t>Translational medicine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 Linkage analysis</a:t>
            </a:r>
            <a:endParaRPr lang="en-US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>
            <p:ph type="dgm" idx="1"/>
          </p:nvPr>
        </p:nvGraphicFramePr>
        <p:xfrm>
          <a:off x="609600" y="2763838"/>
          <a:ext cx="3648075" cy="3094037"/>
        </p:xfrm>
        <a:graphic>
          <a:graphicData uri="http://schemas.openxmlformats.org/presentationml/2006/ole">
            <p:oleObj spid="_x0000_s7170" name="Bitmap Image" r:id="rId3" imgW="3648584" imgH="3095238" progId="PBrush">
              <p:embed/>
            </p:oleObj>
          </a:graphicData>
        </a:graphic>
      </p:graphicFrame>
      <p:graphicFrame>
        <p:nvGraphicFramePr>
          <p:cNvPr id="7171" name="Object 6"/>
          <p:cNvGraphicFramePr>
            <a:graphicFrameLocks noChangeAspect="1"/>
          </p:cNvGraphicFramePr>
          <p:nvPr/>
        </p:nvGraphicFramePr>
        <p:xfrm>
          <a:off x="4260850" y="3994150"/>
          <a:ext cx="3524250" cy="1819275"/>
        </p:xfrm>
        <a:graphic>
          <a:graphicData uri="http://schemas.openxmlformats.org/presentationml/2006/ole">
            <p:oleObj spid="_x0000_s7171" name="Bitmap Image" r:id="rId4" imgW="3524742" imgH="1819529" progId="PBrush">
              <p:embed/>
            </p:oleObj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5869648" y="0"/>
          <a:ext cx="3068724" cy="3752193"/>
        </p:xfrm>
        <a:graphic>
          <a:graphicData uri="http://schemas.openxmlformats.org/presentationml/2006/ole">
            <p:oleObj spid="_x0000_s7172" name="Photo House" r:id="rId5" imgW="2793651" imgH="3415873" progId="">
              <p:embed/>
            </p:oleObj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970" y="273762"/>
            <a:ext cx="8731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Thomas Hunt Morgan – discoverer of linkage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2688" y="2249488"/>
            <a:ext cx="7772400" cy="38830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/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mtClean="0"/>
              <a:t>		</a:t>
            </a:r>
          </a:p>
          <a:p>
            <a:pPr eaLnBrk="1" hangingPunct="1">
              <a:buFont typeface="Wingdings" pitchFamily="2" charset="2"/>
              <a:buNone/>
            </a:pPr>
            <a:endParaRPr lang="en-GB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Linkage = Co-segregation</a:t>
            </a:r>
            <a:endParaRPr lang="en-US" smtClean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71463" y="1066800"/>
            <a:ext cx="86010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00200" lvl="3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</a:pPr>
            <a:endParaRPr lang="en-US" sz="2000"/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en-US" sz="320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048000" y="1981200"/>
            <a:ext cx="406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4605338" y="1981200"/>
            <a:ext cx="474662" cy="533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3454400" y="2209800"/>
            <a:ext cx="11509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064000" y="22098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2438400" y="2971800"/>
            <a:ext cx="345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>
            <a:off x="2438400" y="29718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 flipH="1">
            <a:off x="5892800" y="29718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1490663" y="4648200"/>
            <a:ext cx="345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2235200" y="3657600"/>
            <a:ext cx="406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>
            <a:off x="3792538" y="3657600"/>
            <a:ext cx="474662" cy="533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>
            <a:off x="2641600" y="3886200"/>
            <a:ext cx="11509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>
            <a:off x="3251200" y="3886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7" name="Oval 17"/>
          <p:cNvSpPr>
            <a:spLocks noChangeArrowheads="1"/>
          </p:cNvSpPr>
          <p:nvPr/>
        </p:nvSpPr>
        <p:spPr bwMode="auto">
          <a:xfrm>
            <a:off x="5651500" y="3657600"/>
            <a:ext cx="474663" cy="533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1490663" y="4648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4945063" y="4648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2573338" y="4648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3792538" y="4648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1287463" y="5410200"/>
            <a:ext cx="406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3589338" y="5410200"/>
            <a:ext cx="4064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4" name="Oval 24"/>
          <p:cNvSpPr>
            <a:spLocks noChangeArrowheads="1"/>
          </p:cNvSpPr>
          <p:nvPr/>
        </p:nvSpPr>
        <p:spPr bwMode="auto">
          <a:xfrm>
            <a:off x="2341563" y="5410200"/>
            <a:ext cx="473075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5" name="Oval 25"/>
          <p:cNvSpPr>
            <a:spLocks noChangeArrowheads="1"/>
          </p:cNvSpPr>
          <p:nvPr/>
        </p:nvSpPr>
        <p:spPr bwMode="auto">
          <a:xfrm>
            <a:off x="4711700" y="5410200"/>
            <a:ext cx="474663" cy="533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06" name="Text Box 26"/>
          <p:cNvSpPr txBox="1">
            <a:spLocks noChangeArrowheads="1"/>
          </p:cNvSpPr>
          <p:nvPr/>
        </p:nvSpPr>
        <p:spPr bwMode="auto">
          <a:xfrm>
            <a:off x="3657600" y="41148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2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4538663" y="24384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3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2100263" y="41148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6109" name="Text Box 29"/>
          <p:cNvSpPr txBox="1">
            <a:spLocks noChangeArrowheads="1"/>
          </p:cNvSpPr>
          <p:nvPr/>
        </p:nvSpPr>
        <p:spPr bwMode="auto">
          <a:xfrm>
            <a:off x="2932113" y="2465388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5554663" y="41910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2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1084263" y="59436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6112" name="Text Box 32"/>
          <p:cNvSpPr txBox="1">
            <a:spLocks noChangeArrowheads="1"/>
          </p:cNvSpPr>
          <p:nvPr/>
        </p:nvSpPr>
        <p:spPr bwMode="auto">
          <a:xfrm>
            <a:off x="2235200" y="59436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6113" name="Text Box 33"/>
          <p:cNvSpPr txBox="1">
            <a:spLocks noChangeArrowheads="1"/>
          </p:cNvSpPr>
          <p:nvPr/>
        </p:nvSpPr>
        <p:spPr bwMode="auto">
          <a:xfrm>
            <a:off x="3454400" y="59436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3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4614863" y="59436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3</a:t>
            </a:r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46115" name="Text Box 35"/>
          <p:cNvSpPr txBox="1">
            <a:spLocks noChangeArrowheads="1"/>
          </p:cNvSpPr>
          <p:nvPr/>
        </p:nvSpPr>
        <p:spPr bwMode="auto">
          <a:xfrm>
            <a:off x="5943600" y="5029200"/>
            <a:ext cx="2743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Marker allele A</a:t>
            </a:r>
            <a:r>
              <a:rPr lang="en-GB" baseline="-15000">
                <a:solidFill>
                  <a:srgbClr val="FFFFCC"/>
                </a:solidFill>
                <a:latin typeface="Times New Roman" pitchFamily="18" charset="0"/>
              </a:rPr>
              <a:t>1</a:t>
            </a:r>
            <a:endParaRPr lang="en-GB">
              <a:solidFill>
                <a:srgbClr val="FFFFCC"/>
              </a:solidFill>
              <a:latin typeface="Times New Roman" pitchFamily="18" charset="0"/>
            </a:endParaRPr>
          </a:p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cosegregates with</a:t>
            </a:r>
          </a:p>
          <a:p>
            <a:r>
              <a:rPr lang="en-GB">
                <a:solidFill>
                  <a:srgbClr val="FFFFCC"/>
                </a:solidFill>
                <a:latin typeface="Times New Roman" pitchFamily="18" charset="0"/>
              </a:rPr>
              <a:t>dominant disease </a:t>
            </a:r>
          </a:p>
        </p:txBody>
      </p:sp>
      <p:sp>
        <p:nvSpPr>
          <p:cNvPr id="46116" name="Rectangle 36"/>
          <p:cNvSpPr>
            <a:spLocks noChangeArrowheads="1"/>
          </p:cNvSpPr>
          <p:nvPr/>
        </p:nvSpPr>
        <p:spPr bwMode="auto">
          <a:xfrm>
            <a:off x="8229600" y="5867400"/>
            <a:ext cx="203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5867400" y="4800600"/>
            <a:ext cx="2667000" cy="167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352425" y="1066800"/>
            <a:ext cx="8510588" cy="5181600"/>
            <a:chOff x="2209" y="908"/>
            <a:chExt cx="7444" cy="3853"/>
          </a:xfrm>
        </p:grpSpPr>
        <p:pic>
          <p:nvPicPr>
            <p:cNvPr id="47576" name="Picture 3" descr="chr1-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41" y="908"/>
              <a:ext cx="3812" cy="1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577" name="Picture 4" descr="chr7-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09" y="1440"/>
              <a:ext cx="3812" cy="1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578" name="Picture 5" descr="chr13-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9" y="3425"/>
              <a:ext cx="3812" cy="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579" name="Picture 6" descr="chr19-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41" y="3402"/>
              <a:ext cx="3812" cy="1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561975" y="228600"/>
            <a:ext cx="8089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5400" b="1">
                <a:solidFill>
                  <a:srgbClr val="003399"/>
                </a:solidFill>
              </a:rPr>
              <a:t>Linkage Markers…</a:t>
            </a:r>
            <a:endParaRPr lang="en-AU" sz="5400" b="1">
              <a:solidFill>
                <a:srgbClr val="003399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33413" y="1295400"/>
            <a:ext cx="530225" cy="1828800"/>
            <a:chOff x="454" y="816"/>
            <a:chExt cx="362" cy="1152"/>
          </a:xfrm>
        </p:grpSpPr>
        <p:sp>
          <p:nvSpPr>
            <p:cNvPr id="47542" name="Line 9"/>
            <p:cNvSpPr>
              <a:spLocks noChangeShapeType="1"/>
            </p:cNvSpPr>
            <p:nvPr/>
          </p:nvSpPr>
          <p:spPr bwMode="auto">
            <a:xfrm>
              <a:off x="454" y="81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3" name="Line 10"/>
            <p:cNvSpPr>
              <a:spLocks noChangeShapeType="1"/>
            </p:cNvSpPr>
            <p:nvPr/>
          </p:nvSpPr>
          <p:spPr bwMode="auto">
            <a:xfrm>
              <a:off x="744" y="160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4" name="Line 11"/>
            <p:cNvSpPr>
              <a:spLocks noChangeShapeType="1"/>
            </p:cNvSpPr>
            <p:nvPr/>
          </p:nvSpPr>
          <p:spPr bwMode="auto">
            <a:xfrm>
              <a:off x="742" y="168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5" name="Line 12"/>
            <p:cNvSpPr>
              <a:spLocks noChangeShapeType="1"/>
            </p:cNvSpPr>
            <p:nvPr/>
          </p:nvSpPr>
          <p:spPr bwMode="auto">
            <a:xfrm>
              <a:off x="742" y="175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6" name="Line 13"/>
            <p:cNvSpPr>
              <a:spLocks noChangeShapeType="1"/>
            </p:cNvSpPr>
            <p:nvPr/>
          </p:nvSpPr>
          <p:spPr bwMode="auto">
            <a:xfrm>
              <a:off x="742" y="18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7" name="Line 14"/>
            <p:cNvSpPr>
              <a:spLocks noChangeShapeType="1"/>
            </p:cNvSpPr>
            <p:nvPr/>
          </p:nvSpPr>
          <p:spPr bwMode="auto">
            <a:xfrm>
              <a:off x="742" y="18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8" name="Line 15"/>
            <p:cNvSpPr>
              <a:spLocks noChangeShapeType="1"/>
            </p:cNvSpPr>
            <p:nvPr/>
          </p:nvSpPr>
          <p:spPr bwMode="auto">
            <a:xfrm>
              <a:off x="742" y="19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49" name="Line 16"/>
            <p:cNvSpPr>
              <a:spLocks noChangeShapeType="1"/>
            </p:cNvSpPr>
            <p:nvPr/>
          </p:nvSpPr>
          <p:spPr bwMode="auto">
            <a:xfrm>
              <a:off x="742" y="15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0" name="Line 17"/>
            <p:cNvSpPr>
              <a:spLocks noChangeShapeType="1"/>
            </p:cNvSpPr>
            <p:nvPr/>
          </p:nvSpPr>
          <p:spPr bwMode="auto">
            <a:xfrm>
              <a:off x="742" y="14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1" name="Line 18"/>
            <p:cNvSpPr>
              <a:spLocks noChangeShapeType="1"/>
            </p:cNvSpPr>
            <p:nvPr/>
          </p:nvSpPr>
          <p:spPr bwMode="auto">
            <a:xfrm>
              <a:off x="744" y="96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2" name="Line 19"/>
            <p:cNvSpPr>
              <a:spLocks noChangeShapeType="1"/>
            </p:cNvSpPr>
            <p:nvPr/>
          </p:nvSpPr>
          <p:spPr bwMode="auto">
            <a:xfrm>
              <a:off x="742" y="103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3" name="Line 20"/>
            <p:cNvSpPr>
              <a:spLocks noChangeShapeType="1"/>
            </p:cNvSpPr>
            <p:nvPr/>
          </p:nvSpPr>
          <p:spPr bwMode="auto">
            <a:xfrm>
              <a:off x="742" y="110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4" name="Line 21"/>
            <p:cNvSpPr>
              <a:spLocks noChangeShapeType="1"/>
            </p:cNvSpPr>
            <p:nvPr/>
          </p:nvSpPr>
          <p:spPr bwMode="auto">
            <a:xfrm>
              <a:off x="742" y="117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5" name="Line 22"/>
            <p:cNvSpPr>
              <a:spLocks noChangeShapeType="1"/>
            </p:cNvSpPr>
            <p:nvPr/>
          </p:nvSpPr>
          <p:spPr bwMode="auto">
            <a:xfrm>
              <a:off x="742" y="124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6" name="Line 23"/>
            <p:cNvSpPr>
              <a:spLocks noChangeShapeType="1"/>
            </p:cNvSpPr>
            <p:nvPr/>
          </p:nvSpPr>
          <p:spPr bwMode="auto">
            <a:xfrm>
              <a:off x="742" y="13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7" name="Line 24"/>
            <p:cNvSpPr>
              <a:spLocks noChangeShapeType="1"/>
            </p:cNvSpPr>
            <p:nvPr/>
          </p:nvSpPr>
          <p:spPr bwMode="auto">
            <a:xfrm>
              <a:off x="742" y="88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8" name="Line 25"/>
            <p:cNvSpPr>
              <a:spLocks noChangeShapeType="1"/>
            </p:cNvSpPr>
            <p:nvPr/>
          </p:nvSpPr>
          <p:spPr bwMode="auto">
            <a:xfrm>
              <a:off x="742" y="81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59" name="Line 26"/>
            <p:cNvSpPr>
              <a:spLocks noChangeShapeType="1"/>
            </p:cNvSpPr>
            <p:nvPr/>
          </p:nvSpPr>
          <p:spPr bwMode="auto">
            <a:xfrm>
              <a:off x="456" y="103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0" name="Line 27"/>
            <p:cNvSpPr>
              <a:spLocks noChangeShapeType="1"/>
            </p:cNvSpPr>
            <p:nvPr/>
          </p:nvSpPr>
          <p:spPr bwMode="auto">
            <a:xfrm>
              <a:off x="454" y="110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1" name="Line 28"/>
            <p:cNvSpPr>
              <a:spLocks noChangeShapeType="1"/>
            </p:cNvSpPr>
            <p:nvPr/>
          </p:nvSpPr>
          <p:spPr bwMode="auto">
            <a:xfrm>
              <a:off x="454" y="117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2" name="Line 29"/>
            <p:cNvSpPr>
              <a:spLocks noChangeShapeType="1"/>
            </p:cNvSpPr>
            <p:nvPr/>
          </p:nvSpPr>
          <p:spPr bwMode="auto">
            <a:xfrm>
              <a:off x="454" y="124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3" name="Line 30"/>
            <p:cNvSpPr>
              <a:spLocks noChangeShapeType="1"/>
            </p:cNvSpPr>
            <p:nvPr/>
          </p:nvSpPr>
          <p:spPr bwMode="auto">
            <a:xfrm>
              <a:off x="454" y="13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4" name="Line 31"/>
            <p:cNvSpPr>
              <a:spLocks noChangeShapeType="1"/>
            </p:cNvSpPr>
            <p:nvPr/>
          </p:nvSpPr>
          <p:spPr bwMode="auto">
            <a:xfrm>
              <a:off x="454" y="13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5" name="Line 32"/>
            <p:cNvSpPr>
              <a:spLocks noChangeShapeType="1"/>
            </p:cNvSpPr>
            <p:nvPr/>
          </p:nvSpPr>
          <p:spPr bwMode="auto">
            <a:xfrm>
              <a:off x="454" y="96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6" name="Line 33"/>
            <p:cNvSpPr>
              <a:spLocks noChangeShapeType="1"/>
            </p:cNvSpPr>
            <p:nvPr/>
          </p:nvSpPr>
          <p:spPr bwMode="auto">
            <a:xfrm>
              <a:off x="454" y="88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7" name="Line 34"/>
            <p:cNvSpPr>
              <a:spLocks noChangeShapeType="1"/>
            </p:cNvSpPr>
            <p:nvPr/>
          </p:nvSpPr>
          <p:spPr bwMode="auto">
            <a:xfrm>
              <a:off x="456" y="160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8" name="Line 35"/>
            <p:cNvSpPr>
              <a:spLocks noChangeShapeType="1"/>
            </p:cNvSpPr>
            <p:nvPr/>
          </p:nvSpPr>
          <p:spPr bwMode="auto">
            <a:xfrm>
              <a:off x="454" y="168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69" name="Line 36"/>
            <p:cNvSpPr>
              <a:spLocks noChangeShapeType="1"/>
            </p:cNvSpPr>
            <p:nvPr/>
          </p:nvSpPr>
          <p:spPr bwMode="auto">
            <a:xfrm>
              <a:off x="454" y="175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70" name="Line 37"/>
            <p:cNvSpPr>
              <a:spLocks noChangeShapeType="1"/>
            </p:cNvSpPr>
            <p:nvPr/>
          </p:nvSpPr>
          <p:spPr bwMode="auto">
            <a:xfrm>
              <a:off x="454" y="18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71" name="Line 38"/>
            <p:cNvSpPr>
              <a:spLocks noChangeShapeType="1"/>
            </p:cNvSpPr>
            <p:nvPr/>
          </p:nvSpPr>
          <p:spPr bwMode="auto">
            <a:xfrm>
              <a:off x="454" y="18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72" name="Line 39"/>
            <p:cNvSpPr>
              <a:spLocks noChangeShapeType="1"/>
            </p:cNvSpPr>
            <p:nvPr/>
          </p:nvSpPr>
          <p:spPr bwMode="auto">
            <a:xfrm>
              <a:off x="454" y="19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73" name="Line 40"/>
            <p:cNvSpPr>
              <a:spLocks noChangeShapeType="1"/>
            </p:cNvSpPr>
            <p:nvPr/>
          </p:nvSpPr>
          <p:spPr bwMode="auto">
            <a:xfrm>
              <a:off x="454" y="15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74" name="Line 41"/>
            <p:cNvSpPr>
              <a:spLocks noChangeShapeType="1"/>
            </p:cNvSpPr>
            <p:nvPr/>
          </p:nvSpPr>
          <p:spPr bwMode="auto">
            <a:xfrm>
              <a:off x="454" y="14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575" name="Line 42"/>
            <p:cNvSpPr>
              <a:spLocks noChangeShapeType="1"/>
            </p:cNvSpPr>
            <p:nvPr/>
          </p:nvSpPr>
          <p:spPr bwMode="auto">
            <a:xfrm>
              <a:off x="742" y="13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1228725" y="1489075"/>
            <a:ext cx="530225" cy="1828800"/>
            <a:chOff x="838" y="938"/>
            <a:chExt cx="362" cy="1152"/>
          </a:xfrm>
        </p:grpSpPr>
        <p:sp>
          <p:nvSpPr>
            <p:cNvPr id="47507" name="Line 44"/>
            <p:cNvSpPr>
              <a:spLocks noChangeShapeType="1"/>
            </p:cNvSpPr>
            <p:nvPr/>
          </p:nvSpPr>
          <p:spPr bwMode="auto">
            <a:xfrm>
              <a:off x="1126" y="209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508" name="Group 45"/>
            <p:cNvGrpSpPr>
              <a:grpSpLocks/>
            </p:cNvGrpSpPr>
            <p:nvPr/>
          </p:nvGrpSpPr>
          <p:grpSpPr bwMode="auto">
            <a:xfrm>
              <a:off x="838" y="938"/>
              <a:ext cx="362" cy="1152"/>
              <a:chOff x="838" y="938"/>
              <a:chExt cx="362" cy="1152"/>
            </a:xfrm>
          </p:grpSpPr>
          <p:sp>
            <p:nvSpPr>
              <p:cNvPr id="47509" name="Line 46"/>
              <p:cNvSpPr>
                <a:spLocks noChangeShapeType="1"/>
              </p:cNvSpPr>
              <p:nvPr/>
            </p:nvSpPr>
            <p:spPr bwMode="auto">
              <a:xfrm>
                <a:off x="838" y="93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0" name="Line 47"/>
              <p:cNvSpPr>
                <a:spLocks noChangeShapeType="1"/>
              </p:cNvSpPr>
              <p:nvPr/>
            </p:nvSpPr>
            <p:spPr bwMode="auto">
              <a:xfrm>
                <a:off x="1128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1" name="Line 48"/>
              <p:cNvSpPr>
                <a:spLocks noChangeShapeType="1"/>
              </p:cNvSpPr>
              <p:nvPr/>
            </p:nvSpPr>
            <p:spPr bwMode="auto">
              <a:xfrm>
                <a:off x="1126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2" name="Line 49"/>
              <p:cNvSpPr>
                <a:spLocks noChangeShapeType="1"/>
              </p:cNvSpPr>
              <p:nvPr/>
            </p:nvSpPr>
            <p:spPr bwMode="auto">
              <a:xfrm>
                <a:off x="1126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3" name="Line 50"/>
              <p:cNvSpPr>
                <a:spLocks noChangeShapeType="1"/>
              </p:cNvSpPr>
              <p:nvPr/>
            </p:nvSpPr>
            <p:spPr bwMode="auto">
              <a:xfrm>
                <a:off x="1126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4" name="Line 51"/>
              <p:cNvSpPr>
                <a:spLocks noChangeShapeType="1"/>
              </p:cNvSpPr>
              <p:nvPr/>
            </p:nvSpPr>
            <p:spPr bwMode="auto">
              <a:xfrm>
                <a:off x="1126" y="201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5" name="Line 52"/>
              <p:cNvSpPr>
                <a:spLocks noChangeShapeType="1"/>
              </p:cNvSpPr>
              <p:nvPr/>
            </p:nvSpPr>
            <p:spPr bwMode="auto">
              <a:xfrm>
                <a:off x="1126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6" name="Line 53"/>
              <p:cNvSpPr>
                <a:spLocks noChangeShapeType="1"/>
              </p:cNvSpPr>
              <p:nvPr/>
            </p:nvSpPr>
            <p:spPr bwMode="auto">
              <a:xfrm>
                <a:off x="1126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7" name="Line 54"/>
              <p:cNvSpPr>
                <a:spLocks noChangeShapeType="1"/>
              </p:cNvSpPr>
              <p:nvPr/>
            </p:nvSpPr>
            <p:spPr bwMode="auto">
              <a:xfrm>
                <a:off x="1128" y="108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8" name="Line 55"/>
              <p:cNvSpPr>
                <a:spLocks noChangeShapeType="1"/>
              </p:cNvSpPr>
              <p:nvPr/>
            </p:nvSpPr>
            <p:spPr bwMode="auto">
              <a:xfrm>
                <a:off x="1126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19" name="Line 56"/>
              <p:cNvSpPr>
                <a:spLocks noChangeShapeType="1"/>
              </p:cNvSpPr>
              <p:nvPr/>
            </p:nvSpPr>
            <p:spPr bwMode="auto">
              <a:xfrm>
                <a:off x="1126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0" name="Line 57"/>
              <p:cNvSpPr>
                <a:spLocks noChangeShapeType="1"/>
              </p:cNvSpPr>
              <p:nvPr/>
            </p:nvSpPr>
            <p:spPr bwMode="auto">
              <a:xfrm>
                <a:off x="1126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1" name="Line 58"/>
              <p:cNvSpPr>
                <a:spLocks noChangeShapeType="1"/>
              </p:cNvSpPr>
              <p:nvPr/>
            </p:nvSpPr>
            <p:spPr bwMode="auto">
              <a:xfrm>
                <a:off x="1126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2" name="Line 59"/>
              <p:cNvSpPr>
                <a:spLocks noChangeShapeType="1"/>
              </p:cNvSpPr>
              <p:nvPr/>
            </p:nvSpPr>
            <p:spPr bwMode="auto">
              <a:xfrm>
                <a:off x="1126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3" name="Line 60"/>
              <p:cNvSpPr>
                <a:spLocks noChangeShapeType="1"/>
              </p:cNvSpPr>
              <p:nvPr/>
            </p:nvSpPr>
            <p:spPr bwMode="auto">
              <a:xfrm>
                <a:off x="1126" y="101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4" name="Line 61"/>
              <p:cNvSpPr>
                <a:spLocks noChangeShapeType="1"/>
              </p:cNvSpPr>
              <p:nvPr/>
            </p:nvSpPr>
            <p:spPr bwMode="auto">
              <a:xfrm>
                <a:off x="1126" y="93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5" name="Line 62"/>
              <p:cNvSpPr>
                <a:spLocks noChangeShapeType="1"/>
              </p:cNvSpPr>
              <p:nvPr/>
            </p:nvSpPr>
            <p:spPr bwMode="auto">
              <a:xfrm>
                <a:off x="840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6" name="Line 63"/>
              <p:cNvSpPr>
                <a:spLocks noChangeShapeType="1"/>
              </p:cNvSpPr>
              <p:nvPr/>
            </p:nvSpPr>
            <p:spPr bwMode="auto">
              <a:xfrm>
                <a:off x="838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7" name="Line 64"/>
              <p:cNvSpPr>
                <a:spLocks noChangeShapeType="1"/>
              </p:cNvSpPr>
              <p:nvPr/>
            </p:nvSpPr>
            <p:spPr bwMode="auto">
              <a:xfrm>
                <a:off x="838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8" name="Line 65"/>
              <p:cNvSpPr>
                <a:spLocks noChangeShapeType="1"/>
              </p:cNvSpPr>
              <p:nvPr/>
            </p:nvSpPr>
            <p:spPr bwMode="auto">
              <a:xfrm>
                <a:off x="838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29" name="Line 66"/>
              <p:cNvSpPr>
                <a:spLocks noChangeShapeType="1"/>
              </p:cNvSpPr>
              <p:nvPr/>
            </p:nvSpPr>
            <p:spPr bwMode="auto">
              <a:xfrm>
                <a:off x="838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0" name="Line 67"/>
              <p:cNvSpPr>
                <a:spLocks noChangeShapeType="1"/>
              </p:cNvSpPr>
              <p:nvPr/>
            </p:nvSpPr>
            <p:spPr bwMode="auto">
              <a:xfrm>
                <a:off x="838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1" name="Line 68"/>
              <p:cNvSpPr>
                <a:spLocks noChangeShapeType="1"/>
              </p:cNvSpPr>
              <p:nvPr/>
            </p:nvSpPr>
            <p:spPr bwMode="auto">
              <a:xfrm>
                <a:off x="838" y="108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2" name="Line 69"/>
              <p:cNvSpPr>
                <a:spLocks noChangeShapeType="1"/>
              </p:cNvSpPr>
              <p:nvPr/>
            </p:nvSpPr>
            <p:spPr bwMode="auto">
              <a:xfrm>
                <a:off x="838" y="101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3" name="Line 70"/>
              <p:cNvSpPr>
                <a:spLocks noChangeShapeType="1"/>
              </p:cNvSpPr>
              <p:nvPr/>
            </p:nvSpPr>
            <p:spPr bwMode="auto">
              <a:xfrm>
                <a:off x="840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4" name="Line 71"/>
              <p:cNvSpPr>
                <a:spLocks noChangeShapeType="1"/>
              </p:cNvSpPr>
              <p:nvPr/>
            </p:nvSpPr>
            <p:spPr bwMode="auto">
              <a:xfrm>
                <a:off x="838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5" name="Line 72"/>
              <p:cNvSpPr>
                <a:spLocks noChangeShapeType="1"/>
              </p:cNvSpPr>
              <p:nvPr/>
            </p:nvSpPr>
            <p:spPr bwMode="auto">
              <a:xfrm>
                <a:off x="838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6" name="Line 73"/>
              <p:cNvSpPr>
                <a:spLocks noChangeShapeType="1"/>
              </p:cNvSpPr>
              <p:nvPr/>
            </p:nvSpPr>
            <p:spPr bwMode="auto">
              <a:xfrm>
                <a:off x="838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7" name="Line 74"/>
              <p:cNvSpPr>
                <a:spLocks noChangeShapeType="1"/>
              </p:cNvSpPr>
              <p:nvPr/>
            </p:nvSpPr>
            <p:spPr bwMode="auto">
              <a:xfrm>
                <a:off x="838" y="201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8" name="Line 75"/>
              <p:cNvSpPr>
                <a:spLocks noChangeShapeType="1"/>
              </p:cNvSpPr>
              <p:nvPr/>
            </p:nvSpPr>
            <p:spPr bwMode="auto">
              <a:xfrm>
                <a:off x="838" y="209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39" name="Line 76"/>
              <p:cNvSpPr>
                <a:spLocks noChangeShapeType="1"/>
              </p:cNvSpPr>
              <p:nvPr/>
            </p:nvSpPr>
            <p:spPr bwMode="auto">
              <a:xfrm>
                <a:off x="838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40" name="Line 77"/>
              <p:cNvSpPr>
                <a:spLocks noChangeShapeType="1"/>
              </p:cNvSpPr>
              <p:nvPr/>
            </p:nvSpPr>
            <p:spPr bwMode="auto">
              <a:xfrm>
                <a:off x="838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41" name="Line 78"/>
              <p:cNvSpPr>
                <a:spLocks noChangeShapeType="1"/>
              </p:cNvSpPr>
              <p:nvPr/>
            </p:nvSpPr>
            <p:spPr bwMode="auto">
              <a:xfrm>
                <a:off x="1126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1898650" y="1447800"/>
            <a:ext cx="492125" cy="1600200"/>
            <a:chOff x="1296" y="912"/>
            <a:chExt cx="336" cy="1008"/>
          </a:xfrm>
        </p:grpSpPr>
        <p:sp>
          <p:nvSpPr>
            <p:cNvPr id="47476" name="Line 80"/>
            <p:cNvSpPr>
              <a:spLocks noChangeShapeType="1"/>
            </p:cNvSpPr>
            <p:nvPr/>
          </p:nvSpPr>
          <p:spPr bwMode="auto">
            <a:xfrm>
              <a:off x="1558" y="19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477" name="Group 81"/>
            <p:cNvGrpSpPr>
              <a:grpSpLocks/>
            </p:cNvGrpSpPr>
            <p:nvPr/>
          </p:nvGrpSpPr>
          <p:grpSpPr bwMode="auto">
            <a:xfrm>
              <a:off x="1296" y="912"/>
              <a:ext cx="336" cy="1008"/>
              <a:chOff x="1296" y="912"/>
              <a:chExt cx="336" cy="1008"/>
            </a:xfrm>
          </p:grpSpPr>
          <p:sp>
            <p:nvSpPr>
              <p:cNvPr id="47478" name="Line 82"/>
              <p:cNvSpPr>
                <a:spLocks noChangeShapeType="1"/>
              </p:cNvSpPr>
              <p:nvPr/>
            </p:nvSpPr>
            <p:spPr bwMode="auto">
              <a:xfrm>
                <a:off x="1296" y="91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9" name="Line 83"/>
              <p:cNvSpPr>
                <a:spLocks noChangeShapeType="1"/>
              </p:cNvSpPr>
              <p:nvPr/>
            </p:nvSpPr>
            <p:spPr bwMode="auto">
              <a:xfrm>
                <a:off x="1560" y="170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0" name="Line 84"/>
              <p:cNvSpPr>
                <a:spLocks noChangeShapeType="1"/>
              </p:cNvSpPr>
              <p:nvPr/>
            </p:nvSpPr>
            <p:spPr bwMode="auto">
              <a:xfrm>
                <a:off x="1558" y="177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1" name="Line 85"/>
              <p:cNvSpPr>
                <a:spLocks noChangeShapeType="1"/>
              </p:cNvSpPr>
              <p:nvPr/>
            </p:nvSpPr>
            <p:spPr bwMode="auto">
              <a:xfrm>
                <a:off x="1558" y="184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2" name="Line 86"/>
              <p:cNvSpPr>
                <a:spLocks noChangeShapeType="1"/>
              </p:cNvSpPr>
              <p:nvPr/>
            </p:nvSpPr>
            <p:spPr bwMode="auto">
              <a:xfrm>
                <a:off x="1558" y="163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3" name="Line 87"/>
              <p:cNvSpPr>
                <a:spLocks noChangeShapeType="1"/>
              </p:cNvSpPr>
              <p:nvPr/>
            </p:nvSpPr>
            <p:spPr bwMode="auto">
              <a:xfrm>
                <a:off x="1558" y="156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4" name="Line 88"/>
              <p:cNvSpPr>
                <a:spLocks noChangeShapeType="1"/>
              </p:cNvSpPr>
              <p:nvPr/>
            </p:nvSpPr>
            <p:spPr bwMode="auto">
              <a:xfrm>
                <a:off x="1560" y="105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5" name="Line 89"/>
              <p:cNvSpPr>
                <a:spLocks noChangeShapeType="1"/>
              </p:cNvSpPr>
              <p:nvPr/>
            </p:nvSpPr>
            <p:spPr bwMode="auto">
              <a:xfrm>
                <a:off x="1558" y="112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6" name="Line 90"/>
              <p:cNvSpPr>
                <a:spLocks noChangeShapeType="1"/>
              </p:cNvSpPr>
              <p:nvPr/>
            </p:nvSpPr>
            <p:spPr bwMode="auto">
              <a:xfrm>
                <a:off x="1558" y="120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7" name="Line 91"/>
              <p:cNvSpPr>
                <a:spLocks noChangeShapeType="1"/>
              </p:cNvSpPr>
              <p:nvPr/>
            </p:nvSpPr>
            <p:spPr bwMode="auto">
              <a:xfrm>
                <a:off x="1558" y="127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8" name="Line 92"/>
              <p:cNvSpPr>
                <a:spLocks noChangeShapeType="1"/>
              </p:cNvSpPr>
              <p:nvPr/>
            </p:nvSpPr>
            <p:spPr bwMode="auto">
              <a:xfrm>
                <a:off x="1558" y="134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89" name="Line 93"/>
              <p:cNvSpPr>
                <a:spLocks noChangeShapeType="1"/>
              </p:cNvSpPr>
              <p:nvPr/>
            </p:nvSpPr>
            <p:spPr bwMode="auto">
              <a:xfrm>
                <a:off x="1558" y="141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0" name="Line 94"/>
              <p:cNvSpPr>
                <a:spLocks noChangeShapeType="1"/>
              </p:cNvSpPr>
              <p:nvPr/>
            </p:nvSpPr>
            <p:spPr bwMode="auto">
              <a:xfrm>
                <a:off x="1558" y="98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1" name="Line 95"/>
              <p:cNvSpPr>
                <a:spLocks noChangeShapeType="1"/>
              </p:cNvSpPr>
              <p:nvPr/>
            </p:nvSpPr>
            <p:spPr bwMode="auto">
              <a:xfrm>
                <a:off x="1558" y="91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2" name="Line 96"/>
              <p:cNvSpPr>
                <a:spLocks noChangeShapeType="1"/>
              </p:cNvSpPr>
              <p:nvPr/>
            </p:nvSpPr>
            <p:spPr bwMode="auto">
              <a:xfrm>
                <a:off x="1298" y="112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3" name="Line 97"/>
              <p:cNvSpPr>
                <a:spLocks noChangeShapeType="1"/>
              </p:cNvSpPr>
              <p:nvPr/>
            </p:nvSpPr>
            <p:spPr bwMode="auto">
              <a:xfrm>
                <a:off x="1296" y="120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4" name="Line 98"/>
              <p:cNvSpPr>
                <a:spLocks noChangeShapeType="1"/>
              </p:cNvSpPr>
              <p:nvPr/>
            </p:nvSpPr>
            <p:spPr bwMode="auto">
              <a:xfrm>
                <a:off x="1296" y="127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5" name="Line 99"/>
              <p:cNvSpPr>
                <a:spLocks noChangeShapeType="1"/>
              </p:cNvSpPr>
              <p:nvPr/>
            </p:nvSpPr>
            <p:spPr bwMode="auto">
              <a:xfrm>
                <a:off x="1296" y="134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6" name="Line 100"/>
              <p:cNvSpPr>
                <a:spLocks noChangeShapeType="1"/>
              </p:cNvSpPr>
              <p:nvPr/>
            </p:nvSpPr>
            <p:spPr bwMode="auto">
              <a:xfrm>
                <a:off x="1296" y="141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7" name="Line 10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8" name="Line 102"/>
              <p:cNvSpPr>
                <a:spLocks noChangeShapeType="1"/>
              </p:cNvSpPr>
              <p:nvPr/>
            </p:nvSpPr>
            <p:spPr bwMode="auto">
              <a:xfrm>
                <a:off x="1296" y="105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99" name="Line 103"/>
              <p:cNvSpPr>
                <a:spLocks noChangeShapeType="1"/>
              </p:cNvSpPr>
              <p:nvPr/>
            </p:nvSpPr>
            <p:spPr bwMode="auto">
              <a:xfrm>
                <a:off x="1296" y="98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0" name="Line 104"/>
              <p:cNvSpPr>
                <a:spLocks noChangeShapeType="1"/>
              </p:cNvSpPr>
              <p:nvPr/>
            </p:nvSpPr>
            <p:spPr bwMode="auto">
              <a:xfrm>
                <a:off x="1298" y="170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1" name="Line 105"/>
              <p:cNvSpPr>
                <a:spLocks noChangeShapeType="1"/>
              </p:cNvSpPr>
              <p:nvPr/>
            </p:nvSpPr>
            <p:spPr bwMode="auto">
              <a:xfrm>
                <a:off x="1296" y="177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2" name="Line 106"/>
              <p:cNvSpPr>
                <a:spLocks noChangeShapeType="1"/>
              </p:cNvSpPr>
              <p:nvPr/>
            </p:nvSpPr>
            <p:spPr bwMode="auto">
              <a:xfrm>
                <a:off x="1296" y="184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3" name="Line 107"/>
              <p:cNvSpPr>
                <a:spLocks noChangeShapeType="1"/>
              </p:cNvSpPr>
              <p:nvPr/>
            </p:nvSpPr>
            <p:spPr bwMode="auto">
              <a:xfrm>
                <a:off x="1296" y="192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4" name="Line 108"/>
              <p:cNvSpPr>
                <a:spLocks noChangeShapeType="1"/>
              </p:cNvSpPr>
              <p:nvPr/>
            </p:nvSpPr>
            <p:spPr bwMode="auto">
              <a:xfrm>
                <a:off x="1296" y="163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5" name="Line 109"/>
              <p:cNvSpPr>
                <a:spLocks noChangeShapeType="1"/>
              </p:cNvSpPr>
              <p:nvPr/>
            </p:nvSpPr>
            <p:spPr bwMode="auto">
              <a:xfrm>
                <a:off x="1296" y="156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06" name="Line 110"/>
              <p:cNvSpPr>
                <a:spLocks noChangeShapeType="1"/>
              </p:cNvSpPr>
              <p:nvPr/>
            </p:nvSpPr>
            <p:spPr bwMode="auto">
              <a:xfrm>
                <a:off x="1558" y="148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8" name="Group 111"/>
          <p:cNvGrpSpPr>
            <a:grpSpLocks/>
          </p:cNvGrpSpPr>
          <p:nvPr/>
        </p:nvGrpSpPr>
        <p:grpSpPr bwMode="auto">
          <a:xfrm>
            <a:off x="2532063" y="1831975"/>
            <a:ext cx="530225" cy="1371600"/>
            <a:chOff x="1728" y="1154"/>
            <a:chExt cx="362" cy="864"/>
          </a:xfrm>
        </p:grpSpPr>
        <p:sp>
          <p:nvSpPr>
            <p:cNvPr id="47449" name="Line 112"/>
            <p:cNvSpPr>
              <a:spLocks noChangeShapeType="1"/>
            </p:cNvSpPr>
            <p:nvPr/>
          </p:nvSpPr>
          <p:spPr bwMode="auto">
            <a:xfrm>
              <a:off x="1728" y="187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450" name="Group 113"/>
            <p:cNvGrpSpPr>
              <a:grpSpLocks/>
            </p:cNvGrpSpPr>
            <p:nvPr/>
          </p:nvGrpSpPr>
          <p:grpSpPr bwMode="auto">
            <a:xfrm>
              <a:off x="1728" y="1154"/>
              <a:ext cx="362" cy="864"/>
              <a:chOff x="1728" y="1154"/>
              <a:chExt cx="362" cy="864"/>
            </a:xfrm>
          </p:grpSpPr>
          <p:sp>
            <p:nvSpPr>
              <p:cNvPr id="47451" name="Line 114"/>
              <p:cNvSpPr>
                <a:spLocks noChangeShapeType="1"/>
              </p:cNvSpPr>
              <p:nvPr/>
            </p:nvSpPr>
            <p:spPr bwMode="auto">
              <a:xfrm>
                <a:off x="2018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2" name="Line 115"/>
              <p:cNvSpPr>
                <a:spLocks noChangeShapeType="1"/>
              </p:cNvSpPr>
              <p:nvPr/>
            </p:nvSpPr>
            <p:spPr bwMode="auto">
              <a:xfrm>
                <a:off x="2016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3" name="Line 116"/>
              <p:cNvSpPr>
                <a:spLocks noChangeShapeType="1"/>
              </p:cNvSpPr>
              <p:nvPr/>
            </p:nvSpPr>
            <p:spPr bwMode="auto">
              <a:xfrm>
                <a:off x="2016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4" name="Line 117"/>
              <p:cNvSpPr>
                <a:spLocks noChangeShapeType="1"/>
              </p:cNvSpPr>
              <p:nvPr/>
            </p:nvSpPr>
            <p:spPr bwMode="auto">
              <a:xfrm>
                <a:off x="2016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5" name="Line 118"/>
              <p:cNvSpPr>
                <a:spLocks noChangeShapeType="1"/>
              </p:cNvSpPr>
              <p:nvPr/>
            </p:nvSpPr>
            <p:spPr bwMode="auto">
              <a:xfrm>
                <a:off x="2016" y="201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6" name="Line 119"/>
              <p:cNvSpPr>
                <a:spLocks noChangeShapeType="1"/>
              </p:cNvSpPr>
              <p:nvPr/>
            </p:nvSpPr>
            <p:spPr bwMode="auto">
              <a:xfrm>
                <a:off x="2016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7" name="Line 120"/>
              <p:cNvSpPr>
                <a:spLocks noChangeShapeType="1"/>
              </p:cNvSpPr>
              <p:nvPr/>
            </p:nvSpPr>
            <p:spPr bwMode="auto">
              <a:xfrm>
                <a:off x="2016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8" name="Line 121"/>
              <p:cNvSpPr>
                <a:spLocks noChangeShapeType="1"/>
              </p:cNvSpPr>
              <p:nvPr/>
            </p:nvSpPr>
            <p:spPr bwMode="auto">
              <a:xfrm>
                <a:off x="2016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59" name="Line 122"/>
              <p:cNvSpPr>
                <a:spLocks noChangeShapeType="1"/>
              </p:cNvSpPr>
              <p:nvPr/>
            </p:nvSpPr>
            <p:spPr bwMode="auto">
              <a:xfrm>
                <a:off x="2016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0" name="Line 123"/>
              <p:cNvSpPr>
                <a:spLocks noChangeShapeType="1"/>
              </p:cNvSpPr>
              <p:nvPr/>
            </p:nvSpPr>
            <p:spPr bwMode="auto">
              <a:xfrm>
                <a:off x="2016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1" name="Line 124"/>
              <p:cNvSpPr>
                <a:spLocks noChangeShapeType="1"/>
              </p:cNvSpPr>
              <p:nvPr/>
            </p:nvSpPr>
            <p:spPr bwMode="auto">
              <a:xfrm>
                <a:off x="2016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2" name="Line 125"/>
              <p:cNvSpPr>
                <a:spLocks noChangeShapeType="1"/>
              </p:cNvSpPr>
              <p:nvPr/>
            </p:nvSpPr>
            <p:spPr bwMode="auto">
              <a:xfrm>
                <a:off x="2016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3" name="Line 126"/>
              <p:cNvSpPr>
                <a:spLocks noChangeShapeType="1"/>
              </p:cNvSpPr>
              <p:nvPr/>
            </p:nvSpPr>
            <p:spPr bwMode="auto">
              <a:xfrm>
                <a:off x="1730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4" name="Line 127"/>
              <p:cNvSpPr>
                <a:spLocks noChangeShapeType="1"/>
              </p:cNvSpPr>
              <p:nvPr/>
            </p:nvSpPr>
            <p:spPr bwMode="auto">
              <a:xfrm>
                <a:off x="1728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5" name="Line 128"/>
              <p:cNvSpPr>
                <a:spLocks noChangeShapeType="1"/>
              </p:cNvSpPr>
              <p:nvPr/>
            </p:nvSpPr>
            <p:spPr bwMode="auto">
              <a:xfrm>
                <a:off x="1728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6" name="Line 129"/>
              <p:cNvSpPr>
                <a:spLocks noChangeShapeType="1"/>
              </p:cNvSpPr>
              <p:nvPr/>
            </p:nvSpPr>
            <p:spPr bwMode="auto">
              <a:xfrm>
                <a:off x="1728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7" name="Line 130"/>
              <p:cNvSpPr>
                <a:spLocks noChangeShapeType="1"/>
              </p:cNvSpPr>
              <p:nvPr/>
            </p:nvSpPr>
            <p:spPr bwMode="auto">
              <a:xfrm>
                <a:off x="1728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8" name="Line 131"/>
              <p:cNvSpPr>
                <a:spLocks noChangeShapeType="1"/>
              </p:cNvSpPr>
              <p:nvPr/>
            </p:nvSpPr>
            <p:spPr bwMode="auto">
              <a:xfrm>
                <a:off x="1728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69" name="Line 132"/>
              <p:cNvSpPr>
                <a:spLocks noChangeShapeType="1"/>
              </p:cNvSpPr>
              <p:nvPr/>
            </p:nvSpPr>
            <p:spPr bwMode="auto">
              <a:xfrm>
                <a:off x="1730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0" name="Line 133"/>
              <p:cNvSpPr>
                <a:spLocks noChangeShapeType="1"/>
              </p:cNvSpPr>
              <p:nvPr/>
            </p:nvSpPr>
            <p:spPr bwMode="auto">
              <a:xfrm>
                <a:off x="1728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1" name="Line 134"/>
              <p:cNvSpPr>
                <a:spLocks noChangeShapeType="1"/>
              </p:cNvSpPr>
              <p:nvPr/>
            </p:nvSpPr>
            <p:spPr bwMode="auto">
              <a:xfrm>
                <a:off x="1728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2" name="Line 135"/>
              <p:cNvSpPr>
                <a:spLocks noChangeShapeType="1"/>
              </p:cNvSpPr>
              <p:nvPr/>
            </p:nvSpPr>
            <p:spPr bwMode="auto">
              <a:xfrm>
                <a:off x="1728" y="201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3" name="Line 136"/>
              <p:cNvSpPr>
                <a:spLocks noChangeShapeType="1"/>
              </p:cNvSpPr>
              <p:nvPr/>
            </p:nvSpPr>
            <p:spPr bwMode="auto">
              <a:xfrm>
                <a:off x="1728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4" name="Line 137"/>
              <p:cNvSpPr>
                <a:spLocks noChangeShapeType="1"/>
              </p:cNvSpPr>
              <p:nvPr/>
            </p:nvSpPr>
            <p:spPr bwMode="auto">
              <a:xfrm>
                <a:off x="1728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75" name="Line 138"/>
              <p:cNvSpPr>
                <a:spLocks noChangeShapeType="1"/>
              </p:cNvSpPr>
              <p:nvPr/>
            </p:nvSpPr>
            <p:spPr bwMode="auto">
              <a:xfrm>
                <a:off x="2016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10" name="Group 139"/>
          <p:cNvGrpSpPr>
            <a:grpSpLocks/>
          </p:cNvGrpSpPr>
          <p:nvPr/>
        </p:nvGrpSpPr>
        <p:grpSpPr bwMode="auto">
          <a:xfrm>
            <a:off x="3235325" y="1828800"/>
            <a:ext cx="530225" cy="1371600"/>
            <a:chOff x="2230" y="1154"/>
            <a:chExt cx="362" cy="864"/>
          </a:xfrm>
        </p:grpSpPr>
        <p:sp>
          <p:nvSpPr>
            <p:cNvPr id="47422" name="Line 140"/>
            <p:cNvSpPr>
              <a:spLocks noChangeShapeType="1"/>
            </p:cNvSpPr>
            <p:nvPr/>
          </p:nvSpPr>
          <p:spPr bwMode="auto">
            <a:xfrm>
              <a:off x="2518" y="115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423" name="Group 141"/>
            <p:cNvGrpSpPr>
              <a:grpSpLocks/>
            </p:cNvGrpSpPr>
            <p:nvPr/>
          </p:nvGrpSpPr>
          <p:grpSpPr bwMode="auto">
            <a:xfrm>
              <a:off x="2230" y="1154"/>
              <a:ext cx="362" cy="864"/>
              <a:chOff x="2230" y="1154"/>
              <a:chExt cx="362" cy="864"/>
            </a:xfrm>
          </p:grpSpPr>
          <p:sp>
            <p:nvSpPr>
              <p:cNvPr id="47424" name="Line 142"/>
              <p:cNvSpPr>
                <a:spLocks noChangeShapeType="1"/>
              </p:cNvSpPr>
              <p:nvPr/>
            </p:nvSpPr>
            <p:spPr bwMode="auto">
              <a:xfrm>
                <a:off x="2520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5" name="Line 143"/>
              <p:cNvSpPr>
                <a:spLocks noChangeShapeType="1"/>
              </p:cNvSpPr>
              <p:nvPr/>
            </p:nvSpPr>
            <p:spPr bwMode="auto">
              <a:xfrm>
                <a:off x="2518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6" name="Line 144"/>
              <p:cNvSpPr>
                <a:spLocks noChangeShapeType="1"/>
              </p:cNvSpPr>
              <p:nvPr/>
            </p:nvSpPr>
            <p:spPr bwMode="auto">
              <a:xfrm>
                <a:off x="2518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7" name="Line 145"/>
              <p:cNvSpPr>
                <a:spLocks noChangeShapeType="1"/>
              </p:cNvSpPr>
              <p:nvPr/>
            </p:nvSpPr>
            <p:spPr bwMode="auto">
              <a:xfrm>
                <a:off x="2518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8" name="Line 146"/>
              <p:cNvSpPr>
                <a:spLocks noChangeShapeType="1"/>
              </p:cNvSpPr>
              <p:nvPr/>
            </p:nvSpPr>
            <p:spPr bwMode="auto">
              <a:xfrm>
                <a:off x="2518" y="201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9" name="Line 147"/>
              <p:cNvSpPr>
                <a:spLocks noChangeShapeType="1"/>
              </p:cNvSpPr>
              <p:nvPr/>
            </p:nvSpPr>
            <p:spPr bwMode="auto">
              <a:xfrm>
                <a:off x="2518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0" name="Line 148"/>
              <p:cNvSpPr>
                <a:spLocks noChangeShapeType="1"/>
              </p:cNvSpPr>
              <p:nvPr/>
            </p:nvSpPr>
            <p:spPr bwMode="auto">
              <a:xfrm>
                <a:off x="2518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1" name="Line 149"/>
              <p:cNvSpPr>
                <a:spLocks noChangeShapeType="1"/>
              </p:cNvSpPr>
              <p:nvPr/>
            </p:nvSpPr>
            <p:spPr bwMode="auto">
              <a:xfrm>
                <a:off x="2518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2" name="Line 150"/>
              <p:cNvSpPr>
                <a:spLocks noChangeShapeType="1"/>
              </p:cNvSpPr>
              <p:nvPr/>
            </p:nvSpPr>
            <p:spPr bwMode="auto">
              <a:xfrm>
                <a:off x="2518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3" name="Line 151"/>
              <p:cNvSpPr>
                <a:spLocks noChangeShapeType="1"/>
              </p:cNvSpPr>
              <p:nvPr/>
            </p:nvSpPr>
            <p:spPr bwMode="auto">
              <a:xfrm>
                <a:off x="2518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4" name="Line 152"/>
              <p:cNvSpPr>
                <a:spLocks noChangeShapeType="1"/>
              </p:cNvSpPr>
              <p:nvPr/>
            </p:nvSpPr>
            <p:spPr bwMode="auto">
              <a:xfrm>
                <a:off x="2518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5" name="Line 153"/>
              <p:cNvSpPr>
                <a:spLocks noChangeShapeType="1"/>
              </p:cNvSpPr>
              <p:nvPr/>
            </p:nvSpPr>
            <p:spPr bwMode="auto">
              <a:xfrm>
                <a:off x="2232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6" name="Line 154"/>
              <p:cNvSpPr>
                <a:spLocks noChangeShapeType="1"/>
              </p:cNvSpPr>
              <p:nvPr/>
            </p:nvSpPr>
            <p:spPr bwMode="auto">
              <a:xfrm>
                <a:off x="2230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7" name="Line 155"/>
              <p:cNvSpPr>
                <a:spLocks noChangeShapeType="1"/>
              </p:cNvSpPr>
              <p:nvPr/>
            </p:nvSpPr>
            <p:spPr bwMode="auto">
              <a:xfrm>
                <a:off x="2230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8" name="Line 156"/>
              <p:cNvSpPr>
                <a:spLocks noChangeShapeType="1"/>
              </p:cNvSpPr>
              <p:nvPr/>
            </p:nvSpPr>
            <p:spPr bwMode="auto">
              <a:xfrm>
                <a:off x="2230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39" name="Line 157"/>
              <p:cNvSpPr>
                <a:spLocks noChangeShapeType="1"/>
              </p:cNvSpPr>
              <p:nvPr/>
            </p:nvSpPr>
            <p:spPr bwMode="auto">
              <a:xfrm>
                <a:off x="2230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0" name="Line 158"/>
              <p:cNvSpPr>
                <a:spLocks noChangeShapeType="1"/>
              </p:cNvSpPr>
              <p:nvPr/>
            </p:nvSpPr>
            <p:spPr bwMode="auto">
              <a:xfrm>
                <a:off x="2230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1" name="Line 159"/>
              <p:cNvSpPr>
                <a:spLocks noChangeShapeType="1"/>
              </p:cNvSpPr>
              <p:nvPr/>
            </p:nvSpPr>
            <p:spPr bwMode="auto">
              <a:xfrm>
                <a:off x="2232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2" name="Line 160"/>
              <p:cNvSpPr>
                <a:spLocks noChangeShapeType="1"/>
              </p:cNvSpPr>
              <p:nvPr/>
            </p:nvSpPr>
            <p:spPr bwMode="auto">
              <a:xfrm>
                <a:off x="2230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3" name="Line 161"/>
              <p:cNvSpPr>
                <a:spLocks noChangeShapeType="1"/>
              </p:cNvSpPr>
              <p:nvPr/>
            </p:nvSpPr>
            <p:spPr bwMode="auto">
              <a:xfrm>
                <a:off x="2230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4" name="Line 162"/>
              <p:cNvSpPr>
                <a:spLocks noChangeShapeType="1"/>
              </p:cNvSpPr>
              <p:nvPr/>
            </p:nvSpPr>
            <p:spPr bwMode="auto">
              <a:xfrm>
                <a:off x="2230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5" name="Line 163"/>
              <p:cNvSpPr>
                <a:spLocks noChangeShapeType="1"/>
              </p:cNvSpPr>
              <p:nvPr/>
            </p:nvSpPr>
            <p:spPr bwMode="auto">
              <a:xfrm>
                <a:off x="2230" y="201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6" name="Line 164"/>
              <p:cNvSpPr>
                <a:spLocks noChangeShapeType="1"/>
              </p:cNvSpPr>
              <p:nvPr/>
            </p:nvSpPr>
            <p:spPr bwMode="auto">
              <a:xfrm>
                <a:off x="2230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7" name="Line 165"/>
              <p:cNvSpPr>
                <a:spLocks noChangeShapeType="1"/>
              </p:cNvSpPr>
              <p:nvPr/>
            </p:nvSpPr>
            <p:spPr bwMode="auto">
              <a:xfrm>
                <a:off x="2230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48" name="Line 166"/>
              <p:cNvSpPr>
                <a:spLocks noChangeShapeType="1"/>
              </p:cNvSpPr>
              <p:nvPr/>
            </p:nvSpPr>
            <p:spPr bwMode="auto">
              <a:xfrm>
                <a:off x="2518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12" name="Group 167"/>
          <p:cNvGrpSpPr>
            <a:grpSpLocks/>
          </p:cNvGrpSpPr>
          <p:nvPr/>
        </p:nvGrpSpPr>
        <p:grpSpPr bwMode="auto">
          <a:xfrm>
            <a:off x="3938588" y="1717675"/>
            <a:ext cx="492125" cy="1257300"/>
            <a:chOff x="2688" y="1082"/>
            <a:chExt cx="336" cy="792"/>
          </a:xfrm>
        </p:grpSpPr>
        <p:sp>
          <p:nvSpPr>
            <p:cNvPr id="47397" name="Line 168"/>
            <p:cNvSpPr>
              <a:spLocks noChangeShapeType="1"/>
            </p:cNvSpPr>
            <p:nvPr/>
          </p:nvSpPr>
          <p:spPr bwMode="auto">
            <a:xfrm>
              <a:off x="2950" y="187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398" name="Group 169"/>
            <p:cNvGrpSpPr>
              <a:grpSpLocks/>
            </p:cNvGrpSpPr>
            <p:nvPr/>
          </p:nvGrpSpPr>
          <p:grpSpPr bwMode="auto">
            <a:xfrm>
              <a:off x="2688" y="1082"/>
              <a:ext cx="336" cy="792"/>
              <a:chOff x="2688" y="1082"/>
              <a:chExt cx="336" cy="792"/>
            </a:xfrm>
          </p:grpSpPr>
          <p:sp>
            <p:nvSpPr>
              <p:cNvPr id="47399" name="Line 170"/>
              <p:cNvSpPr>
                <a:spLocks noChangeShapeType="1"/>
              </p:cNvSpPr>
              <p:nvPr/>
            </p:nvSpPr>
            <p:spPr bwMode="auto">
              <a:xfrm>
                <a:off x="2952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0" name="Line 171"/>
              <p:cNvSpPr>
                <a:spLocks noChangeShapeType="1"/>
              </p:cNvSpPr>
              <p:nvPr/>
            </p:nvSpPr>
            <p:spPr bwMode="auto">
              <a:xfrm>
                <a:off x="2950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1" name="Line 172"/>
              <p:cNvSpPr>
                <a:spLocks noChangeShapeType="1"/>
              </p:cNvSpPr>
              <p:nvPr/>
            </p:nvSpPr>
            <p:spPr bwMode="auto">
              <a:xfrm>
                <a:off x="2950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2" name="Line 173"/>
              <p:cNvSpPr>
                <a:spLocks noChangeShapeType="1"/>
              </p:cNvSpPr>
              <p:nvPr/>
            </p:nvSpPr>
            <p:spPr bwMode="auto">
              <a:xfrm>
                <a:off x="2950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3" name="Line 174"/>
              <p:cNvSpPr>
                <a:spLocks noChangeShapeType="1"/>
              </p:cNvSpPr>
              <p:nvPr/>
            </p:nvSpPr>
            <p:spPr bwMode="auto">
              <a:xfrm>
                <a:off x="2952" y="108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4" name="Line 175"/>
              <p:cNvSpPr>
                <a:spLocks noChangeShapeType="1"/>
              </p:cNvSpPr>
              <p:nvPr/>
            </p:nvSpPr>
            <p:spPr bwMode="auto">
              <a:xfrm>
                <a:off x="2950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5" name="Line 176"/>
              <p:cNvSpPr>
                <a:spLocks noChangeShapeType="1"/>
              </p:cNvSpPr>
              <p:nvPr/>
            </p:nvSpPr>
            <p:spPr bwMode="auto">
              <a:xfrm>
                <a:off x="2950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6" name="Line 177"/>
              <p:cNvSpPr>
                <a:spLocks noChangeShapeType="1"/>
              </p:cNvSpPr>
              <p:nvPr/>
            </p:nvSpPr>
            <p:spPr bwMode="auto">
              <a:xfrm>
                <a:off x="2950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7" name="Line 178"/>
              <p:cNvSpPr>
                <a:spLocks noChangeShapeType="1"/>
              </p:cNvSpPr>
              <p:nvPr/>
            </p:nvSpPr>
            <p:spPr bwMode="auto">
              <a:xfrm>
                <a:off x="2950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8" name="Line 179"/>
              <p:cNvSpPr>
                <a:spLocks noChangeShapeType="1"/>
              </p:cNvSpPr>
              <p:nvPr/>
            </p:nvSpPr>
            <p:spPr bwMode="auto">
              <a:xfrm>
                <a:off x="2950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09" name="Line 180"/>
              <p:cNvSpPr>
                <a:spLocks noChangeShapeType="1"/>
              </p:cNvSpPr>
              <p:nvPr/>
            </p:nvSpPr>
            <p:spPr bwMode="auto">
              <a:xfrm>
                <a:off x="2690" y="115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0" name="Line 181"/>
              <p:cNvSpPr>
                <a:spLocks noChangeShapeType="1"/>
              </p:cNvSpPr>
              <p:nvPr/>
            </p:nvSpPr>
            <p:spPr bwMode="auto">
              <a:xfrm>
                <a:off x="2688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1" name="Line 182"/>
              <p:cNvSpPr>
                <a:spLocks noChangeShapeType="1"/>
              </p:cNvSpPr>
              <p:nvPr/>
            </p:nvSpPr>
            <p:spPr bwMode="auto">
              <a:xfrm>
                <a:off x="2688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2" name="Line 183"/>
              <p:cNvSpPr>
                <a:spLocks noChangeShapeType="1"/>
              </p:cNvSpPr>
              <p:nvPr/>
            </p:nvSpPr>
            <p:spPr bwMode="auto">
              <a:xfrm>
                <a:off x="2688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3" name="Line 184"/>
              <p:cNvSpPr>
                <a:spLocks noChangeShapeType="1"/>
              </p:cNvSpPr>
              <p:nvPr/>
            </p:nvSpPr>
            <p:spPr bwMode="auto">
              <a:xfrm>
                <a:off x="2688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4" name="Line 185"/>
              <p:cNvSpPr>
                <a:spLocks noChangeShapeType="1"/>
              </p:cNvSpPr>
              <p:nvPr/>
            </p:nvSpPr>
            <p:spPr bwMode="auto">
              <a:xfrm>
                <a:off x="2688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5" name="Line 186"/>
              <p:cNvSpPr>
                <a:spLocks noChangeShapeType="1"/>
              </p:cNvSpPr>
              <p:nvPr/>
            </p:nvSpPr>
            <p:spPr bwMode="auto">
              <a:xfrm>
                <a:off x="2688" y="108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6" name="Line 187"/>
              <p:cNvSpPr>
                <a:spLocks noChangeShapeType="1"/>
              </p:cNvSpPr>
              <p:nvPr/>
            </p:nvSpPr>
            <p:spPr bwMode="auto">
              <a:xfrm>
                <a:off x="2690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7" name="Line 188"/>
              <p:cNvSpPr>
                <a:spLocks noChangeShapeType="1"/>
              </p:cNvSpPr>
              <p:nvPr/>
            </p:nvSpPr>
            <p:spPr bwMode="auto">
              <a:xfrm>
                <a:off x="2688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8" name="Line 189"/>
              <p:cNvSpPr>
                <a:spLocks noChangeShapeType="1"/>
              </p:cNvSpPr>
              <p:nvPr/>
            </p:nvSpPr>
            <p:spPr bwMode="auto">
              <a:xfrm>
                <a:off x="2688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19" name="Line 190"/>
              <p:cNvSpPr>
                <a:spLocks noChangeShapeType="1"/>
              </p:cNvSpPr>
              <p:nvPr/>
            </p:nvSpPr>
            <p:spPr bwMode="auto">
              <a:xfrm>
                <a:off x="2688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0" name="Line 191"/>
              <p:cNvSpPr>
                <a:spLocks noChangeShapeType="1"/>
              </p:cNvSpPr>
              <p:nvPr/>
            </p:nvSpPr>
            <p:spPr bwMode="auto">
              <a:xfrm>
                <a:off x="2688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21" name="Line 192"/>
              <p:cNvSpPr>
                <a:spLocks noChangeShapeType="1"/>
              </p:cNvSpPr>
              <p:nvPr/>
            </p:nvSpPr>
            <p:spPr bwMode="auto">
              <a:xfrm>
                <a:off x="2950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14" name="Group 193"/>
          <p:cNvGrpSpPr>
            <a:grpSpLocks/>
          </p:cNvGrpSpPr>
          <p:nvPr/>
        </p:nvGrpSpPr>
        <p:grpSpPr bwMode="auto">
          <a:xfrm>
            <a:off x="4675188" y="1946275"/>
            <a:ext cx="530225" cy="1143000"/>
            <a:chOff x="3190" y="1226"/>
            <a:chExt cx="362" cy="720"/>
          </a:xfrm>
        </p:grpSpPr>
        <p:sp>
          <p:nvSpPr>
            <p:cNvPr id="47374" name="Line 194"/>
            <p:cNvSpPr>
              <a:spLocks noChangeShapeType="1"/>
            </p:cNvSpPr>
            <p:nvPr/>
          </p:nvSpPr>
          <p:spPr bwMode="auto">
            <a:xfrm>
              <a:off x="3478" y="122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375" name="Group 195"/>
            <p:cNvGrpSpPr>
              <a:grpSpLocks/>
            </p:cNvGrpSpPr>
            <p:nvPr/>
          </p:nvGrpSpPr>
          <p:grpSpPr bwMode="auto">
            <a:xfrm>
              <a:off x="3190" y="1226"/>
              <a:ext cx="362" cy="720"/>
              <a:chOff x="3190" y="1226"/>
              <a:chExt cx="362" cy="720"/>
            </a:xfrm>
          </p:grpSpPr>
          <p:sp>
            <p:nvSpPr>
              <p:cNvPr id="47376" name="Line 196"/>
              <p:cNvSpPr>
                <a:spLocks noChangeShapeType="1"/>
              </p:cNvSpPr>
              <p:nvPr/>
            </p:nvSpPr>
            <p:spPr bwMode="auto">
              <a:xfrm>
                <a:off x="3480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7" name="Line 197"/>
              <p:cNvSpPr>
                <a:spLocks noChangeShapeType="1"/>
              </p:cNvSpPr>
              <p:nvPr/>
            </p:nvSpPr>
            <p:spPr bwMode="auto">
              <a:xfrm>
                <a:off x="3478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8" name="Line 198"/>
              <p:cNvSpPr>
                <a:spLocks noChangeShapeType="1"/>
              </p:cNvSpPr>
              <p:nvPr/>
            </p:nvSpPr>
            <p:spPr bwMode="auto">
              <a:xfrm>
                <a:off x="3478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9" name="Line 199"/>
              <p:cNvSpPr>
                <a:spLocks noChangeShapeType="1"/>
              </p:cNvSpPr>
              <p:nvPr/>
            </p:nvSpPr>
            <p:spPr bwMode="auto">
              <a:xfrm>
                <a:off x="3478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0" name="Line 200"/>
              <p:cNvSpPr>
                <a:spLocks noChangeShapeType="1"/>
              </p:cNvSpPr>
              <p:nvPr/>
            </p:nvSpPr>
            <p:spPr bwMode="auto">
              <a:xfrm>
                <a:off x="3478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1" name="Line 201"/>
              <p:cNvSpPr>
                <a:spLocks noChangeShapeType="1"/>
              </p:cNvSpPr>
              <p:nvPr/>
            </p:nvSpPr>
            <p:spPr bwMode="auto">
              <a:xfrm>
                <a:off x="3478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2" name="Line 202"/>
              <p:cNvSpPr>
                <a:spLocks noChangeShapeType="1"/>
              </p:cNvSpPr>
              <p:nvPr/>
            </p:nvSpPr>
            <p:spPr bwMode="auto">
              <a:xfrm>
                <a:off x="3478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3" name="Line 203"/>
              <p:cNvSpPr>
                <a:spLocks noChangeShapeType="1"/>
              </p:cNvSpPr>
              <p:nvPr/>
            </p:nvSpPr>
            <p:spPr bwMode="auto">
              <a:xfrm>
                <a:off x="3478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4" name="Line 204"/>
              <p:cNvSpPr>
                <a:spLocks noChangeShapeType="1"/>
              </p:cNvSpPr>
              <p:nvPr/>
            </p:nvSpPr>
            <p:spPr bwMode="auto">
              <a:xfrm>
                <a:off x="3478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5" name="Line 205"/>
              <p:cNvSpPr>
                <a:spLocks noChangeShapeType="1"/>
              </p:cNvSpPr>
              <p:nvPr/>
            </p:nvSpPr>
            <p:spPr bwMode="auto">
              <a:xfrm>
                <a:off x="3190" y="122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6" name="Line 206"/>
              <p:cNvSpPr>
                <a:spLocks noChangeShapeType="1"/>
              </p:cNvSpPr>
              <p:nvPr/>
            </p:nvSpPr>
            <p:spPr bwMode="auto">
              <a:xfrm>
                <a:off x="3190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7" name="Line 207"/>
              <p:cNvSpPr>
                <a:spLocks noChangeShapeType="1"/>
              </p:cNvSpPr>
              <p:nvPr/>
            </p:nvSpPr>
            <p:spPr bwMode="auto">
              <a:xfrm>
                <a:off x="3190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8" name="Line 208"/>
              <p:cNvSpPr>
                <a:spLocks noChangeShapeType="1"/>
              </p:cNvSpPr>
              <p:nvPr/>
            </p:nvSpPr>
            <p:spPr bwMode="auto">
              <a:xfrm>
                <a:off x="3190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89" name="Line 209"/>
              <p:cNvSpPr>
                <a:spLocks noChangeShapeType="1"/>
              </p:cNvSpPr>
              <p:nvPr/>
            </p:nvSpPr>
            <p:spPr bwMode="auto">
              <a:xfrm>
                <a:off x="3190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0" name="Line 210"/>
              <p:cNvSpPr>
                <a:spLocks noChangeShapeType="1"/>
              </p:cNvSpPr>
              <p:nvPr/>
            </p:nvSpPr>
            <p:spPr bwMode="auto">
              <a:xfrm>
                <a:off x="3192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1" name="Line 211"/>
              <p:cNvSpPr>
                <a:spLocks noChangeShapeType="1"/>
              </p:cNvSpPr>
              <p:nvPr/>
            </p:nvSpPr>
            <p:spPr bwMode="auto">
              <a:xfrm>
                <a:off x="3190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2" name="Line 212"/>
              <p:cNvSpPr>
                <a:spLocks noChangeShapeType="1"/>
              </p:cNvSpPr>
              <p:nvPr/>
            </p:nvSpPr>
            <p:spPr bwMode="auto">
              <a:xfrm>
                <a:off x="3190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3" name="Line 213"/>
              <p:cNvSpPr>
                <a:spLocks noChangeShapeType="1"/>
              </p:cNvSpPr>
              <p:nvPr/>
            </p:nvSpPr>
            <p:spPr bwMode="auto">
              <a:xfrm>
                <a:off x="3190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4" name="Line 214"/>
              <p:cNvSpPr>
                <a:spLocks noChangeShapeType="1"/>
              </p:cNvSpPr>
              <p:nvPr/>
            </p:nvSpPr>
            <p:spPr bwMode="auto">
              <a:xfrm>
                <a:off x="3190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5" name="Line 215"/>
              <p:cNvSpPr>
                <a:spLocks noChangeShapeType="1"/>
              </p:cNvSpPr>
              <p:nvPr/>
            </p:nvSpPr>
            <p:spPr bwMode="auto">
              <a:xfrm>
                <a:off x="3190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96" name="Line 216"/>
              <p:cNvSpPr>
                <a:spLocks noChangeShapeType="1"/>
              </p:cNvSpPr>
              <p:nvPr/>
            </p:nvSpPr>
            <p:spPr bwMode="auto">
              <a:xfrm>
                <a:off x="3478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16" name="Group 217"/>
          <p:cNvGrpSpPr>
            <a:grpSpLocks/>
          </p:cNvGrpSpPr>
          <p:nvPr/>
        </p:nvGrpSpPr>
        <p:grpSpPr bwMode="auto">
          <a:xfrm>
            <a:off x="5378450" y="2060575"/>
            <a:ext cx="498475" cy="1028700"/>
            <a:chOff x="3670" y="1298"/>
            <a:chExt cx="340" cy="648"/>
          </a:xfrm>
        </p:grpSpPr>
        <p:sp>
          <p:nvSpPr>
            <p:cNvPr id="47353" name="Line 218"/>
            <p:cNvSpPr>
              <a:spLocks noChangeShapeType="1"/>
            </p:cNvSpPr>
            <p:nvPr/>
          </p:nvSpPr>
          <p:spPr bwMode="auto">
            <a:xfrm>
              <a:off x="3670" y="129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354" name="Group 219"/>
            <p:cNvGrpSpPr>
              <a:grpSpLocks/>
            </p:cNvGrpSpPr>
            <p:nvPr/>
          </p:nvGrpSpPr>
          <p:grpSpPr bwMode="auto">
            <a:xfrm>
              <a:off x="3670" y="1298"/>
              <a:ext cx="340" cy="648"/>
              <a:chOff x="3670" y="1298"/>
              <a:chExt cx="340" cy="648"/>
            </a:xfrm>
          </p:grpSpPr>
          <p:sp>
            <p:nvSpPr>
              <p:cNvPr id="47355" name="Line 220"/>
              <p:cNvSpPr>
                <a:spLocks noChangeShapeType="1"/>
              </p:cNvSpPr>
              <p:nvPr/>
            </p:nvSpPr>
            <p:spPr bwMode="auto">
              <a:xfrm>
                <a:off x="3938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56" name="Line 221"/>
              <p:cNvSpPr>
                <a:spLocks noChangeShapeType="1"/>
              </p:cNvSpPr>
              <p:nvPr/>
            </p:nvSpPr>
            <p:spPr bwMode="auto">
              <a:xfrm>
                <a:off x="3936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57" name="Line 222"/>
              <p:cNvSpPr>
                <a:spLocks noChangeShapeType="1"/>
              </p:cNvSpPr>
              <p:nvPr/>
            </p:nvSpPr>
            <p:spPr bwMode="auto">
              <a:xfrm>
                <a:off x="3936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58" name="Line 223"/>
              <p:cNvSpPr>
                <a:spLocks noChangeShapeType="1"/>
              </p:cNvSpPr>
              <p:nvPr/>
            </p:nvSpPr>
            <p:spPr bwMode="auto">
              <a:xfrm>
                <a:off x="3936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59" name="Line 224"/>
              <p:cNvSpPr>
                <a:spLocks noChangeShapeType="1"/>
              </p:cNvSpPr>
              <p:nvPr/>
            </p:nvSpPr>
            <p:spPr bwMode="auto">
              <a:xfrm>
                <a:off x="3936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0" name="Line 225"/>
              <p:cNvSpPr>
                <a:spLocks noChangeShapeType="1"/>
              </p:cNvSpPr>
              <p:nvPr/>
            </p:nvSpPr>
            <p:spPr bwMode="auto">
              <a:xfrm>
                <a:off x="3936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1" name="Line 226"/>
              <p:cNvSpPr>
                <a:spLocks noChangeShapeType="1"/>
              </p:cNvSpPr>
              <p:nvPr/>
            </p:nvSpPr>
            <p:spPr bwMode="auto">
              <a:xfrm>
                <a:off x="3936" y="129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2" name="Line 227"/>
              <p:cNvSpPr>
                <a:spLocks noChangeShapeType="1"/>
              </p:cNvSpPr>
              <p:nvPr/>
            </p:nvSpPr>
            <p:spPr bwMode="auto">
              <a:xfrm>
                <a:off x="3936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3" name="Line 228"/>
              <p:cNvSpPr>
                <a:spLocks noChangeShapeType="1"/>
              </p:cNvSpPr>
              <p:nvPr/>
            </p:nvSpPr>
            <p:spPr bwMode="auto">
              <a:xfrm>
                <a:off x="3936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4" name="Line 229"/>
              <p:cNvSpPr>
                <a:spLocks noChangeShapeType="1"/>
              </p:cNvSpPr>
              <p:nvPr/>
            </p:nvSpPr>
            <p:spPr bwMode="auto">
              <a:xfrm>
                <a:off x="3670" y="137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5" name="Line 230"/>
              <p:cNvSpPr>
                <a:spLocks noChangeShapeType="1"/>
              </p:cNvSpPr>
              <p:nvPr/>
            </p:nvSpPr>
            <p:spPr bwMode="auto">
              <a:xfrm>
                <a:off x="3670" y="144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6" name="Line 231"/>
              <p:cNvSpPr>
                <a:spLocks noChangeShapeType="1"/>
              </p:cNvSpPr>
              <p:nvPr/>
            </p:nvSpPr>
            <p:spPr bwMode="auto">
              <a:xfrm>
                <a:off x="3670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7" name="Line 232"/>
              <p:cNvSpPr>
                <a:spLocks noChangeShapeType="1"/>
              </p:cNvSpPr>
              <p:nvPr/>
            </p:nvSpPr>
            <p:spPr bwMode="auto">
              <a:xfrm>
                <a:off x="3672" y="173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8" name="Line 233"/>
              <p:cNvSpPr>
                <a:spLocks noChangeShapeType="1"/>
              </p:cNvSpPr>
              <p:nvPr/>
            </p:nvSpPr>
            <p:spPr bwMode="auto">
              <a:xfrm>
                <a:off x="3670" y="180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69" name="Line 234"/>
              <p:cNvSpPr>
                <a:spLocks noChangeShapeType="1"/>
              </p:cNvSpPr>
              <p:nvPr/>
            </p:nvSpPr>
            <p:spPr bwMode="auto">
              <a:xfrm>
                <a:off x="3670" y="187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0" name="Line 235"/>
              <p:cNvSpPr>
                <a:spLocks noChangeShapeType="1"/>
              </p:cNvSpPr>
              <p:nvPr/>
            </p:nvSpPr>
            <p:spPr bwMode="auto">
              <a:xfrm>
                <a:off x="3670" y="194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1" name="Line 236"/>
              <p:cNvSpPr>
                <a:spLocks noChangeShapeType="1"/>
              </p:cNvSpPr>
              <p:nvPr/>
            </p:nvSpPr>
            <p:spPr bwMode="auto">
              <a:xfrm>
                <a:off x="3670" y="165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2" name="Line 237"/>
              <p:cNvSpPr>
                <a:spLocks noChangeShapeType="1"/>
              </p:cNvSpPr>
              <p:nvPr/>
            </p:nvSpPr>
            <p:spPr bwMode="auto">
              <a:xfrm>
                <a:off x="3670" y="158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73" name="Line 238"/>
              <p:cNvSpPr>
                <a:spLocks noChangeShapeType="1"/>
              </p:cNvSpPr>
              <p:nvPr/>
            </p:nvSpPr>
            <p:spPr bwMode="auto">
              <a:xfrm>
                <a:off x="3936" y="151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18" name="Group 239"/>
          <p:cNvGrpSpPr>
            <a:grpSpLocks/>
          </p:cNvGrpSpPr>
          <p:nvPr/>
        </p:nvGrpSpPr>
        <p:grpSpPr bwMode="auto">
          <a:xfrm>
            <a:off x="7385050" y="4686300"/>
            <a:ext cx="530225" cy="1028700"/>
            <a:chOff x="5040" y="2952"/>
            <a:chExt cx="362" cy="648"/>
          </a:xfrm>
        </p:grpSpPr>
        <p:sp>
          <p:nvSpPr>
            <p:cNvPr id="47333" name="Line 240"/>
            <p:cNvSpPr>
              <a:spLocks noChangeShapeType="1"/>
            </p:cNvSpPr>
            <p:nvPr/>
          </p:nvSpPr>
          <p:spPr bwMode="auto">
            <a:xfrm>
              <a:off x="5330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34" name="Line 241"/>
            <p:cNvSpPr>
              <a:spLocks noChangeShapeType="1"/>
            </p:cNvSpPr>
            <p:nvPr/>
          </p:nvSpPr>
          <p:spPr bwMode="auto">
            <a:xfrm>
              <a:off x="5328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35" name="Line 242"/>
            <p:cNvSpPr>
              <a:spLocks noChangeShapeType="1"/>
            </p:cNvSpPr>
            <p:nvPr/>
          </p:nvSpPr>
          <p:spPr bwMode="auto">
            <a:xfrm>
              <a:off x="5328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36" name="Line 243"/>
            <p:cNvSpPr>
              <a:spLocks noChangeShapeType="1"/>
            </p:cNvSpPr>
            <p:nvPr/>
          </p:nvSpPr>
          <p:spPr bwMode="auto">
            <a:xfrm>
              <a:off x="5328" y="345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37" name="Line 244"/>
            <p:cNvSpPr>
              <a:spLocks noChangeShapeType="1"/>
            </p:cNvSpPr>
            <p:nvPr/>
          </p:nvSpPr>
          <p:spPr bwMode="auto">
            <a:xfrm>
              <a:off x="5328" y="352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38" name="Line 245"/>
            <p:cNvSpPr>
              <a:spLocks noChangeShapeType="1"/>
            </p:cNvSpPr>
            <p:nvPr/>
          </p:nvSpPr>
          <p:spPr bwMode="auto">
            <a:xfrm>
              <a:off x="5328" y="360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39" name="Line 246"/>
            <p:cNvSpPr>
              <a:spLocks noChangeShapeType="1"/>
            </p:cNvSpPr>
            <p:nvPr/>
          </p:nvSpPr>
          <p:spPr bwMode="auto">
            <a:xfrm>
              <a:off x="5328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0" name="Line 247"/>
            <p:cNvSpPr>
              <a:spLocks noChangeShapeType="1"/>
            </p:cNvSpPr>
            <p:nvPr/>
          </p:nvSpPr>
          <p:spPr bwMode="auto">
            <a:xfrm>
              <a:off x="5328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1" name="Line 248"/>
            <p:cNvSpPr>
              <a:spLocks noChangeShapeType="1"/>
            </p:cNvSpPr>
            <p:nvPr/>
          </p:nvSpPr>
          <p:spPr bwMode="auto">
            <a:xfrm>
              <a:off x="5328" y="295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2" name="Line 249"/>
            <p:cNvSpPr>
              <a:spLocks noChangeShapeType="1"/>
            </p:cNvSpPr>
            <p:nvPr/>
          </p:nvSpPr>
          <p:spPr bwMode="auto">
            <a:xfrm>
              <a:off x="5040" y="295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3" name="Line 250"/>
            <p:cNvSpPr>
              <a:spLocks noChangeShapeType="1"/>
            </p:cNvSpPr>
            <p:nvPr/>
          </p:nvSpPr>
          <p:spPr bwMode="auto">
            <a:xfrm>
              <a:off x="5040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4" name="Line 251"/>
            <p:cNvSpPr>
              <a:spLocks noChangeShapeType="1"/>
            </p:cNvSpPr>
            <p:nvPr/>
          </p:nvSpPr>
          <p:spPr bwMode="auto">
            <a:xfrm>
              <a:off x="5042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5" name="Line 252"/>
            <p:cNvSpPr>
              <a:spLocks noChangeShapeType="1"/>
            </p:cNvSpPr>
            <p:nvPr/>
          </p:nvSpPr>
          <p:spPr bwMode="auto">
            <a:xfrm>
              <a:off x="5040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6" name="Line 253"/>
            <p:cNvSpPr>
              <a:spLocks noChangeShapeType="1"/>
            </p:cNvSpPr>
            <p:nvPr/>
          </p:nvSpPr>
          <p:spPr bwMode="auto">
            <a:xfrm>
              <a:off x="5040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7" name="Line 254"/>
            <p:cNvSpPr>
              <a:spLocks noChangeShapeType="1"/>
            </p:cNvSpPr>
            <p:nvPr/>
          </p:nvSpPr>
          <p:spPr bwMode="auto">
            <a:xfrm>
              <a:off x="5040" y="345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8" name="Line 255"/>
            <p:cNvSpPr>
              <a:spLocks noChangeShapeType="1"/>
            </p:cNvSpPr>
            <p:nvPr/>
          </p:nvSpPr>
          <p:spPr bwMode="auto">
            <a:xfrm>
              <a:off x="5040" y="352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49" name="Line 256"/>
            <p:cNvSpPr>
              <a:spLocks noChangeShapeType="1"/>
            </p:cNvSpPr>
            <p:nvPr/>
          </p:nvSpPr>
          <p:spPr bwMode="auto">
            <a:xfrm>
              <a:off x="5040" y="360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50" name="Line 257"/>
            <p:cNvSpPr>
              <a:spLocks noChangeShapeType="1"/>
            </p:cNvSpPr>
            <p:nvPr/>
          </p:nvSpPr>
          <p:spPr bwMode="auto">
            <a:xfrm>
              <a:off x="5040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51" name="Line 258"/>
            <p:cNvSpPr>
              <a:spLocks noChangeShapeType="1"/>
            </p:cNvSpPr>
            <p:nvPr/>
          </p:nvSpPr>
          <p:spPr bwMode="auto">
            <a:xfrm>
              <a:off x="5040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52" name="Line 259"/>
            <p:cNvSpPr>
              <a:spLocks noChangeShapeType="1"/>
            </p:cNvSpPr>
            <p:nvPr/>
          </p:nvSpPr>
          <p:spPr bwMode="auto">
            <a:xfrm>
              <a:off x="5328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9" name="Group 260"/>
          <p:cNvGrpSpPr>
            <a:grpSpLocks/>
          </p:cNvGrpSpPr>
          <p:nvPr/>
        </p:nvGrpSpPr>
        <p:grpSpPr bwMode="auto">
          <a:xfrm>
            <a:off x="8121650" y="2209800"/>
            <a:ext cx="530225" cy="1028700"/>
            <a:chOff x="5542" y="1392"/>
            <a:chExt cx="362" cy="648"/>
          </a:xfrm>
        </p:grpSpPr>
        <p:sp>
          <p:nvSpPr>
            <p:cNvPr id="47312" name="Line 261"/>
            <p:cNvSpPr>
              <a:spLocks noChangeShapeType="1"/>
            </p:cNvSpPr>
            <p:nvPr/>
          </p:nvSpPr>
          <p:spPr bwMode="auto">
            <a:xfrm>
              <a:off x="5830" y="20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313" name="Group 262"/>
            <p:cNvGrpSpPr>
              <a:grpSpLocks/>
            </p:cNvGrpSpPr>
            <p:nvPr/>
          </p:nvGrpSpPr>
          <p:grpSpPr bwMode="auto">
            <a:xfrm>
              <a:off x="5542" y="1392"/>
              <a:ext cx="362" cy="648"/>
              <a:chOff x="5542" y="1392"/>
              <a:chExt cx="362" cy="648"/>
            </a:xfrm>
          </p:grpSpPr>
          <p:sp>
            <p:nvSpPr>
              <p:cNvPr id="47314" name="Line 263"/>
              <p:cNvSpPr>
                <a:spLocks noChangeShapeType="1"/>
              </p:cNvSpPr>
              <p:nvPr/>
            </p:nvSpPr>
            <p:spPr bwMode="auto">
              <a:xfrm>
                <a:off x="5832" y="168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15" name="Line 264"/>
              <p:cNvSpPr>
                <a:spLocks noChangeShapeType="1"/>
              </p:cNvSpPr>
              <p:nvPr/>
            </p:nvSpPr>
            <p:spPr bwMode="auto">
              <a:xfrm>
                <a:off x="5830" y="175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16" name="Line 265"/>
              <p:cNvSpPr>
                <a:spLocks noChangeShapeType="1"/>
              </p:cNvSpPr>
              <p:nvPr/>
            </p:nvSpPr>
            <p:spPr bwMode="auto">
              <a:xfrm>
                <a:off x="5830" y="182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17" name="Line 266"/>
              <p:cNvSpPr>
                <a:spLocks noChangeShapeType="1"/>
              </p:cNvSpPr>
              <p:nvPr/>
            </p:nvSpPr>
            <p:spPr bwMode="auto">
              <a:xfrm>
                <a:off x="5830" y="189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18" name="Line 267"/>
              <p:cNvSpPr>
                <a:spLocks noChangeShapeType="1"/>
              </p:cNvSpPr>
              <p:nvPr/>
            </p:nvSpPr>
            <p:spPr bwMode="auto">
              <a:xfrm>
                <a:off x="5830" y="196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19" name="Line 268"/>
              <p:cNvSpPr>
                <a:spLocks noChangeShapeType="1"/>
              </p:cNvSpPr>
              <p:nvPr/>
            </p:nvSpPr>
            <p:spPr bwMode="auto">
              <a:xfrm>
                <a:off x="5830" y="160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0" name="Line 269"/>
              <p:cNvSpPr>
                <a:spLocks noChangeShapeType="1"/>
              </p:cNvSpPr>
              <p:nvPr/>
            </p:nvSpPr>
            <p:spPr bwMode="auto">
              <a:xfrm>
                <a:off x="5830" y="153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1" name="Line 270"/>
              <p:cNvSpPr>
                <a:spLocks noChangeShapeType="1"/>
              </p:cNvSpPr>
              <p:nvPr/>
            </p:nvSpPr>
            <p:spPr bwMode="auto">
              <a:xfrm>
                <a:off x="5830" y="139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2" name="Line 271"/>
              <p:cNvSpPr>
                <a:spLocks noChangeShapeType="1"/>
              </p:cNvSpPr>
              <p:nvPr/>
            </p:nvSpPr>
            <p:spPr bwMode="auto">
              <a:xfrm>
                <a:off x="5542" y="139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3" name="Line 272"/>
              <p:cNvSpPr>
                <a:spLocks noChangeShapeType="1"/>
              </p:cNvSpPr>
              <p:nvPr/>
            </p:nvSpPr>
            <p:spPr bwMode="auto">
              <a:xfrm>
                <a:off x="5542" y="146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4" name="Line 273"/>
              <p:cNvSpPr>
                <a:spLocks noChangeShapeType="1"/>
              </p:cNvSpPr>
              <p:nvPr/>
            </p:nvSpPr>
            <p:spPr bwMode="auto">
              <a:xfrm>
                <a:off x="5544" y="168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5" name="Line 274"/>
              <p:cNvSpPr>
                <a:spLocks noChangeShapeType="1"/>
              </p:cNvSpPr>
              <p:nvPr/>
            </p:nvSpPr>
            <p:spPr bwMode="auto">
              <a:xfrm>
                <a:off x="5542" y="175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6" name="Line 275"/>
              <p:cNvSpPr>
                <a:spLocks noChangeShapeType="1"/>
              </p:cNvSpPr>
              <p:nvPr/>
            </p:nvSpPr>
            <p:spPr bwMode="auto">
              <a:xfrm>
                <a:off x="5542" y="182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7" name="Line 276"/>
              <p:cNvSpPr>
                <a:spLocks noChangeShapeType="1"/>
              </p:cNvSpPr>
              <p:nvPr/>
            </p:nvSpPr>
            <p:spPr bwMode="auto">
              <a:xfrm>
                <a:off x="5542" y="189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8" name="Line 277"/>
              <p:cNvSpPr>
                <a:spLocks noChangeShapeType="1"/>
              </p:cNvSpPr>
              <p:nvPr/>
            </p:nvSpPr>
            <p:spPr bwMode="auto">
              <a:xfrm>
                <a:off x="5542" y="196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29" name="Line 278"/>
              <p:cNvSpPr>
                <a:spLocks noChangeShapeType="1"/>
              </p:cNvSpPr>
              <p:nvPr/>
            </p:nvSpPr>
            <p:spPr bwMode="auto">
              <a:xfrm>
                <a:off x="5542" y="204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30" name="Line 279"/>
              <p:cNvSpPr>
                <a:spLocks noChangeShapeType="1"/>
              </p:cNvSpPr>
              <p:nvPr/>
            </p:nvSpPr>
            <p:spPr bwMode="auto">
              <a:xfrm>
                <a:off x="5542" y="160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31" name="Line 280"/>
              <p:cNvSpPr>
                <a:spLocks noChangeShapeType="1"/>
              </p:cNvSpPr>
              <p:nvPr/>
            </p:nvSpPr>
            <p:spPr bwMode="auto">
              <a:xfrm>
                <a:off x="5542" y="153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32" name="Line 281"/>
              <p:cNvSpPr>
                <a:spLocks noChangeShapeType="1"/>
              </p:cNvSpPr>
              <p:nvPr/>
            </p:nvSpPr>
            <p:spPr bwMode="auto">
              <a:xfrm>
                <a:off x="5830" y="146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21" name="Group 282"/>
          <p:cNvGrpSpPr>
            <a:grpSpLocks/>
          </p:cNvGrpSpPr>
          <p:nvPr/>
        </p:nvGrpSpPr>
        <p:grpSpPr bwMode="auto">
          <a:xfrm>
            <a:off x="7456488" y="2095500"/>
            <a:ext cx="492125" cy="1028700"/>
            <a:chOff x="5088" y="1296"/>
            <a:chExt cx="336" cy="648"/>
          </a:xfrm>
        </p:grpSpPr>
        <p:sp>
          <p:nvSpPr>
            <p:cNvPr id="47292" name="Line 283"/>
            <p:cNvSpPr>
              <a:spLocks noChangeShapeType="1"/>
            </p:cNvSpPr>
            <p:nvPr/>
          </p:nvSpPr>
          <p:spPr bwMode="auto">
            <a:xfrm>
              <a:off x="5352" y="15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3" name="Line 284"/>
            <p:cNvSpPr>
              <a:spLocks noChangeShapeType="1"/>
            </p:cNvSpPr>
            <p:nvPr/>
          </p:nvSpPr>
          <p:spPr bwMode="auto">
            <a:xfrm>
              <a:off x="5350" y="165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4" name="Line 285"/>
            <p:cNvSpPr>
              <a:spLocks noChangeShapeType="1"/>
            </p:cNvSpPr>
            <p:nvPr/>
          </p:nvSpPr>
          <p:spPr bwMode="auto">
            <a:xfrm>
              <a:off x="5350" y="172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5" name="Line 286"/>
            <p:cNvSpPr>
              <a:spLocks noChangeShapeType="1"/>
            </p:cNvSpPr>
            <p:nvPr/>
          </p:nvSpPr>
          <p:spPr bwMode="auto">
            <a:xfrm>
              <a:off x="5350" y="180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6" name="Line 287"/>
            <p:cNvSpPr>
              <a:spLocks noChangeShapeType="1"/>
            </p:cNvSpPr>
            <p:nvPr/>
          </p:nvSpPr>
          <p:spPr bwMode="auto">
            <a:xfrm>
              <a:off x="5350" y="187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7" name="Line 288"/>
            <p:cNvSpPr>
              <a:spLocks noChangeShapeType="1"/>
            </p:cNvSpPr>
            <p:nvPr/>
          </p:nvSpPr>
          <p:spPr bwMode="auto">
            <a:xfrm>
              <a:off x="5350" y="19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8" name="Line 289"/>
            <p:cNvSpPr>
              <a:spLocks noChangeShapeType="1"/>
            </p:cNvSpPr>
            <p:nvPr/>
          </p:nvSpPr>
          <p:spPr bwMode="auto">
            <a:xfrm>
              <a:off x="5350" y="15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99" name="Line 290"/>
            <p:cNvSpPr>
              <a:spLocks noChangeShapeType="1"/>
            </p:cNvSpPr>
            <p:nvPr/>
          </p:nvSpPr>
          <p:spPr bwMode="auto">
            <a:xfrm>
              <a:off x="5350" y="14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0" name="Line 291"/>
            <p:cNvSpPr>
              <a:spLocks noChangeShapeType="1"/>
            </p:cNvSpPr>
            <p:nvPr/>
          </p:nvSpPr>
          <p:spPr bwMode="auto">
            <a:xfrm>
              <a:off x="5350" y="12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1" name="Line 292"/>
            <p:cNvSpPr>
              <a:spLocks noChangeShapeType="1"/>
            </p:cNvSpPr>
            <p:nvPr/>
          </p:nvSpPr>
          <p:spPr bwMode="auto">
            <a:xfrm>
              <a:off x="5088" y="12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2" name="Line 293"/>
            <p:cNvSpPr>
              <a:spLocks noChangeShapeType="1"/>
            </p:cNvSpPr>
            <p:nvPr/>
          </p:nvSpPr>
          <p:spPr bwMode="auto">
            <a:xfrm>
              <a:off x="5088" y="13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3" name="Line 294"/>
            <p:cNvSpPr>
              <a:spLocks noChangeShapeType="1"/>
            </p:cNvSpPr>
            <p:nvPr/>
          </p:nvSpPr>
          <p:spPr bwMode="auto">
            <a:xfrm>
              <a:off x="5090" y="15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4" name="Line 295"/>
            <p:cNvSpPr>
              <a:spLocks noChangeShapeType="1"/>
            </p:cNvSpPr>
            <p:nvPr/>
          </p:nvSpPr>
          <p:spPr bwMode="auto">
            <a:xfrm>
              <a:off x="5088" y="165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5" name="Line 296"/>
            <p:cNvSpPr>
              <a:spLocks noChangeShapeType="1"/>
            </p:cNvSpPr>
            <p:nvPr/>
          </p:nvSpPr>
          <p:spPr bwMode="auto">
            <a:xfrm>
              <a:off x="5088" y="172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6" name="Line 297"/>
            <p:cNvSpPr>
              <a:spLocks noChangeShapeType="1"/>
            </p:cNvSpPr>
            <p:nvPr/>
          </p:nvSpPr>
          <p:spPr bwMode="auto">
            <a:xfrm>
              <a:off x="5088" y="180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7" name="Line 298"/>
            <p:cNvSpPr>
              <a:spLocks noChangeShapeType="1"/>
            </p:cNvSpPr>
            <p:nvPr/>
          </p:nvSpPr>
          <p:spPr bwMode="auto">
            <a:xfrm>
              <a:off x="5088" y="187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8" name="Line 299"/>
            <p:cNvSpPr>
              <a:spLocks noChangeShapeType="1"/>
            </p:cNvSpPr>
            <p:nvPr/>
          </p:nvSpPr>
          <p:spPr bwMode="auto">
            <a:xfrm>
              <a:off x="5088" y="19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09" name="Line 300"/>
            <p:cNvSpPr>
              <a:spLocks noChangeShapeType="1"/>
            </p:cNvSpPr>
            <p:nvPr/>
          </p:nvSpPr>
          <p:spPr bwMode="auto">
            <a:xfrm>
              <a:off x="5088" y="15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10" name="Line 301"/>
            <p:cNvSpPr>
              <a:spLocks noChangeShapeType="1"/>
            </p:cNvSpPr>
            <p:nvPr/>
          </p:nvSpPr>
          <p:spPr bwMode="auto">
            <a:xfrm>
              <a:off x="5088" y="14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311" name="Line 302"/>
            <p:cNvSpPr>
              <a:spLocks noChangeShapeType="1"/>
            </p:cNvSpPr>
            <p:nvPr/>
          </p:nvSpPr>
          <p:spPr bwMode="auto">
            <a:xfrm>
              <a:off x="5350" y="13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2" name="Group 303"/>
          <p:cNvGrpSpPr>
            <a:grpSpLocks/>
          </p:cNvGrpSpPr>
          <p:nvPr/>
        </p:nvGrpSpPr>
        <p:grpSpPr bwMode="auto">
          <a:xfrm>
            <a:off x="6753225" y="2133600"/>
            <a:ext cx="530225" cy="1028700"/>
            <a:chOff x="4608" y="1344"/>
            <a:chExt cx="362" cy="648"/>
          </a:xfrm>
        </p:grpSpPr>
        <p:sp>
          <p:nvSpPr>
            <p:cNvPr id="47271" name="Line 304"/>
            <p:cNvSpPr>
              <a:spLocks noChangeShapeType="1"/>
            </p:cNvSpPr>
            <p:nvPr/>
          </p:nvSpPr>
          <p:spPr bwMode="auto">
            <a:xfrm>
              <a:off x="4608" y="13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272" name="Group 305"/>
            <p:cNvGrpSpPr>
              <a:grpSpLocks/>
            </p:cNvGrpSpPr>
            <p:nvPr/>
          </p:nvGrpSpPr>
          <p:grpSpPr bwMode="auto">
            <a:xfrm>
              <a:off x="4608" y="1344"/>
              <a:ext cx="362" cy="648"/>
              <a:chOff x="4608" y="1344"/>
              <a:chExt cx="362" cy="648"/>
            </a:xfrm>
          </p:grpSpPr>
          <p:sp>
            <p:nvSpPr>
              <p:cNvPr id="47273" name="Line 306"/>
              <p:cNvSpPr>
                <a:spLocks noChangeShapeType="1"/>
              </p:cNvSpPr>
              <p:nvPr/>
            </p:nvSpPr>
            <p:spPr bwMode="auto">
              <a:xfrm>
                <a:off x="4898" y="163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4" name="Line 307"/>
              <p:cNvSpPr>
                <a:spLocks noChangeShapeType="1"/>
              </p:cNvSpPr>
              <p:nvPr/>
            </p:nvSpPr>
            <p:spPr bwMode="auto">
              <a:xfrm>
                <a:off x="4896" y="170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5" name="Line 308"/>
              <p:cNvSpPr>
                <a:spLocks noChangeShapeType="1"/>
              </p:cNvSpPr>
              <p:nvPr/>
            </p:nvSpPr>
            <p:spPr bwMode="auto">
              <a:xfrm>
                <a:off x="4896" y="177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6" name="Line 309"/>
              <p:cNvSpPr>
                <a:spLocks noChangeShapeType="1"/>
              </p:cNvSpPr>
              <p:nvPr/>
            </p:nvSpPr>
            <p:spPr bwMode="auto">
              <a:xfrm>
                <a:off x="4896" y="184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7" name="Line 310"/>
              <p:cNvSpPr>
                <a:spLocks noChangeShapeType="1"/>
              </p:cNvSpPr>
              <p:nvPr/>
            </p:nvSpPr>
            <p:spPr bwMode="auto">
              <a:xfrm>
                <a:off x="4896" y="192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8" name="Line 311"/>
              <p:cNvSpPr>
                <a:spLocks noChangeShapeType="1"/>
              </p:cNvSpPr>
              <p:nvPr/>
            </p:nvSpPr>
            <p:spPr bwMode="auto">
              <a:xfrm>
                <a:off x="4896" y="199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9" name="Line 312"/>
              <p:cNvSpPr>
                <a:spLocks noChangeShapeType="1"/>
              </p:cNvSpPr>
              <p:nvPr/>
            </p:nvSpPr>
            <p:spPr bwMode="auto">
              <a:xfrm>
                <a:off x="4896" y="156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0" name="Line 313"/>
              <p:cNvSpPr>
                <a:spLocks noChangeShapeType="1"/>
              </p:cNvSpPr>
              <p:nvPr/>
            </p:nvSpPr>
            <p:spPr bwMode="auto">
              <a:xfrm>
                <a:off x="4896" y="148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1" name="Line 314"/>
              <p:cNvSpPr>
                <a:spLocks noChangeShapeType="1"/>
              </p:cNvSpPr>
              <p:nvPr/>
            </p:nvSpPr>
            <p:spPr bwMode="auto">
              <a:xfrm>
                <a:off x="4896" y="134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2" name="Line 315"/>
              <p:cNvSpPr>
                <a:spLocks noChangeShapeType="1"/>
              </p:cNvSpPr>
              <p:nvPr/>
            </p:nvSpPr>
            <p:spPr bwMode="auto">
              <a:xfrm>
                <a:off x="4608" y="141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3" name="Line 316"/>
              <p:cNvSpPr>
                <a:spLocks noChangeShapeType="1"/>
              </p:cNvSpPr>
              <p:nvPr/>
            </p:nvSpPr>
            <p:spPr bwMode="auto">
              <a:xfrm>
                <a:off x="4610" y="163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4" name="Line 317"/>
              <p:cNvSpPr>
                <a:spLocks noChangeShapeType="1"/>
              </p:cNvSpPr>
              <p:nvPr/>
            </p:nvSpPr>
            <p:spPr bwMode="auto">
              <a:xfrm>
                <a:off x="4608" y="170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5" name="Line 318"/>
              <p:cNvSpPr>
                <a:spLocks noChangeShapeType="1"/>
              </p:cNvSpPr>
              <p:nvPr/>
            </p:nvSpPr>
            <p:spPr bwMode="auto">
              <a:xfrm>
                <a:off x="4608" y="177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6" name="Line 319"/>
              <p:cNvSpPr>
                <a:spLocks noChangeShapeType="1"/>
              </p:cNvSpPr>
              <p:nvPr/>
            </p:nvSpPr>
            <p:spPr bwMode="auto">
              <a:xfrm>
                <a:off x="4608" y="184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7" name="Line 320"/>
              <p:cNvSpPr>
                <a:spLocks noChangeShapeType="1"/>
              </p:cNvSpPr>
              <p:nvPr/>
            </p:nvSpPr>
            <p:spPr bwMode="auto">
              <a:xfrm>
                <a:off x="4608" y="192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8" name="Line 321"/>
              <p:cNvSpPr>
                <a:spLocks noChangeShapeType="1"/>
              </p:cNvSpPr>
              <p:nvPr/>
            </p:nvSpPr>
            <p:spPr bwMode="auto">
              <a:xfrm>
                <a:off x="4608" y="199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89" name="Line 322"/>
              <p:cNvSpPr>
                <a:spLocks noChangeShapeType="1"/>
              </p:cNvSpPr>
              <p:nvPr/>
            </p:nvSpPr>
            <p:spPr bwMode="auto">
              <a:xfrm>
                <a:off x="4608" y="156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90" name="Line 323"/>
              <p:cNvSpPr>
                <a:spLocks noChangeShapeType="1"/>
              </p:cNvSpPr>
              <p:nvPr/>
            </p:nvSpPr>
            <p:spPr bwMode="auto">
              <a:xfrm>
                <a:off x="4608" y="148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91" name="Line 324"/>
              <p:cNvSpPr>
                <a:spLocks noChangeShapeType="1"/>
              </p:cNvSpPr>
              <p:nvPr/>
            </p:nvSpPr>
            <p:spPr bwMode="auto">
              <a:xfrm>
                <a:off x="4896" y="141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24" name="Group 325"/>
          <p:cNvGrpSpPr>
            <a:grpSpLocks/>
          </p:cNvGrpSpPr>
          <p:nvPr/>
        </p:nvGrpSpPr>
        <p:grpSpPr bwMode="auto">
          <a:xfrm>
            <a:off x="6081713" y="2057400"/>
            <a:ext cx="460375" cy="1028700"/>
            <a:chOff x="4150" y="1296"/>
            <a:chExt cx="314" cy="648"/>
          </a:xfrm>
        </p:grpSpPr>
        <p:sp>
          <p:nvSpPr>
            <p:cNvPr id="47250" name="Line 326"/>
            <p:cNvSpPr>
              <a:spLocks noChangeShapeType="1"/>
            </p:cNvSpPr>
            <p:nvPr/>
          </p:nvSpPr>
          <p:spPr bwMode="auto">
            <a:xfrm>
              <a:off x="4390" y="19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47251" name="Group 327"/>
            <p:cNvGrpSpPr>
              <a:grpSpLocks/>
            </p:cNvGrpSpPr>
            <p:nvPr/>
          </p:nvGrpSpPr>
          <p:grpSpPr bwMode="auto">
            <a:xfrm>
              <a:off x="4150" y="1296"/>
              <a:ext cx="314" cy="648"/>
              <a:chOff x="4150" y="1296"/>
              <a:chExt cx="314" cy="648"/>
            </a:xfrm>
          </p:grpSpPr>
          <p:sp>
            <p:nvSpPr>
              <p:cNvPr id="47252" name="Line 328"/>
              <p:cNvSpPr>
                <a:spLocks noChangeShapeType="1"/>
              </p:cNvSpPr>
              <p:nvPr/>
            </p:nvSpPr>
            <p:spPr bwMode="auto">
              <a:xfrm>
                <a:off x="4392" y="158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3" name="Line 329"/>
              <p:cNvSpPr>
                <a:spLocks noChangeShapeType="1"/>
              </p:cNvSpPr>
              <p:nvPr/>
            </p:nvSpPr>
            <p:spPr bwMode="auto">
              <a:xfrm>
                <a:off x="4390" y="165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4" name="Line 330"/>
              <p:cNvSpPr>
                <a:spLocks noChangeShapeType="1"/>
              </p:cNvSpPr>
              <p:nvPr/>
            </p:nvSpPr>
            <p:spPr bwMode="auto">
              <a:xfrm>
                <a:off x="4390" y="172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5" name="Line 331"/>
              <p:cNvSpPr>
                <a:spLocks noChangeShapeType="1"/>
              </p:cNvSpPr>
              <p:nvPr/>
            </p:nvSpPr>
            <p:spPr bwMode="auto">
              <a:xfrm>
                <a:off x="4390" y="180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6" name="Line 332"/>
              <p:cNvSpPr>
                <a:spLocks noChangeShapeType="1"/>
              </p:cNvSpPr>
              <p:nvPr/>
            </p:nvSpPr>
            <p:spPr bwMode="auto">
              <a:xfrm>
                <a:off x="4390" y="187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7" name="Line 333"/>
              <p:cNvSpPr>
                <a:spLocks noChangeShapeType="1"/>
              </p:cNvSpPr>
              <p:nvPr/>
            </p:nvSpPr>
            <p:spPr bwMode="auto">
              <a:xfrm>
                <a:off x="4390" y="151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8" name="Line 334"/>
              <p:cNvSpPr>
                <a:spLocks noChangeShapeType="1"/>
              </p:cNvSpPr>
              <p:nvPr/>
            </p:nvSpPr>
            <p:spPr bwMode="auto">
              <a:xfrm>
                <a:off x="4390" y="144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59" name="Line 335"/>
              <p:cNvSpPr>
                <a:spLocks noChangeShapeType="1"/>
              </p:cNvSpPr>
              <p:nvPr/>
            </p:nvSpPr>
            <p:spPr bwMode="auto">
              <a:xfrm>
                <a:off x="4390" y="129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0" name="Line 336"/>
              <p:cNvSpPr>
                <a:spLocks noChangeShapeType="1"/>
              </p:cNvSpPr>
              <p:nvPr/>
            </p:nvSpPr>
            <p:spPr bwMode="auto">
              <a:xfrm>
                <a:off x="4150" y="129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1" name="Line 337"/>
              <p:cNvSpPr>
                <a:spLocks noChangeShapeType="1"/>
              </p:cNvSpPr>
              <p:nvPr/>
            </p:nvSpPr>
            <p:spPr bwMode="auto">
              <a:xfrm>
                <a:off x="4150" y="136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2" name="Line 338"/>
              <p:cNvSpPr>
                <a:spLocks noChangeShapeType="1"/>
              </p:cNvSpPr>
              <p:nvPr/>
            </p:nvSpPr>
            <p:spPr bwMode="auto">
              <a:xfrm>
                <a:off x="4152" y="158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3" name="Line 339"/>
              <p:cNvSpPr>
                <a:spLocks noChangeShapeType="1"/>
              </p:cNvSpPr>
              <p:nvPr/>
            </p:nvSpPr>
            <p:spPr bwMode="auto">
              <a:xfrm>
                <a:off x="4150" y="165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4" name="Line 340"/>
              <p:cNvSpPr>
                <a:spLocks noChangeShapeType="1"/>
              </p:cNvSpPr>
              <p:nvPr/>
            </p:nvSpPr>
            <p:spPr bwMode="auto">
              <a:xfrm>
                <a:off x="4150" y="172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5" name="Line 341"/>
              <p:cNvSpPr>
                <a:spLocks noChangeShapeType="1"/>
              </p:cNvSpPr>
              <p:nvPr/>
            </p:nvSpPr>
            <p:spPr bwMode="auto">
              <a:xfrm>
                <a:off x="4150" y="180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6" name="Line 342"/>
              <p:cNvSpPr>
                <a:spLocks noChangeShapeType="1"/>
              </p:cNvSpPr>
              <p:nvPr/>
            </p:nvSpPr>
            <p:spPr bwMode="auto">
              <a:xfrm>
                <a:off x="4150" y="187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7" name="Line 343"/>
              <p:cNvSpPr>
                <a:spLocks noChangeShapeType="1"/>
              </p:cNvSpPr>
              <p:nvPr/>
            </p:nvSpPr>
            <p:spPr bwMode="auto">
              <a:xfrm>
                <a:off x="4150" y="194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8" name="Line 344"/>
              <p:cNvSpPr>
                <a:spLocks noChangeShapeType="1"/>
              </p:cNvSpPr>
              <p:nvPr/>
            </p:nvSpPr>
            <p:spPr bwMode="auto">
              <a:xfrm>
                <a:off x="4150" y="151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69" name="Line 345"/>
              <p:cNvSpPr>
                <a:spLocks noChangeShapeType="1"/>
              </p:cNvSpPr>
              <p:nvPr/>
            </p:nvSpPr>
            <p:spPr bwMode="auto">
              <a:xfrm>
                <a:off x="4150" y="144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70" name="Line 346"/>
              <p:cNvSpPr>
                <a:spLocks noChangeShapeType="1"/>
              </p:cNvSpPr>
              <p:nvPr/>
            </p:nvSpPr>
            <p:spPr bwMode="auto">
              <a:xfrm>
                <a:off x="4390" y="136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26" name="Group 347"/>
          <p:cNvGrpSpPr>
            <a:grpSpLocks/>
          </p:cNvGrpSpPr>
          <p:nvPr/>
        </p:nvGrpSpPr>
        <p:grpSpPr bwMode="auto">
          <a:xfrm>
            <a:off x="492125" y="4953000"/>
            <a:ext cx="530225" cy="685800"/>
            <a:chOff x="336" y="3120"/>
            <a:chExt cx="362" cy="432"/>
          </a:xfrm>
        </p:grpSpPr>
        <p:grpSp>
          <p:nvGrpSpPr>
            <p:cNvPr id="47235" name="Group 348"/>
            <p:cNvGrpSpPr>
              <a:grpSpLocks/>
            </p:cNvGrpSpPr>
            <p:nvPr/>
          </p:nvGrpSpPr>
          <p:grpSpPr bwMode="auto">
            <a:xfrm>
              <a:off x="336" y="3120"/>
              <a:ext cx="362" cy="432"/>
              <a:chOff x="336" y="3120"/>
              <a:chExt cx="362" cy="432"/>
            </a:xfrm>
          </p:grpSpPr>
          <p:sp>
            <p:nvSpPr>
              <p:cNvPr id="47237" name="Line 349"/>
              <p:cNvSpPr>
                <a:spLocks noChangeShapeType="1"/>
              </p:cNvSpPr>
              <p:nvPr/>
            </p:nvSpPr>
            <p:spPr bwMode="auto">
              <a:xfrm>
                <a:off x="626" y="333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38" name="Line 35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39" name="Line 351"/>
              <p:cNvSpPr>
                <a:spLocks noChangeShapeType="1"/>
              </p:cNvSpPr>
              <p:nvPr/>
            </p:nvSpPr>
            <p:spPr bwMode="auto">
              <a:xfrm>
                <a:off x="624" y="348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0" name="Line 352"/>
              <p:cNvSpPr>
                <a:spLocks noChangeShapeType="1"/>
              </p:cNvSpPr>
              <p:nvPr/>
            </p:nvSpPr>
            <p:spPr bwMode="auto">
              <a:xfrm>
                <a:off x="624" y="355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1" name="Line 353"/>
              <p:cNvSpPr>
                <a:spLocks noChangeShapeType="1"/>
              </p:cNvSpPr>
              <p:nvPr/>
            </p:nvSpPr>
            <p:spPr bwMode="auto">
              <a:xfrm>
                <a:off x="624" y="326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2" name="Line 354"/>
              <p:cNvSpPr>
                <a:spLocks noChangeShapeType="1"/>
              </p:cNvSpPr>
              <p:nvPr/>
            </p:nvSpPr>
            <p:spPr bwMode="auto">
              <a:xfrm>
                <a:off x="624" y="319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3" name="Line 355"/>
              <p:cNvSpPr>
                <a:spLocks noChangeShapeType="1"/>
              </p:cNvSpPr>
              <p:nvPr/>
            </p:nvSpPr>
            <p:spPr bwMode="auto">
              <a:xfrm>
                <a:off x="336" y="312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4" name="Line 356"/>
              <p:cNvSpPr>
                <a:spLocks noChangeShapeType="1"/>
              </p:cNvSpPr>
              <p:nvPr/>
            </p:nvSpPr>
            <p:spPr bwMode="auto">
              <a:xfrm>
                <a:off x="338" y="3336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5" name="Line 357"/>
              <p:cNvSpPr>
                <a:spLocks noChangeShapeType="1"/>
              </p:cNvSpPr>
              <p:nvPr/>
            </p:nvSpPr>
            <p:spPr bwMode="auto">
              <a:xfrm>
                <a:off x="336" y="3408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6" name="Line 358"/>
              <p:cNvSpPr>
                <a:spLocks noChangeShapeType="1"/>
              </p:cNvSpPr>
              <p:nvPr/>
            </p:nvSpPr>
            <p:spPr bwMode="auto">
              <a:xfrm>
                <a:off x="336" y="3480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7" name="Line 359"/>
              <p:cNvSpPr>
                <a:spLocks noChangeShapeType="1"/>
              </p:cNvSpPr>
              <p:nvPr/>
            </p:nvSpPr>
            <p:spPr bwMode="auto">
              <a:xfrm>
                <a:off x="336" y="355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8" name="Line 360"/>
              <p:cNvSpPr>
                <a:spLocks noChangeShapeType="1"/>
              </p:cNvSpPr>
              <p:nvPr/>
            </p:nvSpPr>
            <p:spPr bwMode="auto">
              <a:xfrm>
                <a:off x="336" y="326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49" name="Line 361"/>
              <p:cNvSpPr>
                <a:spLocks noChangeShapeType="1"/>
              </p:cNvSpPr>
              <p:nvPr/>
            </p:nvSpPr>
            <p:spPr bwMode="auto">
              <a:xfrm>
                <a:off x="336" y="3192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47236" name="Line 362"/>
            <p:cNvSpPr>
              <a:spLocks noChangeShapeType="1"/>
            </p:cNvSpPr>
            <p:nvPr/>
          </p:nvSpPr>
          <p:spPr bwMode="auto">
            <a:xfrm>
              <a:off x="624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8" name="Group 363"/>
          <p:cNvGrpSpPr>
            <a:grpSpLocks/>
          </p:cNvGrpSpPr>
          <p:nvPr/>
        </p:nvGrpSpPr>
        <p:grpSpPr bwMode="auto">
          <a:xfrm>
            <a:off x="1157288" y="4914900"/>
            <a:ext cx="530225" cy="685800"/>
            <a:chOff x="790" y="3096"/>
            <a:chExt cx="362" cy="432"/>
          </a:xfrm>
        </p:grpSpPr>
        <p:sp>
          <p:nvSpPr>
            <p:cNvPr id="47221" name="Line 364"/>
            <p:cNvSpPr>
              <a:spLocks noChangeShapeType="1"/>
            </p:cNvSpPr>
            <p:nvPr/>
          </p:nvSpPr>
          <p:spPr bwMode="auto">
            <a:xfrm>
              <a:off x="1080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2" name="Line 365"/>
            <p:cNvSpPr>
              <a:spLocks noChangeShapeType="1"/>
            </p:cNvSpPr>
            <p:nvPr/>
          </p:nvSpPr>
          <p:spPr bwMode="auto">
            <a:xfrm>
              <a:off x="1078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3" name="Line 366"/>
            <p:cNvSpPr>
              <a:spLocks noChangeShapeType="1"/>
            </p:cNvSpPr>
            <p:nvPr/>
          </p:nvSpPr>
          <p:spPr bwMode="auto">
            <a:xfrm>
              <a:off x="1078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4" name="Line 367"/>
            <p:cNvSpPr>
              <a:spLocks noChangeShapeType="1"/>
            </p:cNvSpPr>
            <p:nvPr/>
          </p:nvSpPr>
          <p:spPr bwMode="auto">
            <a:xfrm>
              <a:off x="1078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5" name="Line 368"/>
            <p:cNvSpPr>
              <a:spLocks noChangeShapeType="1"/>
            </p:cNvSpPr>
            <p:nvPr/>
          </p:nvSpPr>
          <p:spPr bwMode="auto">
            <a:xfrm>
              <a:off x="1078" y="345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6" name="Line 369"/>
            <p:cNvSpPr>
              <a:spLocks noChangeShapeType="1"/>
            </p:cNvSpPr>
            <p:nvPr/>
          </p:nvSpPr>
          <p:spPr bwMode="auto">
            <a:xfrm>
              <a:off x="1078" y="352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7" name="Line 370"/>
            <p:cNvSpPr>
              <a:spLocks noChangeShapeType="1"/>
            </p:cNvSpPr>
            <p:nvPr/>
          </p:nvSpPr>
          <p:spPr bwMode="auto">
            <a:xfrm>
              <a:off x="1078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8" name="Line 371"/>
            <p:cNvSpPr>
              <a:spLocks noChangeShapeType="1"/>
            </p:cNvSpPr>
            <p:nvPr/>
          </p:nvSpPr>
          <p:spPr bwMode="auto">
            <a:xfrm>
              <a:off x="792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9" name="Line 372"/>
            <p:cNvSpPr>
              <a:spLocks noChangeShapeType="1"/>
            </p:cNvSpPr>
            <p:nvPr/>
          </p:nvSpPr>
          <p:spPr bwMode="auto">
            <a:xfrm>
              <a:off x="790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30" name="Line 373"/>
            <p:cNvSpPr>
              <a:spLocks noChangeShapeType="1"/>
            </p:cNvSpPr>
            <p:nvPr/>
          </p:nvSpPr>
          <p:spPr bwMode="auto">
            <a:xfrm>
              <a:off x="790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31" name="Line 374"/>
            <p:cNvSpPr>
              <a:spLocks noChangeShapeType="1"/>
            </p:cNvSpPr>
            <p:nvPr/>
          </p:nvSpPr>
          <p:spPr bwMode="auto">
            <a:xfrm>
              <a:off x="790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32" name="Line 375"/>
            <p:cNvSpPr>
              <a:spLocks noChangeShapeType="1"/>
            </p:cNvSpPr>
            <p:nvPr/>
          </p:nvSpPr>
          <p:spPr bwMode="auto">
            <a:xfrm>
              <a:off x="790" y="345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33" name="Line 376"/>
            <p:cNvSpPr>
              <a:spLocks noChangeShapeType="1"/>
            </p:cNvSpPr>
            <p:nvPr/>
          </p:nvSpPr>
          <p:spPr bwMode="auto">
            <a:xfrm>
              <a:off x="790" y="352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34" name="Line 377"/>
            <p:cNvSpPr>
              <a:spLocks noChangeShapeType="1"/>
            </p:cNvSpPr>
            <p:nvPr/>
          </p:nvSpPr>
          <p:spPr bwMode="auto">
            <a:xfrm>
              <a:off x="790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9" name="Group 378"/>
          <p:cNvGrpSpPr>
            <a:grpSpLocks/>
          </p:cNvGrpSpPr>
          <p:nvPr/>
        </p:nvGrpSpPr>
        <p:grpSpPr bwMode="auto">
          <a:xfrm>
            <a:off x="1860550" y="4953000"/>
            <a:ext cx="530225" cy="571500"/>
            <a:chOff x="1270" y="3120"/>
            <a:chExt cx="362" cy="360"/>
          </a:xfrm>
        </p:grpSpPr>
        <p:sp>
          <p:nvSpPr>
            <p:cNvPr id="47209" name="Line 379"/>
            <p:cNvSpPr>
              <a:spLocks noChangeShapeType="1"/>
            </p:cNvSpPr>
            <p:nvPr/>
          </p:nvSpPr>
          <p:spPr bwMode="auto">
            <a:xfrm>
              <a:off x="1560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0" name="Line 380"/>
            <p:cNvSpPr>
              <a:spLocks noChangeShapeType="1"/>
            </p:cNvSpPr>
            <p:nvPr/>
          </p:nvSpPr>
          <p:spPr bwMode="auto">
            <a:xfrm>
              <a:off x="1558" y="31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1" name="Line 381"/>
            <p:cNvSpPr>
              <a:spLocks noChangeShapeType="1"/>
            </p:cNvSpPr>
            <p:nvPr/>
          </p:nvSpPr>
          <p:spPr bwMode="auto">
            <a:xfrm>
              <a:off x="1558" y="32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2" name="Line 382"/>
            <p:cNvSpPr>
              <a:spLocks noChangeShapeType="1"/>
            </p:cNvSpPr>
            <p:nvPr/>
          </p:nvSpPr>
          <p:spPr bwMode="auto">
            <a:xfrm>
              <a:off x="1558" y="33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3" name="Line 383"/>
            <p:cNvSpPr>
              <a:spLocks noChangeShapeType="1"/>
            </p:cNvSpPr>
            <p:nvPr/>
          </p:nvSpPr>
          <p:spPr bwMode="auto">
            <a:xfrm>
              <a:off x="1558" y="340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4" name="Line 384"/>
            <p:cNvSpPr>
              <a:spLocks noChangeShapeType="1"/>
            </p:cNvSpPr>
            <p:nvPr/>
          </p:nvSpPr>
          <p:spPr bwMode="auto">
            <a:xfrm>
              <a:off x="1558" y="348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5" name="Line 385"/>
            <p:cNvSpPr>
              <a:spLocks noChangeShapeType="1"/>
            </p:cNvSpPr>
            <p:nvPr/>
          </p:nvSpPr>
          <p:spPr bwMode="auto">
            <a:xfrm>
              <a:off x="1272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6" name="Line 386"/>
            <p:cNvSpPr>
              <a:spLocks noChangeShapeType="1"/>
            </p:cNvSpPr>
            <p:nvPr/>
          </p:nvSpPr>
          <p:spPr bwMode="auto">
            <a:xfrm>
              <a:off x="1270" y="31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7" name="Line 387"/>
            <p:cNvSpPr>
              <a:spLocks noChangeShapeType="1"/>
            </p:cNvSpPr>
            <p:nvPr/>
          </p:nvSpPr>
          <p:spPr bwMode="auto">
            <a:xfrm>
              <a:off x="1270" y="32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8" name="Line 388"/>
            <p:cNvSpPr>
              <a:spLocks noChangeShapeType="1"/>
            </p:cNvSpPr>
            <p:nvPr/>
          </p:nvSpPr>
          <p:spPr bwMode="auto">
            <a:xfrm>
              <a:off x="1270" y="33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19" name="Line 389"/>
            <p:cNvSpPr>
              <a:spLocks noChangeShapeType="1"/>
            </p:cNvSpPr>
            <p:nvPr/>
          </p:nvSpPr>
          <p:spPr bwMode="auto">
            <a:xfrm>
              <a:off x="1270" y="340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20" name="Line 390"/>
            <p:cNvSpPr>
              <a:spLocks noChangeShapeType="1"/>
            </p:cNvSpPr>
            <p:nvPr/>
          </p:nvSpPr>
          <p:spPr bwMode="auto">
            <a:xfrm>
              <a:off x="1270" y="348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0" name="Group 391"/>
          <p:cNvGrpSpPr>
            <a:grpSpLocks/>
          </p:cNvGrpSpPr>
          <p:nvPr/>
        </p:nvGrpSpPr>
        <p:grpSpPr bwMode="auto">
          <a:xfrm>
            <a:off x="2563813" y="4686300"/>
            <a:ext cx="498475" cy="685800"/>
            <a:chOff x="1750" y="2952"/>
            <a:chExt cx="340" cy="432"/>
          </a:xfrm>
        </p:grpSpPr>
        <p:sp>
          <p:nvSpPr>
            <p:cNvPr id="47195" name="Line 392"/>
            <p:cNvSpPr>
              <a:spLocks noChangeShapeType="1"/>
            </p:cNvSpPr>
            <p:nvPr/>
          </p:nvSpPr>
          <p:spPr bwMode="auto">
            <a:xfrm>
              <a:off x="2018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6" name="Line 393"/>
            <p:cNvSpPr>
              <a:spLocks noChangeShapeType="1"/>
            </p:cNvSpPr>
            <p:nvPr/>
          </p:nvSpPr>
          <p:spPr bwMode="auto">
            <a:xfrm>
              <a:off x="2016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7" name="Line 394"/>
            <p:cNvSpPr>
              <a:spLocks noChangeShapeType="1"/>
            </p:cNvSpPr>
            <p:nvPr/>
          </p:nvSpPr>
          <p:spPr bwMode="auto">
            <a:xfrm>
              <a:off x="2016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8" name="Line 395"/>
            <p:cNvSpPr>
              <a:spLocks noChangeShapeType="1"/>
            </p:cNvSpPr>
            <p:nvPr/>
          </p:nvSpPr>
          <p:spPr bwMode="auto">
            <a:xfrm>
              <a:off x="2016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9" name="Line 396"/>
            <p:cNvSpPr>
              <a:spLocks noChangeShapeType="1"/>
            </p:cNvSpPr>
            <p:nvPr/>
          </p:nvSpPr>
          <p:spPr bwMode="auto">
            <a:xfrm>
              <a:off x="2016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0" name="Line 397"/>
            <p:cNvSpPr>
              <a:spLocks noChangeShapeType="1"/>
            </p:cNvSpPr>
            <p:nvPr/>
          </p:nvSpPr>
          <p:spPr bwMode="auto">
            <a:xfrm>
              <a:off x="2016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1" name="Line 398"/>
            <p:cNvSpPr>
              <a:spLocks noChangeShapeType="1"/>
            </p:cNvSpPr>
            <p:nvPr/>
          </p:nvSpPr>
          <p:spPr bwMode="auto">
            <a:xfrm>
              <a:off x="1750" y="295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2" name="Line 399"/>
            <p:cNvSpPr>
              <a:spLocks noChangeShapeType="1"/>
            </p:cNvSpPr>
            <p:nvPr/>
          </p:nvSpPr>
          <p:spPr bwMode="auto">
            <a:xfrm>
              <a:off x="1752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3" name="Line 400"/>
            <p:cNvSpPr>
              <a:spLocks noChangeShapeType="1"/>
            </p:cNvSpPr>
            <p:nvPr/>
          </p:nvSpPr>
          <p:spPr bwMode="auto">
            <a:xfrm>
              <a:off x="1750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4" name="Line 401"/>
            <p:cNvSpPr>
              <a:spLocks noChangeShapeType="1"/>
            </p:cNvSpPr>
            <p:nvPr/>
          </p:nvSpPr>
          <p:spPr bwMode="auto">
            <a:xfrm>
              <a:off x="1750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5" name="Line 402"/>
            <p:cNvSpPr>
              <a:spLocks noChangeShapeType="1"/>
            </p:cNvSpPr>
            <p:nvPr/>
          </p:nvSpPr>
          <p:spPr bwMode="auto">
            <a:xfrm>
              <a:off x="1750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6" name="Line 403"/>
            <p:cNvSpPr>
              <a:spLocks noChangeShapeType="1"/>
            </p:cNvSpPr>
            <p:nvPr/>
          </p:nvSpPr>
          <p:spPr bwMode="auto">
            <a:xfrm>
              <a:off x="1750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7" name="Line 404"/>
            <p:cNvSpPr>
              <a:spLocks noChangeShapeType="1"/>
            </p:cNvSpPr>
            <p:nvPr/>
          </p:nvSpPr>
          <p:spPr bwMode="auto">
            <a:xfrm>
              <a:off x="1750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208" name="Line 405"/>
            <p:cNvSpPr>
              <a:spLocks noChangeShapeType="1"/>
            </p:cNvSpPr>
            <p:nvPr/>
          </p:nvSpPr>
          <p:spPr bwMode="auto">
            <a:xfrm>
              <a:off x="2016" y="295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1" name="Group 406"/>
          <p:cNvGrpSpPr>
            <a:grpSpLocks/>
          </p:cNvGrpSpPr>
          <p:nvPr/>
        </p:nvGrpSpPr>
        <p:grpSpPr bwMode="auto">
          <a:xfrm>
            <a:off x="3235325" y="4724400"/>
            <a:ext cx="530225" cy="685800"/>
            <a:chOff x="2208" y="2976"/>
            <a:chExt cx="362" cy="432"/>
          </a:xfrm>
        </p:grpSpPr>
        <p:sp>
          <p:nvSpPr>
            <p:cNvPr id="47181" name="Line 407"/>
            <p:cNvSpPr>
              <a:spLocks noChangeShapeType="1"/>
            </p:cNvSpPr>
            <p:nvPr/>
          </p:nvSpPr>
          <p:spPr bwMode="auto">
            <a:xfrm>
              <a:off x="2498" y="32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2" name="Line 408"/>
            <p:cNvSpPr>
              <a:spLocks noChangeShapeType="1"/>
            </p:cNvSpPr>
            <p:nvPr/>
          </p:nvSpPr>
          <p:spPr bwMode="auto">
            <a:xfrm>
              <a:off x="2496" y="33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3" name="Line 409"/>
            <p:cNvSpPr>
              <a:spLocks noChangeShapeType="1"/>
            </p:cNvSpPr>
            <p:nvPr/>
          </p:nvSpPr>
          <p:spPr bwMode="auto">
            <a:xfrm>
              <a:off x="2496" y="340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4" name="Line 410"/>
            <p:cNvSpPr>
              <a:spLocks noChangeShapeType="1"/>
            </p:cNvSpPr>
            <p:nvPr/>
          </p:nvSpPr>
          <p:spPr bwMode="auto">
            <a:xfrm>
              <a:off x="2496" y="31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5" name="Line 411"/>
            <p:cNvSpPr>
              <a:spLocks noChangeShapeType="1"/>
            </p:cNvSpPr>
            <p:nvPr/>
          </p:nvSpPr>
          <p:spPr bwMode="auto">
            <a:xfrm>
              <a:off x="2496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6" name="Line 412"/>
            <p:cNvSpPr>
              <a:spLocks noChangeShapeType="1"/>
            </p:cNvSpPr>
            <p:nvPr/>
          </p:nvSpPr>
          <p:spPr bwMode="auto">
            <a:xfrm>
              <a:off x="2496" y="297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7" name="Line 413"/>
            <p:cNvSpPr>
              <a:spLocks noChangeShapeType="1"/>
            </p:cNvSpPr>
            <p:nvPr/>
          </p:nvSpPr>
          <p:spPr bwMode="auto">
            <a:xfrm>
              <a:off x="2208" y="297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8" name="Line 414"/>
            <p:cNvSpPr>
              <a:spLocks noChangeShapeType="1"/>
            </p:cNvSpPr>
            <p:nvPr/>
          </p:nvSpPr>
          <p:spPr bwMode="auto">
            <a:xfrm>
              <a:off x="2208" y="304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9" name="Line 415"/>
            <p:cNvSpPr>
              <a:spLocks noChangeShapeType="1"/>
            </p:cNvSpPr>
            <p:nvPr/>
          </p:nvSpPr>
          <p:spPr bwMode="auto">
            <a:xfrm>
              <a:off x="2210" y="32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0" name="Line 416"/>
            <p:cNvSpPr>
              <a:spLocks noChangeShapeType="1"/>
            </p:cNvSpPr>
            <p:nvPr/>
          </p:nvSpPr>
          <p:spPr bwMode="auto">
            <a:xfrm>
              <a:off x="2208" y="33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1" name="Line 417"/>
            <p:cNvSpPr>
              <a:spLocks noChangeShapeType="1"/>
            </p:cNvSpPr>
            <p:nvPr/>
          </p:nvSpPr>
          <p:spPr bwMode="auto">
            <a:xfrm>
              <a:off x="2208" y="340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2" name="Line 418"/>
            <p:cNvSpPr>
              <a:spLocks noChangeShapeType="1"/>
            </p:cNvSpPr>
            <p:nvPr/>
          </p:nvSpPr>
          <p:spPr bwMode="auto">
            <a:xfrm>
              <a:off x="2208" y="31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3" name="Line 419"/>
            <p:cNvSpPr>
              <a:spLocks noChangeShapeType="1"/>
            </p:cNvSpPr>
            <p:nvPr/>
          </p:nvSpPr>
          <p:spPr bwMode="auto">
            <a:xfrm>
              <a:off x="2208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94" name="Line 420"/>
            <p:cNvSpPr>
              <a:spLocks noChangeShapeType="1"/>
            </p:cNvSpPr>
            <p:nvPr/>
          </p:nvSpPr>
          <p:spPr bwMode="auto">
            <a:xfrm>
              <a:off x="2496" y="304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7104" name="Group 421"/>
          <p:cNvGrpSpPr>
            <a:grpSpLocks/>
          </p:cNvGrpSpPr>
          <p:nvPr/>
        </p:nvGrpSpPr>
        <p:grpSpPr bwMode="auto">
          <a:xfrm>
            <a:off x="3938588" y="4800600"/>
            <a:ext cx="530225" cy="571500"/>
            <a:chOff x="2688" y="3024"/>
            <a:chExt cx="362" cy="360"/>
          </a:xfrm>
        </p:grpSpPr>
        <p:sp>
          <p:nvSpPr>
            <p:cNvPr id="47169" name="Line 422"/>
            <p:cNvSpPr>
              <a:spLocks noChangeShapeType="1"/>
            </p:cNvSpPr>
            <p:nvPr/>
          </p:nvSpPr>
          <p:spPr bwMode="auto">
            <a:xfrm>
              <a:off x="2978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0" name="Line 423"/>
            <p:cNvSpPr>
              <a:spLocks noChangeShapeType="1"/>
            </p:cNvSpPr>
            <p:nvPr/>
          </p:nvSpPr>
          <p:spPr bwMode="auto">
            <a:xfrm>
              <a:off x="2976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1" name="Line 424"/>
            <p:cNvSpPr>
              <a:spLocks noChangeShapeType="1"/>
            </p:cNvSpPr>
            <p:nvPr/>
          </p:nvSpPr>
          <p:spPr bwMode="auto">
            <a:xfrm>
              <a:off x="2976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2" name="Line 425"/>
            <p:cNvSpPr>
              <a:spLocks noChangeShapeType="1"/>
            </p:cNvSpPr>
            <p:nvPr/>
          </p:nvSpPr>
          <p:spPr bwMode="auto">
            <a:xfrm>
              <a:off x="2976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3" name="Line 426"/>
            <p:cNvSpPr>
              <a:spLocks noChangeShapeType="1"/>
            </p:cNvSpPr>
            <p:nvPr/>
          </p:nvSpPr>
          <p:spPr bwMode="auto">
            <a:xfrm>
              <a:off x="2976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4" name="Line 427"/>
            <p:cNvSpPr>
              <a:spLocks noChangeShapeType="1"/>
            </p:cNvSpPr>
            <p:nvPr/>
          </p:nvSpPr>
          <p:spPr bwMode="auto">
            <a:xfrm>
              <a:off x="2688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5" name="Line 428"/>
            <p:cNvSpPr>
              <a:spLocks noChangeShapeType="1"/>
            </p:cNvSpPr>
            <p:nvPr/>
          </p:nvSpPr>
          <p:spPr bwMode="auto">
            <a:xfrm>
              <a:off x="2688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6" name="Line 429"/>
            <p:cNvSpPr>
              <a:spLocks noChangeShapeType="1"/>
            </p:cNvSpPr>
            <p:nvPr/>
          </p:nvSpPr>
          <p:spPr bwMode="auto">
            <a:xfrm>
              <a:off x="2690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7" name="Line 430"/>
            <p:cNvSpPr>
              <a:spLocks noChangeShapeType="1"/>
            </p:cNvSpPr>
            <p:nvPr/>
          </p:nvSpPr>
          <p:spPr bwMode="auto">
            <a:xfrm>
              <a:off x="2688" y="338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8" name="Line 431"/>
            <p:cNvSpPr>
              <a:spLocks noChangeShapeType="1"/>
            </p:cNvSpPr>
            <p:nvPr/>
          </p:nvSpPr>
          <p:spPr bwMode="auto">
            <a:xfrm>
              <a:off x="2688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79" name="Line 432"/>
            <p:cNvSpPr>
              <a:spLocks noChangeShapeType="1"/>
            </p:cNvSpPr>
            <p:nvPr/>
          </p:nvSpPr>
          <p:spPr bwMode="auto">
            <a:xfrm>
              <a:off x="2688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80" name="Line 433"/>
            <p:cNvSpPr>
              <a:spLocks noChangeShapeType="1"/>
            </p:cNvSpPr>
            <p:nvPr/>
          </p:nvSpPr>
          <p:spPr bwMode="auto">
            <a:xfrm>
              <a:off x="2976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7105" name="Group 434"/>
          <p:cNvGrpSpPr>
            <a:grpSpLocks/>
          </p:cNvGrpSpPr>
          <p:nvPr/>
        </p:nvGrpSpPr>
        <p:grpSpPr bwMode="auto">
          <a:xfrm>
            <a:off x="4713288" y="4724400"/>
            <a:ext cx="492125" cy="571500"/>
            <a:chOff x="3216" y="2976"/>
            <a:chExt cx="336" cy="360"/>
          </a:xfrm>
        </p:grpSpPr>
        <p:sp>
          <p:nvSpPr>
            <p:cNvPr id="47157" name="Line 435"/>
            <p:cNvSpPr>
              <a:spLocks noChangeShapeType="1"/>
            </p:cNvSpPr>
            <p:nvPr/>
          </p:nvSpPr>
          <p:spPr bwMode="auto">
            <a:xfrm>
              <a:off x="3480" y="32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8" name="Line 436"/>
            <p:cNvSpPr>
              <a:spLocks noChangeShapeType="1"/>
            </p:cNvSpPr>
            <p:nvPr/>
          </p:nvSpPr>
          <p:spPr bwMode="auto">
            <a:xfrm>
              <a:off x="3478" y="33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9" name="Line 437"/>
            <p:cNvSpPr>
              <a:spLocks noChangeShapeType="1"/>
            </p:cNvSpPr>
            <p:nvPr/>
          </p:nvSpPr>
          <p:spPr bwMode="auto">
            <a:xfrm>
              <a:off x="3478" y="31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0" name="Line 438"/>
            <p:cNvSpPr>
              <a:spLocks noChangeShapeType="1"/>
            </p:cNvSpPr>
            <p:nvPr/>
          </p:nvSpPr>
          <p:spPr bwMode="auto">
            <a:xfrm>
              <a:off x="3478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1" name="Line 439"/>
            <p:cNvSpPr>
              <a:spLocks noChangeShapeType="1"/>
            </p:cNvSpPr>
            <p:nvPr/>
          </p:nvSpPr>
          <p:spPr bwMode="auto">
            <a:xfrm>
              <a:off x="3478" y="297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2" name="Line 440"/>
            <p:cNvSpPr>
              <a:spLocks noChangeShapeType="1"/>
            </p:cNvSpPr>
            <p:nvPr/>
          </p:nvSpPr>
          <p:spPr bwMode="auto">
            <a:xfrm>
              <a:off x="3216" y="297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3" name="Line 441"/>
            <p:cNvSpPr>
              <a:spLocks noChangeShapeType="1"/>
            </p:cNvSpPr>
            <p:nvPr/>
          </p:nvSpPr>
          <p:spPr bwMode="auto">
            <a:xfrm>
              <a:off x="3216" y="304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4" name="Line 442"/>
            <p:cNvSpPr>
              <a:spLocks noChangeShapeType="1"/>
            </p:cNvSpPr>
            <p:nvPr/>
          </p:nvSpPr>
          <p:spPr bwMode="auto">
            <a:xfrm>
              <a:off x="3218" y="326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5" name="Line 443"/>
            <p:cNvSpPr>
              <a:spLocks noChangeShapeType="1"/>
            </p:cNvSpPr>
            <p:nvPr/>
          </p:nvSpPr>
          <p:spPr bwMode="auto">
            <a:xfrm>
              <a:off x="3216" y="333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6" name="Line 444"/>
            <p:cNvSpPr>
              <a:spLocks noChangeShapeType="1"/>
            </p:cNvSpPr>
            <p:nvPr/>
          </p:nvSpPr>
          <p:spPr bwMode="auto">
            <a:xfrm>
              <a:off x="3216" y="319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7" name="Line 445"/>
            <p:cNvSpPr>
              <a:spLocks noChangeShapeType="1"/>
            </p:cNvSpPr>
            <p:nvPr/>
          </p:nvSpPr>
          <p:spPr bwMode="auto">
            <a:xfrm>
              <a:off x="3216" y="312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68" name="Line 446"/>
            <p:cNvSpPr>
              <a:spLocks noChangeShapeType="1"/>
            </p:cNvSpPr>
            <p:nvPr/>
          </p:nvSpPr>
          <p:spPr bwMode="auto">
            <a:xfrm>
              <a:off x="3478" y="304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" name="Group 447"/>
          <p:cNvGrpSpPr>
            <a:grpSpLocks/>
          </p:cNvGrpSpPr>
          <p:nvPr/>
        </p:nvGrpSpPr>
        <p:grpSpPr bwMode="auto">
          <a:xfrm>
            <a:off x="5378450" y="4800600"/>
            <a:ext cx="530225" cy="457200"/>
            <a:chOff x="3670" y="3024"/>
            <a:chExt cx="362" cy="288"/>
          </a:xfrm>
        </p:grpSpPr>
        <p:sp>
          <p:nvSpPr>
            <p:cNvPr id="47147" name="Line 448"/>
            <p:cNvSpPr>
              <a:spLocks noChangeShapeType="1"/>
            </p:cNvSpPr>
            <p:nvPr/>
          </p:nvSpPr>
          <p:spPr bwMode="auto">
            <a:xfrm>
              <a:off x="3960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8" name="Line 449"/>
            <p:cNvSpPr>
              <a:spLocks noChangeShapeType="1"/>
            </p:cNvSpPr>
            <p:nvPr/>
          </p:nvSpPr>
          <p:spPr bwMode="auto">
            <a:xfrm>
              <a:off x="3958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9" name="Line 450"/>
            <p:cNvSpPr>
              <a:spLocks noChangeShapeType="1"/>
            </p:cNvSpPr>
            <p:nvPr/>
          </p:nvSpPr>
          <p:spPr bwMode="auto">
            <a:xfrm>
              <a:off x="3958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0" name="Line 451"/>
            <p:cNvSpPr>
              <a:spLocks noChangeShapeType="1"/>
            </p:cNvSpPr>
            <p:nvPr/>
          </p:nvSpPr>
          <p:spPr bwMode="auto">
            <a:xfrm>
              <a:off x="3958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1" name="Line 452"/>
            <p:cNvSpPr>
              <a:spLocks noChangeShapeType="1"/>
            </p:cNvSpPr>
            <p:nvPr/>
          </p:nvSpPr>
          <p:spPr bwMode="auto">
            <a:xfrm>
              <a:off x="3670" y="302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2" name="Line 453"/>
            <p:cNvSpPr>
              <a:spLocks noChangeShapeType="1"/>
            </p:cNvSpPr>
            <p:nvPr/>
          </p:nvSpPr>
          <p:spPr bwMode="auto">
            <a:xfrm>
              <a:off x="3670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3" name="Line 454"/>
            <p:cNvSpPr>
              <a:spLocks noChangeShapeType="1"/>
            </p:cNvSpPr>
            <p:nvPr/>
          </p:nvSpPr>
          <p:spPr bwMode="auto">
            <a:xfrm>
              <a:off x="3672" y="3312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4" name="Line 455"/>
            <p:cNvSpPr>
              <a:spLocks noChangeShapeType="1"/>
            </p:cNvSpPr>
            <p:nvPr/>
          </p:nvSpPr>
          <p:spPr bwMode="auto">
            <a:xfrm>
              <a:off x="3670" y="324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5" name="Line 456"/>
            <p:cNvSpPr>
              <a:spLocks noChangeShapeType="1"/>
            </p:cNvSpPr>
            <p:nvPr/>
          </p:nvSpPr>
          <p:spPr bwMode="auto">
            <a:xfrm>
              <a:off x="3670" y="316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56" name="Line 457"/>
            <p:cNvSpPr>
              <a:spLocks noChangeShapeType="1"/>
            </p:cNvSpPr>
            <p:nvPr/>
          </p:nvSpPr>
          <p:spPr bwMode="auto">
            <a:xfrm>
              <a:off x="3958" y="309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7107" name="Group 458"/>
          <p:cNvGrpSpPr>
            <a:grpSpLocks/>
          </p:cNvGrpSpPr>
          <p:nvPr/>
        </p:nvGrpSpPr>
        <p:grpSpPr bwMode="auto">
          <a:xfrm>
            <a:off x="6081713" y="4991100"/>
            <a:ext cx="495300" cy="342900"/>
            <a:chOff x="4150" y="3144"/>
            <a:chExt cx="338" cy="216"/>
          </a:xfrm>
        </p:grpSpPr>
        <p:sp>
          <p:nvSpPr>
            <p:cNvPr id="47139" name="Line 459"/>
            <p:cNvSpPr>
              <a:spLocks noChangeShapeType="1"/>
            </p:cNvSpPr>
            <p:nvPr/>
          </p:nvSpPr>
          <p:spPr bwMode="auto">
            <a:xfrm>
              <a:off x="4416" y="336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0" name="Line 460"/>
            <p:cNvSpPr>
              <a:spLocks noChangeShapeType="1"/>
            </p:cNvSpPr>
            <p:nvPr/>
          </p:nvSpPr>
          <p:spPr bwMode="auto">
            <a:xfrm>
              <a:off x="4416" y="328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1" name="Line 461"/>
            <p:cNvSpPr>
              <a:spLocks noChangeShapeType="1"/>
            </p:cNvSpPr>
            <p:nvPr/>
          </p:nvSpPr>
          <p:spPr bwMode="auto">
            <a:xfrm>
              <a:off x="4416" y="31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2" name="Line 462"/>
            <p:cNvSpPr>
              <a:spLocks noChangeShapeType="1"/>
            </p:cNvSpPr>
            <p:nvPr/>
          </p:nvSpPr>
          <p:spPr bwMode="auto">
            <a:xfrm>
              <a:off x="4150" y="31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3" name="Line 463"/>
            <p:cNvSpPr>
              <a:spLocks noChangeShapeType="1"/>
            </p:cNvSpPr>
            <p:nvPr/>
          </p:nvSpPr>
          <p:spPr bwMode="auto">
            <a:xfrm>
              <a:off x="4150" y="321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4" name="Line 464"/>
            <p:cNvSpPr>
              <a:spLocks noChangeShapeType="1"/>
            </p:cNvSpPr>
            <p:nvPr/>
          </p:nvSpPr>
          <p:spPr bwMode="auto">
            <a:xfrm>
              <a:off x="4150" y="336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5" name="Line 465"/>
            <p:cNvSpPr>
              <a:spLocks noChangeShapeType="1"/>
            </p:cNvSpPr>
            <p:nvPr/>
          </p:nvSpPr>
          <p:spPr bwMode="auto">
            <a:xfrm>
              <a:off x="4150" y="328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46" name="Line 466"/>
            <p:cNvSpPr>
              <a:spLocks noChangeShapeType="1"/>
            </p:cNvSpPr>
            <p:nvPr/>
          </p:nvSpPr>
          <p:spPr bwMode="auto">
            <a:xfrm>
              <a:off x="4416" y="321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7108" name="Group 467"/>
          <p:cNvGrpSpPr>
            <a:grpSpLocks/>
          </p:cNvGrpSpPr>
          <p:nvPr/>
        </p:nvGrpSpPr>
        <p:grpSpPr bwMode="auto">
          <a:xfrm>
            <a:off x="6788150" y="4991100"/>
            <a:ext cx="385763" cy="342900"/>
            <a:chOff x="4632" y="3144"/>
            <a:chExt cx="264" cy="216"/>
          </a:xfrm>
        </p:grpSpPr>
        <p:sp>
          <p:nvSpPr>
            <p:cNvPr id="47131" name="Line 468"/>
            <p:cNvSpPr>
              <a:spLocks noChangeShapeType="1"/>
            </p:cNvSpPr>
            <p:nvPr/>
          </p:nvSpPr>
          <p:spPr bwMode="auto">
            <a:xfrm>
              <a:off x="4824" y="336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2" name="Line 469"/>
            <p:cNvSpPr>
              <a:spLocks noChangeShapeType="1"/>
            </p:cNvSpPr>
            <p:nvPr/>
          </p:nvSpPr>
          <p:spPr bwMode="auto">
            <a:xfrm>
              <a:off x="4824" y="328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3" name="Line 470"/>
            <p:cNvSpPr>
              <a:spLocks noChangeShapeType="1"/>
            </p:cNvSpPr>
            <p:nvPr/>
          </p:nvSpPr>
          <p:spPr bwMode="auto">
            <a:xfrm>
              <a:off x="4824" y="31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4" name="Line 471"/>
            <p:cNvSpPr>
              <a:spLocks noChangeShapeType="1"/>
            </p:cNvSpPr>
            <p:nvPr/>
          </p:nvSpPr>
          <p:spPr bwMode="auto">
            <a:xfrm>
              <a:off x="4824" y="321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5" name="Line 472"/>
            <p:cNvSpPr>
              <a:spLocks noChangeShapeType="1"/>
            </p:cNvSpPr>
            <p:nvPr/>
          </p:nvSpPr>
          <p:spPr bwMode="auto">
            <a:xfrm>
              <a:off x="4632" y="3360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6" name="Line 473"/>
            <p:cNvSpPr>
              <a:spLocks noChangeShapeType="1"/>
            </p:cNvSpPr>
            <p:nvPr/>
          </p:nvSpPr>
          <p:spPr bwMode="auto">
            <a:xfrm>
              <a:off x="4632" y="3288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7" name="Line 474"/>
            <p:cNvSpPr>
              <a:spLocks noChangeShapeType="1"/>
            </p:cNvSpPr>
            <p:nvPr/>
          </p:nvSpPr>
          <p:spPr bwMode="auto">
            <a:xfrm>
              <a:off x="4632" y="3144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7138" name="Line 475"/>
            <p:cNvSpPr>
              <a:spLocks noChangeShapeType="1"/>
            </p:cNvSpPr>
            <p:nvPr/>
          </p:nvSpPr>
          <p:spPr bwMode="auto">
            <a:xfrm>
              <a:off x="4632" y="3216"/>
              <a:ext cx="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1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7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47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AutoShape 2"/>
          <p:cNvSpPr>
            <a:spLocks noChangeArrowheads="1"/>
          </p:cNvSpPr>
          <p:nvPr/>
        </p:nvSpPr>
        <p:spPr bwMode="auto">
          <a:xfrm>
            <a:off x="2590800" y="482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5" name="AutoShape 3"/>
          <p:cNvSpPr>
            <a:spLocks noChangeArrowheads="1"/>
          </p:cNvSpPr>
          <p:nvPr/>
        </p:nvSpPr>
        <p:spPr bwMode="auto">
          <a:xfrm>
            <a:off x="3179763" y="482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6" name="AutoShape 4"/>
          <p:cNvSpPr>
            <a:spLocks noChangeArrowheads="1"/>
          </p:cNvSpPr>
          <p:nvPr/>
        </p:nvSpPr>
        <p:spPr bwMode="auto">
          <a:xfrm>
            <a:off x="3179763" y="1498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7" name="AutoShape 5"/>
          <p:cNvSpPr>
            <a:spLocks noChangeArrowheads="1"/>
          </p:cNvSpPr>
          <p:nvPr/>
        </p:nvSpPr>
        <p:spPr bwMode="auto">
          <a:xfrm>
            <a:off x="2590800" y="1498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8" name="Rectangle 6"/>
          <p:cNvSpPr>
            <a:spLocks noChangeArrowheads="1"/>
          </p:cNvSpPr>
          <p:nvPr/>
        </p:nvSpPr>
        <p:spPr bwMode="auto">
          <a:xfrm>
            <a:off x="3192463" y="2108200"/>
            <a:ext cx="334962" cy="101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9" name="Rectangle 7"/>
          <p:cNvSpPr>
            <a:spLocks noChangeArrowheads="1"/>
          </p:cNvSpPr>
          <p:nvPr/>
        </p:nvSpPr>
        <p:spPr bwMode="auto">
          <a:xfrm>
            <a:off x="2603500" y="2108200"/>
            <a:ext cx="334963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0" name="AutoShape 8"/>
          <p:cNvSpPr>
            <a:spLocks noChangeArrowheads="1"/>
          </p:cNvSpPr>
          <p:nvPr/>
        </p:nvSpPr>
        <p:spPr bwMode="auto">
          <a:xfrm>
            <a:off x="5562600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1" name="AutoShape 9"/>
          <p:cNvSpPr>
            <a:spLocks noChangeArrowheads="1"/>
          </p:cNvSpPr>
          <p:nvPr/>
        </p:nvSpPr>
        <p:spPr bwMode="auto">
          <a:xfrm>
            <a:off x="6218238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2" name="AutoShape 10"/>
          <p:cNvSpPr>
            <a:spLocks noChangeArrowheads="1"/>
          </p:cNvSpPr>
          <p:nvPr/>
        </p:nvSpPr>
        <p:spPr bwMode="auto">
          <a:xfrm>
            <a:off x="6218238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3" name="AutoShape 11"/>
          <p:cNvSpPr>
            <a:spLocks noChangeArrowheads="1"/>
          </p:cNvSpPr>
          <p:nvPr/>
        </p:nvSpPr>
        <p:spPr bwMode="auto">
          <a:xfrm>
            <a:off x="5562600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4" name="Rectangle 12"/>
          <p:cNvSpPr>
            <a:spLocks noChangeArrowheads="1"/>
          </p:cNvSpPr>
          <p:nvPr/>
        </p:nvSpPr>
        <p:spPr bwMode="auto">
          <a:xfrm>
            <a:off x="6230938" y="2108200"/>
            <a:ext cx="373062" cy="10001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5" name="Rectangle 13"/>
          <p:cNvSpPr>
            <a:spLocks noChangeArrowheads="1"/>
          </p:cNvSpPr>
          <p:nvPr/>
        </p:nvSpPr>
        <p:spPr bwMode="auto">
          <a:xfrm>
            <a:off x="5576888" y="2108200"/>
            <a:ext cx="373062" cy="100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6" name="AutoShape 14"/>
          <p:cNvSpPr>
            <a:spLocks noChangeArrowheads="1"/>
          </p:cNvSpPr>
          <p:nvPr/>
        </p:nvSpPr>
        <p:spPr bwMode="auto">
          <a:xfrm>
            <a:off x="5067300" y="3741738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7" name="AutoShape 15"/>
          <p:cNvSpPr>
            <a:spLocks noChangeArrowheads="1"/>
          </p:cNvSpPr>
          <p:nvPr/>
        </p:nvSpPr>
        <p:spPr bwMode="auto">
          <a:xfrm>
            <a:off x="5749925" y="3741738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8" name="AutoShape 16"/>
          <p:cNvSpPr>
            <a:spLocks noChangeArrowheads="1"/>
          </p:cNvSpPr>
          <p:nvPr/>
        </p:nvSpPr>
        <p:spPr bwMode="auto">
          <a:xfrm>
            <a:off x="5749925" y="4805363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9" name="AutoShape 17"/>
          <p:cNvSpPr>
            <a:spLocks noChangeArrowheads="1"/>
          </p:cNvSpPr>
          <p:nvPr/>
        </p:nvSpPr>
        <p:spPr bwMode="auto">
          <a:xfrm>
            <a:off x="5067300" y="4805363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0" name="Rectangle 18"/>
          <p:cNvSpPr>
            <a:spLocks noChangeArrowheads="1"/>
          </p:cNvSpPr>
          <p:nvPr/>
        </p:nvSpPr>
        <p:spPr bwMode="auto">
          <a:xfrm>
            <a:off x="5764213" y="5441950"/>
            <a:ext cx="390525" cy="106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1" name="Rectangle 19"/>
          <p:cNvSpPr>
            <a:spLocks noChangeArrowheads="1"/>
          </p:cNvSpPr>
          <p:nvPr/>
        </p:nvSpPr>
        <p:spPr bwMode="auto">
          <a:xfrm>
            <a:off x="5081588" y="5441950"/>
            <a:ext cx="390525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2" name="AutoShape 20"/>
          <p:cNvSpPr>
            <a:spLocks noChangeArrowheads="1"/>
          </p:cNvSpPr>
          <p:nvPr/>
        </p:nvSpPr>
        <p:spPr bwMode="auto">
          <a:xfrm>
            <a:off x="7315200" y="3741738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3" name="AutoShape 21"/>
          <p:cNvSpPr>
            <a:spLocks noChangeArrowheads="1"/>
          </p:cNvSpPr>
          <p:nvPr/>
        </p:nvSpPr>
        <p:spPr bwMode="auto">
          <a:xfrm>
            <a:off x="7927975" y="3741738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4" name="AutoShape 22"/>
          <p:cNvSpPr>
            <a:spLocks noChangeArrowheads="1"/>
          </p:cNvSpPr>
          <p:nvPr/>
        </p:nvSpPr>
        <p:spPr bwMode="auto">
          <a:xfrm>
            <a:off x="7927975" y="4805363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5" name="AutoShape 23"/>
          <p:cNvSpPr>
            <a:spLocks noChangeArrowheads="1"/>
          </p:cNvSpPr>
          <p:nvPr/>
        </p:nvSpPr>
        <p:spPr bwMode="auto">
          <a:xfrm>
            <a:off x="7315200" y="4805363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6" name="Rectangle 24"/>
          <p:cNvSpPr>
            <a:spLocks noChangeArrowheads="1"/>
          </p:cNvSpPr>
          <p:nvPr/>
        </p:nvSpPr>
        <p:spPr bwMode="auto">
          <a:xfrm>
            <a:off x="7940675" y="5441950"/>
            <a:ext cx="349250" cy="10636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7" name="Rectangle 25"/>
          <p:cNvSpPr>
            <a:spLocks noChangeArrowheads="1"/>
          </p:cNvSpPr>
          <p:nvPr/>
        </p:nvSpPr>
        <p:spPr bwMode="auto">
          <a:xfrm>
            <a:off x="7327900" y="5441950"/>
            <a:ext cx="349250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8" name="AutoShape 26"/>
          <p:cNvSpPr>
            <a:spLocks noChangeArrowheads="1"/>
          </p:cNvSpPr>
          <p:nvPr/>
        </p:nvSpPr>
        <p:spPr bwMode="auto">
          <a:xfrm>
            <a:off x="3048000" y="3741738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9" name="AutoShape 27"/>
          <p:cNvSpPr>
            <a:spLocks noChangeArrowheads="1"/>
          </p:cNvSpPr>
          <p:nvPr/>
        </p:nvSpPr>
        <p:spPr bwMode="auto">
          <a:xfrm>
            <a:off x="3756025" y="3741738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0" name="AutoShape 28"/>
          <p:cNvSpPr>
            <a:spLocks noChangeArrowheads="1"/>
          </p:cNvSpPr>
          <p:nvPr/>
        </p:nvSpPr>
        <p:spPr bwMode="auto">
          <a:xfrm>
            <a:off x="3756025" y="4767263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1" name="AutoShape 29"/>
          <p:cNvSpPr>
            <a:spLocks noChangeArrowheads="1"/>
          </p:cNvSpPr>
          <p:nvPr/>
        </p:nvSpPr>
        <p:spPr bwMode="auto">
          <a:xfrm>
            <a:off x="3048000" y="4767263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2" name="Rectangle 30"/>
          <p:cNvSpPr>
            <a:spLocks noChangeArrowheads="1"/>
          </p:cNvSpPr>
          <p:nvPr/>
        </p:nvSpPr>
        <p:spPr bwMode="auto">
          <a:xfrm>
            <a:off x="3768725" y="5381625"/>
            <a:ext cx="361950" cy="101600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3" name="Rectangle 31"/>
          <p:cNvSpPr>
            <a:spLocks noChangeArrowheads="1"/>
          </p:cNvSpPr>
          <p:nvPr/>
        </p:nvSpPr>
        <p:spPr bwMode="auto">
          <a:xfrm>
            <a:off x="3060700" y="5381625"/>
            <a:ext cx="361950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4" name="AutoShape 32"/>
          <p:cNvSpPr>
            <a:spLocks noChangeArrowheads="1"/>
          </p:cNvSpPr>
          <p:nvPr/>
        </p:nvSpPr>
        <p:spPr bwMode="auto">
          <a:xfrm>
            <a:off x="844550" y="3741738"/>
            <a:ext cx="404813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5" name="AutoShape 33"/>
          <p:cNvSpPr>
            <a:spLocks noChangeArrowheads="1"/>
          </p:cNvSpPr>
          <p:nvPr/>
        </p:nvSpPr>
        <p:spPr bwMode="auto">
          <a:xfrm>
            <a:off x="1500188" y="3741738"/>
            <a:ext cx="404812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6" name="AutoShape 34"/>
          <p:cNvSpPr>
            <a:spLocks noChangeArrowheads="1"/>
          </p:cNvSpPr>
          <p:nvPr/>
        </p:nvSpPr>
        <p:spPr bwMode="auto">
          <a:xfrm>
            <a:off x="1500188" y="4729163"/>
            <a:ext cx="404812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7" name="AutoShape 35"/>
          <p:cNvSpPr>
            <a:spLocks noChangeArrowheads="1"/>
          </p:cNvSpPr>
          <p:nvPr/>
        </p:nvSpPr>
        <p:spPr bwMode="auto">
          <a:xfrm>
            <a:off x="844550" y="4729163"/>
            <a:ext cx="404813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8" name="Rectangle 36"/>
          <p:cNvSpPr>
            <a:spLocks noChangeArrowheads="1"/>
          </p:cNvSpPr>
          <p:nvPr/>
        </p:nvSpPr>
        <p:spPr bwMode="auto">
          <a:xfrm>
            <a:off x="1512888" y="5319713"/>
            <a:ext cx="374650" cy="9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9" name="Rectangle 37"/>
          <p:cNvSpPr>
            <a:spLocks noChangeArrowheads="1"/>
          </p:cNvSpPr>
          <p:nvPr/>
        </p:nvSpPr>
        <p:spPr bwMode="auto">
          <a:xfrm>
            <a:off x="858838" y="5319713"/>
            <a:ext cx="373062" cy="98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70" name="Text Box 38"/>
          <p:cNvSpPr txBox="1">
            <a:spLocks noChangeArrowheads="1"/>
          </p:cNvSpPr>
          <p:nvPr/>
        </p:nvSpPr>
        <p:spPr bwMode="auto">
          <a:xfrm>
            <a:off x="4405313" y="10795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1" name="Text Box 39"/>
          <p:cNvSpPr txBox="1">
            <a:spLocks noChangeArrowheads="1"/>
          </p:cNvSpPr>
          <p:nvPr/>
        </p:nvSpPr>
        <p:spPr bwMode="auto">
          <a:xfrm>
            <a:off x="1004888" y="5897563"/>
            <a:ext cx="747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2" name="Text Box 40"/>
          <p:cNvSpPr txBox="1">
            <a:spLocks noChangeArrowheads="1"/>
          </p:cNvSpPr>
          <p:nvPr/>
        </p:nvSpPr>
        <p:spPr bwMode="auto">
          <a:xfrm>
            <a:off x="3200400" y="5897563"/>
            <a:ext cx="747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3" name="Text Box 41"/>
          <p:cNvSpPr txBox="1">
            <a:spLocks noChangeArrowheads="1"/>
          </p:cNvSpPr>
          <p:nvPr/>
        </p:nvSpPr>
        <p:spPr bwMode="auto">
          <a:xfrm>
            <a:off x="5181600" y="5897563"/>
            <a:ext cx="747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4" name="Text Box 42"/>
          <p:cNvSpPr txBox="1">
            <a:spLocks noChangeArrowheads="1"/>
          </p:cNvSpPr>
          <p:nvPr/>
        </p:nvSpPr>
        <p:spPr bwMode="auto">
          <a:xfrm>
            <a:off x="7405688" y="5897563"/>
            <a:ext cx="747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5" name="Line 43"/>
          <p:cNvSpPr>
            <a:spLocks noChangeShapeType="1"/>
          </p:cNvSpPr>
          <p:nvPr/>
        </p:nvSpPr>
        <p:spPr bwMode="auto">
          <a:xfrm>
            <a:off x="4610100" y="2632075"/>
            <a:ext cx="0" cy="9493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57200" y="1089025"/>
            <a:ext cx="609600" cy="1044575"/>
            <a:chOff x="576" y="686"/>
            <a:chExt cx="432" cy="366"/>
          </a:xfrm>
        </p:grpSpPr>
        <p:sp>
          <p:nvSpPr>
            <p:cNvPr id="300077" name="Oval 45"/>
            <p:cNvSpPr>
              <a:spLocks noChangeArrowheads="1"/>
            </p:cNvSpPr>
            <p:nvPr/>
          </p:nvSpPr>
          <p:spPr bwMode="auto">
            <a:xfrm>
              <a:off x="576" y="686"/>
              <a:ext cx="432" cy="19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0078" name="Line 46"/>
            <p:cNvSpPr>
              <a:spLocks noChangeShapeType="1"/>
            </p:cNvSpPr>
            <p:nvPr/>
          </p:nvSpPr>
          <p:spPr bwMode="auto">
            <a:xfrm>
              <a:off x="792" y="885"/>
              <a:ext cx="0" cy="1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0079" name="Line 47"/>
            <p:cNvSpPr>
              <a:spLocks noChangeShapeType="1"/>
            </p:cNvSpPr>
            <p:nvPr/>
          </p:nvSpPr>
          <p:spPr bwMode="auto">
            <a:xfrm>
              <a:off x="648" y="923"/>
              <a:ext cx="288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7924800" y="990600"/>
            <a:ext cx="914400" cy="990600"/>
            <a:chOff x="3552" y="720"/>
            <a:chExt cx="432" cy="456"/>
          </a:xfrm>
        </p:grpSpPr>
        <p:sp>
          <p:nvSpPr>
            <p:cNvPr id="300081" name="Oval 49"/>
            <p:cNvSpPr>
              <a:spLocks noChangeArrowheads="1"/>
            </p:cNvSpPr>
            <p:nvPr/>
          </p:nvSpPr>
          <p:spPr bwMode="auto">
            <a:xfrm>
              <a:off x="3552" y="888"/>
              <a:ext cx="28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0082" name="Line 50"/>
            <p:cNvSpPr>
              <a:spLocks noChangeShapeType="1"/>
            </p:cNvSpPr>
            <p:nvPr/>
          </p:nvSpPr>
          <p:spPr bwMode="auto">
            <a:xfrm flipV="1">
              <a:off x="3792" y="720"/>
              <a:ext cx="192" cy="19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2446338" y="317500"/>
            <a:ext cx="4768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IDENTITY BY DESCENT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296988" y="2162175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1639888" y="2162175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96988" y="2819400"/>
            <a:ext cx="685800" cy="357188"/>
            <a:chOff x="1008" y="1776"/>
            <a:chExt cx="432" cy="225"/>
          </a:xfrm>
        </p:grpSpPr>
        <p:sp>
          <p:nvSpPr>
            <p:cNvPr id="301062" name="Rectangle 6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63" name="Rectangle 7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64" name="Rectangle 8"/>
          <p:cNvSpPr>
            <a:spLocks noChangeArrowheads="1"/>
          </p:cNvSpPr>
          <p:nvPr/>
        </p:nvSpPr>
        <p:spPr bwMode="auto">
          <a:xfrm>
            <a:off x="1296988" y="34290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1639888" y="34290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296988" y="4038600"/>
            <a:ext cx="685800" cy="369888"/>
            <a:chOff x="1008" y="2544"/>
            <a:chExt cx="432" cy="233"/>
          </a:xfrm>
        </p:grpSpPr>
        <p:sp>
          <p:nvSpPr>
            <p:cNvPr id="301067" name="Rectangle 11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68" name="Rectangle 12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69" name="Text Box 13"/>
          <p:cNvSpPr txBox="1">
            <a:spLocks noChangeArrowheads="1"/>
          </p:cNvSpPr>
          <p:nvPr/>
        </p:nvSpPr>
        <p:spPr bwMode="auto">
          <a:xfrm>
            <a:off x="4954588" y="9906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Sib 1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>
            <a:off x="128588" y="30480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Sib 2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363788" y="1998663"/>
            <a:ext cx="5957887" cy="2573337"/>
            <a:chOff x="1863" y="1259"/>
            <a:chExt cx="4032" cy="1329"/>
          </a:xfrm>
        </p:grpSpPr>
        <p:sp>
          <p:nvSpPr>
            <p:cNvPr id="301072" name="Rectangle 16"/>
            <p:cNvSpPr>
              <a:spLocks noChangeArrowheads="1"/>
            </p:cNvSpPr>
            <p:nvPr/>
          </p:nvSpPr>
          <p:spPr bwMode="auto">
            <a:xfrm>
              <a:off x="1863" y="1259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3" name="Rectangle 17"/>
            <p:cNvSpPr>
              <a:spLocks noChangeArrowheads="1"/>
            </p:cNvSpPr>
            <p:nvPr/>
          </p:nvSpPr>
          <p:spPr bwMode="auto">
            <a:xfrm>
              <a:off x="2871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4" name="Rectangle 18"/>
            <p:cNvSpPr>
              <a:spLocks noChangeArrowheads="1"/>
            </p:cNvSpPr>
            <p:nvPr/>
          </p:nvSpPr>
          <p:spPr bwMode="auto">
            <a:xfrm>
              <a:off x="3879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5" name="Rectangle 19"/>
            <p:cNvSpPr>
              <a:spLocks noChangeArrowheads="1"/>
            </p:cNvSpPr>
            <p:nvPr/>
          </p:nvSpPr>
          <p:spPr bwMode="auto">
            <a:xfrm>
              <a:off x="4887" y="1259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6" name="Rectangle 20"/>
            <p:cNvSpPr>
              <a:spLocks noChangeArrowheads="1"/>
            </p:cNvSpPr>
            <p:nvPr/>
          </p:nvSpPr>
          <p:spPr bwMode="auto">
            <a:xfrm>
              <a:off x="1863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7" name="Rectangle 21"/>
            <p:cNvSpPr>
              <a:spLocks noChangeArrowheads="1"/>
            </p:cNvSpPr>
            <p:nvPr/>
          </p:nvSpPr>
          <p:spPr bwMode="auto">
            <a:xfrm>
              <a:off x="2871" y="1591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8" name="Rectangle 22"/>
            <p:cNvSpPr>
              <a:spLocks noChangeArrowheads="1"/>
            </p:cNvSpPr>
            <p:nvPr/>
          </p:nvSpPr>
          <p:spPr bwMode="auto">
            <a:xfrm>
              <a:off x="3879" y="1591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9" name="Rectangle 23"/>
            <p:cNvSpPr>
              <a:spLocks noChangeArrowheads="1"/>
            </p:cNvSpPr>
            <p:nvPr/>
          </p:nvSpPr>
          <p:spPr bwMode="auto">
            <a:xfrm>
              <a:off x="4887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0" name="Rectangle 24"/>
            <p:cNvSpPr>
              <a:spLocks noChangeArrowheads="1"/>
            </p:cNvSpPr>
            <p:nvPr/>
          </p:nvSpPr>
          <p:spPr bwMode="auto">
            <a:xfrm>
              <a:off x="1863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1" name="Rectangle 25"/>
            <p:cNvSpPr>
              <a:spLocks noChangeArrowheads="1"/>
            </p:cNvSpPr>
            <p:nvPr/>
          </p:nvSpPr>
          <p:spPr bwMode="auto">
            <a:xfrm>
              <a:off x="2871" y="1923"/>
              <a:ext cx="1008" cy="333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2" name="Rectangle 26"/>
            <p:cNvSpPr>
              <a:spLocks noChangeArrowheads="1"/>
            </p:cNvSpPr>
            <p:nvPr/>
          </p:nvSpPr>
          <p:spPr bwMode="auto">
            <a:xfrm>
              <a:off x="3879" y="1923"/>
              <a:ext cx="1008" cy="33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3" name="Rectangle 27"/>
            <p:cNvSpPr>
              <a:spLocks noChangeArrowheads="1"/>
            </p:cNvSpPr>
            <p:nvPr/>
          </p:nvSpPr>
          <p:spPr bwMode="auto">
            <a:xfrm>
              <a:off x="4887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4" name="Rectangle 28"/>
            <p:cNvSpPr>
              <a:spLocks noChangeArrowheads="1"/>
            </p:cNvSpPr>
            <p:nvPr/>
          </p:nvSpPr>
          <p:spPr bwMode="auto">
            <a:xfrm>
              <a:off x="1863" y="2256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5" name="Rectangle 29"/>
            <p:cNvSpPr>
              <a:spLocks noChangeArrowheads="1"/>
            </p:cNvSpPr>
            <p:nvPr/>
          </p:nvSpPr>
          <p:spPr bwMode="auto">
            <a:xfrm>
              <a:off x="2871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6" name="Rectangle 30"/>
            <p:cNvSpPr>
              <a:spLocks noChangeArrowheads="1"/>
            </p:cNvSpPr>
            <p:nvPr/>
          </p:nvSpPr>
          <p:spPr bwMode="auto">
            <a:xfrm>
              <a:off x="3879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7" name="Rectangle 31"/>
            <p:cNvSpPr>
              <a:spLocks noChangeArrowheads="1"/>
            </p:cNvSpPr>
            <p:nvPr/>
          </p:nvSpPr>
          <p:spPr bwMode="auto">
            <a:xfrm>
              <a:off x="4887" y="2256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88" name="Rectangle 32"/>
          <p:cNvSpPr>
            <a:spLocks noChangeArrowheads="1"/>
          </p:cNvSpPr>
          <p:nvPr/>
        </p:nvSpPr>
        <p:spPr bwMode="auto">
          <a:xfrm>
            <a:off x="1296988" y="4979988"/>
            <a:ext cx="800100" cy="3683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89" name="Rectangle 33"/>
          <p:cNvSpPr>
            <a:spLocks noChangeArrowheads="1"/>
          </p:cNvSpPr>
          <p:nvPr/>
        </p:nvSpPr>
        <p:spPr bwMode="auto">
          <a:xfrm>
            <a:off x="1296988" y="5665788"/>
            <a:ext cx="800100" cy="3683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90" name="Rectangle 34"/>
          <p:cNvSpPr>
            <a:spLocks noChangeArrowheads="1"/>
          </p:cNvSpPr>
          <p:nvPr/>
        </p:nvSpPr>
        <p:spPr bwMode="auto">
          <a:xfrm>
            <a:off x="1296988" y="6299200"/>
            <a:ext cx="800100" cy="368300"/>
          </a:xfrm>
          <a:prstGeom prst="rect">
            <a:avLst/>
          </a:prstGeom>
          <a:solidFill>
            <a:srgbClr val="F0F0F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91" name="Text Box 35"/>
          <p:cNvSpPr txBox="1">
            <a:spLocks noChangeArrowheads="1"/>
          </p:cNvSpPr>
          <p:nvPr/>
        </p:nvSpPr>
        <p:spPr bwMode="auto">
          <a:xfrm>
            <a:off x="2466975" y="4953000"/>
            <a:ext cx="6678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4/16 = 1/4 sibs share BOTH parental alleles  IBD  =  2</a:t>
            </a:r>
          </a:p>
        </p:txBody>
      </p:sp>
      <p:sp>
        <p:nvSpPr>
          <p:cNvPr id="301092" name="Text Box 36"/>
          <p:cNvSpPr txBox="1">
            <a:spLocks noChangeArrowheads="1"/>
          </p:cNvSpPr>
          <p:nvPr/>
        </p:nvSpPr>
        <p:spPr bwMode="auto">
          <a:xfrm>
            <a:off x="2466975" y="5621338"/>
            <a:ext cx="649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8/16 = 1/2 sibs share ONE parental allele  IBD  =  1</a:t>
            </a: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2466975" y="6270625"/>
            <a:ext cx="649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4/16 = 1/4 sibs share NO parental alleles  IBD  =  0</a:t>
            </a:r>
          </a:p>
        </p:txBody>
      </p:sp>
      <p:sp>
        <p:nvSpPr>
          <p:cNvPr id="301094" name="Rectangle 38"/>
          <p:cNvSpPr>
            <a:spLocks noChangeArrowheads="1"/>
          </p:cNvSpPr>
          <p:nvPr/>
        </p:nvSpPr>
        <p:spPr bwMode="auto">
          <a:xfrm>
            <a:off x="2744788" y="1447800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95" name="Rectangle 39"/>
          <p:cNvSpPr>
            <a:spLocks noChangeArrowheads="1"/>
          </p:cNvSpPr>
          <p:nvPr/>
        </p:nvSpPr>
        <p:spPr bwMode="auto">
          <a:xfrm>
            <a:off x="3087688" y="1447800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4268788" y="1447800"/>
            <a:ext cx="685800" cy="357188"/>
            <a:chOff x="1008" y="1776"/>
            <a:chExt cx="432" cy="225"/>
          </a:xfrm>
        </p:grpSpPr>
        <p:sp>
          <p:nvSpPr>
            <p:cNvPr id="301097" name="Rectangle 41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98" name="Rectangle 42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99" name="Rectangle 43"/>
          <p:cNvSpPr>
            <a:spLocks noChangeArrowheads="1"/>
          </p:cNvSpPr>
          <p:nvPr/>
        </p:nvSpPr>
        <p:spPr bwMode="auto">
          <a:xfrm>
            <a:off x="5716588" y="14478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100" name="Rectangle 44"/>
          <p:cNvSpPr>
            <a:spLocks noChangeArrowheads="1"/>
          </p:cNvSpPr>
          <p:nvPr/>
        </p:nvSpPr>
        <p:spPr bwMode="auto">
          <a:xfrm>
            <a:off x="6059488" y="14478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7240588" y="1447800"/>
            <a:ext cx="685800" cy="369888"/>
            <a:chOff x="1008" y="2544"/>
            <a:chExt cx="432" cy="233"/>
          </a:xfrm>
        </p:grpSpPr>
        <p:sp>
          <p:nvSpPr>
            <p:cNvPr id="301102" name="Rectangle 46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103" name="Rectangle 47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76388" y="215900"/>
            <a:ext cx="59912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For disease traits (affected/unaffected)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Affected sib pairs selected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7653338" y="5594350"/>
            <a:ext cx="295275" cy="211138"/>
          </a:xfrm>
          <a:prstGeom prst="rect">
            <a:avLst/>
          </a:prstGeom>
          <a:solidFill>
            <a:srgbClr val="248E24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7653338" y="5911850"/>
            <a:ext cx="295275" cy="211138"/>
          </a:xfrm>
          <a:prstGeom prst="rect">
            <a:avLst/>
          </a:prstGeom>
          <a:solidFill>
            <a:srgbClr val="8DFF8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7653338" y="6227763"/>
            <a:ext cx="295275" cy="211137"/>
          </a:xfrm>
          <a:prstGeom prst="rect">
            <a:avLst/>
          </a:prstGeom>
          <a:solidFill>
            <a:srgbClr val="F0F0F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762000" eaLnBrk="0" hangingPunct="0"/>
            <a:endParaRPr lang="en-A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7893050" y="5536684"/>
            <a:ext cx="1047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 IBD = 2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966075" y="5854184"/>
            <a:ext cx="974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IBD = 1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974013" y="6170096"/>
            <a:ext cx="966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IBD = 0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74675" y="1282700"/>
            <a:ext cx="766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1000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727075" y="4194175"/>
            <a:ext cx="61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250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717550" y="2252663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750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717550" y="3222625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500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1651000" y="4422775"/>
            <a:ext cx="519113" cy="968375"/>
          </a:xfrm>
          <a:prstGeom prst="rect">
            <a:avLst/>
          </a:prstGeom>
          <a:solidFill>
            <a:srgbClr val="248E2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1651000" y="3452813"/>
            <a:ext cx="519113" cy="969962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1651000" y="2481263"/>
            <a:ext cx="519113" cy="971550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1651000" y="1511300"/>
            <a:ext cx="519113" cy="969963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3035300" y="4240213"/>
            <a:ext cx="519113" cy="1150937"/>
          </a:xfrm>
          <a:prstGeom prst="rect">
            <a:avLst/>
          </a:prstGeom>
          <a:solidFill>
            <a:srgbClr val="248E2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35300" y="3452813"/>
            <a:ext cx="519113" cy="787400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3035300" y="2360613"/>
            <a:ext cx="519113" cy="1092200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3035300" y="1511300"/>
            <a:ext cx="519113" cy="849313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3727450" y="4543425"/>
            <a:ext cx="520700" cy="847725"/>
          </a:xfrm>
          <a:prstGeom prst="rect">
            <a:avLst/>
          </a:prstGeom>
          <a:solidFill>
            <a:srgbClr val="248E2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8" name="Rectangle 22"/>
          <p:cNvSpPr>
            <a:spLocks noChangeArrowheads="1"/>
          </p:cNvSpPr>
          <p:nvPr/>
        </p:nvSpPr>
        <p:spPr bwMode="auto">
          <a:xfrm>
            <a:off x="3727450" y="3452813"/>
            <a:ext cx="520700" cy="1090612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3727450" y="2541588"/>
            <a:ext cx="520700" cy="911225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3727450" y="1511300"/>
            <a:ext cx="520700" cy="1030288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5675313" y="3452813"/>
            <a:ext cx="519112" cy="1938337"/>
          </a:xfrm>
          <a:prstGeom prst="rect">
            <a:avLst/>
          </a:prstGeom>
          <a:solidFill>
            <a:srgbClr val="248E2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5675313" y="1876425"/>
            <a:ext cx="519112" cy="1576388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5675313" y="1511300"/>
            <a:ext cx="519112" cy="365125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6845300" y="1511300"/>
            <a:ext cx="519113" cy="3879850"/>
          </a:xfrm>
          <a:prstGeom prst="rect">
            <a:avLst/>
          </a:prstGeom>
          <a:solidFill>
            <a:srgbClr val="248E2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4421188" y="4300538"/>
            <a:ext cx="519112" cy="1090612"/>
          </a:xfrm>
          <a:prstGeom prst="rect">
            <a:avLst/>
          </a:prstGeom>
          <a:solidFill>
            <a:srgbClr val="248E2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4421188" y="3452813"/>
            <a:ext cx="519112" cy="847725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4421188" y="2481263"/>
            <a:ext cx="519112" cy="971550"/>
          </a:xfrm>
          <a:prstGeom prst="rect">
            <a:avLst/>
          </a:prstGeom>
          <a:solidFill>
            <a:srgbClr val="8DFF8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8" name="Rectangle 32"/>
          <p:cNvSpPr>
            <a:spLocks noChangeArrowheads="1"/>
          </p:cNvSpPr>
          <p:nvPr/>
        </p:nvSpPr>
        <p:spPr bwMode="auto">
          <a:xfrm>
            <a:off x="4421188" y="1511300"/>
            <a:ext cx="519112" cy="969963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335088" y="5534025"/>
            <a:ext cx="116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Expected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3155950" y="5534025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1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3830638" y="5534025"/>
            <a:ext cx="29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2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4525963" y="5534025"/>
            <a:ext cx="28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3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5637213" y="5534025"/>
            <a:ext cx="541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127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6835775" y="5534025"/>
            <a:ext cx="539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310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215" name="AutoShape 39"/>
          <p:cNvSpPr>
            <a:spLocks/>
          </p:cNvSpPr>
          <p:nvPr/>
        </p:nvSpPr>
        <p:spPr bwMode="auto">
          <a:xfrm rot="-5400000">
            <a:off x="5138738" y="4013200"/>
            <a:ext cx="122238" cy="3983037"/>
          </a:xfrm>
          <a:prstGeom prst="leftBrace">
            <a:avLst>
              <a:gd name="adj1" fmla="val 271536"/>
              <a:gd name="adj2" fmla="val 50000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4689475" y="6080125"/>
            <a:ext cx="102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Arial" charset="0"/>
              </a:rPr>
              <a:t>Markers</a:t>
            </a:r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>
            <a:off x="1303338" y="5410200"/>
            <a:ext cx="61468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349500" y="207963"/>
            <a:ext cx="45720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3200" b="1">
                <a:solidFill>
                  <a:srgbClr val="FFFFFF"/>
                </a:solidFill>
                <a:latin typeface="Arial" charset="0"/>
              </a:rPr>
              <a:t>For continuous measures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3200" b="1">
                <a:solidFill>
                  <a:srgbClr val="FFFFFF"/>
                </a:solidFill>
                <a:latin typeface="Arial" charset="0"/>
              </a:rPr>
              <a:t>Unselected sib pairs</a:t>
            </a:r>
            <a:endParaRPr lang="en-US" sz="32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744538" y="1508125"/>
            <a:ext cx="7656512" cy="4959350"/>
            <a:chOff x="623" y="1179"/>
            <a:chExt cx="5425" cy="2491"/>
          </a:xfrm>
        </p:grpSpPr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1194" y="1179"/>
              <a:ext cx="42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1.00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1194" y="2774"/>
              <a:ext cx="42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0.25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1187" y="1710"/>
              <a:ext cx="42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0.75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1187" y="2243"/>
              <a:ext cx="42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0.50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08" name="Rectangle 8"/>
            <p:cNvSpPr>
              <a:spLocks noChangeArrowheads="1"/>
            </p:cNvSpPr>
            <p:nvPr/>
          </p:nvSpPr>
          <p:spPr bwMode="auto">
            <a:xfrm>
              <a:off x="2160" y="2507"/>
              <a:ext cx="864" cy="897"/>
            </a:xfrm>
            <a:prstGeom prst="rect">
              <a:avLst/>
            </a:prstGeom>
            <a:solidFill>
              <a:srgbClr val="F0F0F0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762000" eaLnBrk="0" hangingPunct="0"/>
              <a:endParaRPr lang="en-AU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2268" y="3471"/>
              <a:ext cx="66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IBD = 0</a:t>
              </a: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V="1">
              <a:off x="1728" y="1278"/>
              <a:ext cx="0" cy="212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3528" y="2142"/>
              <a:ext cx="864" cy="1262"/>
            </a:xfrm>
            <a:prstGeom prst="rect">
              <a:avLst/>
            </a:prstGeom>
            <a:solidFill>
              <a:srgbClr val="8DFF8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4896" y="1710"/>
              <a:ext cx="864" cy="1694"/>
            </a:xfrm>
            <a:prstGeom prst="rect">
              <a:avLst/>
            </a:prstGeom>
            <a:solidFill>
              <a:srgbClr val="248E24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3636" y="3471"/>
              <a:ext cx="66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IBD = 1</a:t>
              </a: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5004" y="3471"/>
              <a:ext cx="66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IBD = 2</a:t>
              </a: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15" name="Text Box 15"/>
            <p:cNvSpPr txBox="1">
              <a:spLocks noChangeArrowheads="1"/>
            </p:cNvSpPr>
            <p:nvPr/>
          </p:nvSpPr>
          <p:spPr bwMode="auto">
            <a:xfrm rot="-5400000">
              <a:off x="-56" y="2190"/>
              <a:ext cx="16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Correlation between sibs</a:t>
              </a: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1209" y="3305"/>
              <a:ext cx="427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>
                  <a:solidFill>
                    <a:srgbClr val="FFFFFF"/>
                  </a:solidFill>
                  <a:latin typeface="Arial" charset="0"/>
                </a:rPr>
                <a:t>0.00</a:t>
              </a:r>
              <a:endParaRPr lang="en-US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>
              <a:off x="1728" y="3404"/>
              <a:ext cx="432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897063" y="4797425"/>
            <a:ext cx="1285875" cy="12223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01800" y="4830763"/>
            <a:ext cx="16764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Twin 1 mole count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961063" y="4797425"/>
            <a:ext cx="1285875" cy="12223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867400" y="4830763"/>
            <a:ext cx="14922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Twin 2 mole count</a:t>
            </a: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1219200" y="2079625"/>
            <a:ext cx="812800" cy="814388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271463" y="1536700"/>
            <a:ext cx="812800" cy="81438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2913063" y="3370263"/>
            <a:ext cx="812800" cy="814387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2166938" y="2622550"/>
            <a:ext cx="812800" cy="815975"/>
          </a:xfrm>
          <a:prstGeom prst="ellipse">
            <a:avLst/>
          </a:prstGeom>
          <a:solidFill>
            <a:srgbClr val="FAFD00"/>
          </a:solidFill>
          <a:ln w="28575">
            <a:solidFill>
              <a:srgbClr val="FAFD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4" name="Oval 10"/>
          <p:cNvSpPr>
            <a:spLocks noChangeArrowheads="1"/>
          </p:cNvSpPr>
          <p:nvPr/>
        </p:nvSpPr>
        <p:spPr bwMode="auto">
          <a:xfrm>
            <a:off x="5418138" y="3370263"/>
            <a:ext cx="812800" cy="814387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5" name="Oval 11"/>
          <p:cNvSpPr>
            <a:spLocks noChangeArrowheads="1"/>
          </p:cNvSpPr>
          <p:nvPr/>
        </p:nvSpPr>
        <p:spPr bwMode="auto">
          <a:xfrm>
            <a:off x="6164263" y="2622550"/>
            <a:ext cx="812800" cy="815975"/>
          </a:xfrm>
          <a:prstGeom prst="ellipse">
            <a:avLst/>
          </a:prstGeom>
          <a:solidFill>
            <a:srgbClr val="FAFD00"/>
          </a:solidFill>
          <a:ln w="28575">
            <a:solidFill>
              <a:srgbClr val="FAFD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7180263" y="2079625"/>
            <a:ext cx="812800" cy="814388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7" name="Oval 13"/>
          <p:cNvSpPr>
            <a:spLocks noChangeArrowheads="1"/>
          </p:cNvSpPr>
          <p:nvPr/>
        </p:nvSpPr>
        <p:spPr bwMode="auto">
          <a:xfrm>
            <a:off x="8059738" y="1536700"/>
            <a:ext cx="812800" cy="81438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8" name="Freeform 14"/>
          <p:cNvSpPr>
            <a:spLocks/>
          </p:cNvSpPr>
          <p:nvPr/>
        </p:nvSpPr>
        <p:spPr bwMode="auto">
          <a:xfrm>
            <a:off x="3319463" y="2690813"/>
            <a:ext cx="2505075" cy="679450"/>
          </a:xfrm>
          <a:custGeom>
            <a:avLst/>
            <a:gdLst>
              <a:gd name="T0" fmla="*/ 0 w 576"/>
              <a:gd name="T1" fmla="*/ 2147483647 h 166"/>
              <a:gd name="T2" fmla="*/ 2147483647 w 576"/>
              <a:gd name="T3" fmla="*/ 0 h 166"/>
              <a:gd name="T4" fmla="*/ 2147483647 w 576"/>
              <a:gd name="T5" fmla="*/ 2147483647 h 166"/>
              <a:gd name="T6" fmla="*/ 0 60000 65536"/>
              <a:gd name="T7" fmla="*/ 0 60000 65536"/>
              <a:gd name="T8" fmla="*/ 0 60000 65536"/>
              <a:gd name="T9" fmla="*/ 0 w 576"/>
              <a:gd name="T10" fmla="*/ 0 h 166"/>
              <a:gd name="T11" fmla="*/ 576 w 576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39" name="Freeform 15"/>
          <p:cNvSpPr>
            <a:spLocks/>
          </p:cNvSpPr>
          <p:nvPr/>
        </p:nvSpPr>
        <p:spPr bwMode="auto">
          <a:xfrm>
            <a:off x="1670050" y="720725"/>
            <a:ext cx="5826125" cy="1358900"/>
          </a:xfrm>
          <a:custGeom>
            <a:avLst/>
            <a:gdLst>
              <a:gd name="T0" fmla="*/ 0 w 576"/>
              <a:gd name="T1" fmla="*/ 2147483647 h 166"/>
              <a:gd name="T2" fmla="*/ 2147483647 w 576"/>
              <a:gd name="T3" fmla="*/ 0 h 166"/>
              <a:gd name="T4" fmla="*/ 2147483647 w 576"/>
              <a:gd name="T5" fmla="*/ 2147483647 h 166"/>
              <a:gd name="T6" fmla="*/ 0 60000 65536"/>
              <a:gd name="T7" fmla="*/ 0 60000 65536"/>
              <a:gd name="T8" fmla="*/ 0 60000 65536"/>
              <a:gd name="T9" fmla="*/ 0 w 576"/>
              <a:gd name="T10" fmla="*/ 0 h 166"/>
              <a:gd name="T11" fmla="*/ 576 w 576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488950" y="1701800"/>
            <a:ext cx="4206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E</a:t>
            </a:r>
            <a:endParaRPr lang="en-US">
              <a:latin typeface="Arial" charset="0"/>
            </a:endParaRPr>
          </a:p>
        </p:txBody>
      </p:sp>
      <p:sp>
        <p:nvSpPr>
          <p:cNvPr id="52241" name="Freeform 17"/>
          <p:cNvSpPr>
            <a:spLocks/>
          </p:cNvSpPr>
          <p:nvPr/>
        </p:nvSpPr>
        <p:spPr bwMode="auto">
          <a:xfrm>
            <a:off x="2641600" y="1671638"/>
            <a:ext cx="3883025" cy="950912"/>
          </a:xfrm>
          <a:custGeom>
            <a:avLst/>
            <a:gdLst>
              <a:gd name="T0" fmla="*/ 0 w 576"/>
              <a:gd name="T1" fmla="*/ 2147483647 h 166"/>
              <a:gd name="T2" fmla="*/ 2147483647 w 576"/>
              <a:gd name="T3" fmla="*/ 0 h 166"/>
              <a:gd name="T4" fmla="*/ 2147483647 w 576"/>
              <a:gd name="T5" fmla="*/ 2147483647 h 166"/>
              <a:gd name="T6" fmla="*/ 0 60000 65536"/>
              <a:gd name="T7" fmla="*/ 0 60000 65536"/>
              <a:gd name="T8" fmla="*/ 0 60000 65536"/>
              <a:gd name="T9" fmla="*/ 0 w 576"/>
              <a:gd name="T10" fmla="*/ 0 h 166"/>
              <a:gd name="T11" fmla="*/ 576 w 576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1436688" y="2236788"/>
            <a:ext cx="4413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2397125" y="27559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A</a:t>
            </a:r>
            <a:endParaRPr lang="en-US">
              <a:latin typeface="Arial" charset="0"/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3108325" y="3527425"/>
            <a:ext cx="46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Q</a:t>
            </a:r>
            <a:endParaRPr lang="en-US">
              <a:latin typeface="Arial" charset="0"/>
            </a:endParaRP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5592763" y="3540125"/>
            <a:ext cx="46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Q</a:t>
            </a:r>
            <a:endParaRPr lang="en-US">
              <a:latin typeface="Arial" charset="0"/>
            </a:endParaRP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6361113" y="27686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A</a:t>
            </a:r>
            <a:endParaRPr lang="en-US">
              <a:latin typeface="Arial" charset="0"/>
            </a:endParaRP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7369175" y="22479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58175" y="1717675"/>
            <a:ext cx="4206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latin typeface="Arial" charset="0"/>
              </a:rPr>
              <a:t>E</a:t>
            </a:r>
            <a:endParaRPr lang="en-US">
              <a:latin typeface="Arial" charset="0"/>
            </a:endParaRP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3251200" y="2209800"/>
            <a:ext cx="264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MZ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1, 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DZ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</a:t>
            </a:r>
            <a:r>
              <a:rPr lang="en-US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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5291138" y="2133600"/>
            <a:ext cx="4746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^</a:t>
            </a:r>
            <a:endParaRPr lang="en-US">
              <a:latin typeface="Arial" charset="0"/>
            </a:endParaRP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3240088" y="1219200"/>
            <a:ext cx="264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MZ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1, 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DZ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</a:t>
            </a:r>
            <a:r>
              <a:rPr lang="en-US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0.5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3240088" y="228600"/>
            <a:ext cx="264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MZ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DZ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</a:t>
            </a:r>
            <a:r>
              <a:rPr lang="en-US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1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253" name="Line 29"/>
          <p:cNvSpPr>
            <a:spLocks noChangeShapeType="1"/>
          </p:cNvSpPr>
          <p:nvPr/>
        </p:nvSpPr>
        <p:spPr bwMode="auto">
          <a:xfrm>
            <a:off x="881063" y="2282825"/>
            <a:ext cx="1016000" cy="2514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>
            <a:off x="1625600" y="2894013"/>
            <a:ext cx="541338" cy="19034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55" name="Line 31"/>
          <p:cNvSpPr>
            <a:spLocks noChangeShapeType="1"/>
          </p:cNvSpPr>
          <p:nvPr/>
        </p:nvSpPr>
        <p:spPr bwMode="auto">
          <a:xfrm>
            <a:off x="2573338" y="3438525"/>
            <a:ext cx="0" cy="13589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 flipH="1">
            <a:off x="2913063" y="4176713"/>
            <a:ext cx="274637" cy="6207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 flipH="1">
            <a:off x="7251700" y="2351088"/>
            <a:ext cx="1079500" cy="244633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 flipH="1">
            <a:off x="6980238" y="2894013"/>
            <a:ext cx="542925" cy="19034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 flipH="1">
            <a:off x="6573838" y="3438525"/>
            <a:ext cx="0" cy="13589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60" name="Line 36"/>
          <p:cNvSpPr>
            <a:spLocks noChangeShapeType="1"/>
          </p:cNvSpPr>
          <p:nvPr/>
        </p:nvSpPr>
        <p:spPr bwMode="auto">
          <a:xfrm>
            <a:off x="5961063" y="4176713"/>
            <a:ext cx="274637" cy="6207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2261" name="Text Box 37"/>
          <p:cNvSpPr txBox="1">
            <a:spLocks noChangeArrowheads="1"/>
          </p:cNvSpPr>
          <p:nvPr/>
        </p:nvSpPr>
        <p:spPr bwMode="auto">
          <a:xfrm>
            <a:off x="3182938" y="4184650"/>
            <a:ext cx="3397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q</a:t>
            </a:r>
            <a:endParaRPr lang="en-US">
              <a:latin typeface="Arial" charset="0"/>
            </a:endParaRPr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5689600" y="4184650"/>
            <a:ext cx="3381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q</a:t>
            </a:r>
            <a:endParaRPr lang="en-US">
              <a:latin typeface="Arial" charset="0"/>
            </a:endParaRPr>
          </a:p>
        </p:txBody>
      </p:sp>
      <p:sp>
        <p:nvSpPr>
          <p:cNvPr id="52263" name="Text Box 39"/>
          <p:cNvSpPr txBox="1">
            <a:spLocks noChangeArrowheads="1"/>
          </p:cNvSpPr>
          <p:nvPr/>
        </p:nvSpPr>
        <p:spPr bwMode="auto">
          <a:xfrm>
            <a:off x="2257425" y="3438525"/>
            <a:ext cx="3397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a</a:t>
            </a:r>
            <a:endParaRPr lang="en-US">
              <a:latin typeface="Arial" charset="0"/>
            </a:endParaRPr>
          </a:p>
        </p:txBody>
      </p: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6570663" y="3438525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a</a:t>
            </a:r>
            <a:endParaRPr lang="en-US">
              <a:latin typeface="Arial" charset="0"/>
            </a:endParaRPr>
          </a:p>
        </p:txBody>
      </p: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1693863" y="2892425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52266" name="Text Box 42"/>
          <p:cNvSpPr txBox="1">
            <a:spLocks noChangeArrowheads="1"/>
          </p:cNvSpPr>
          <p:nvPr/>
        </p:nvSpPr>
        <p:spPr bwMode="auto">
          <a:xfrm>
            <a:off x="7180263" y="2827338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c</a:t>
            </a:r>
            <a:endParaRPr lang="en-US">
              <a:latin typeface="Arial" charset="0"/>
            </a:endParaRPr>
          </a:p>
        </p:txBody>
      </p:sp>
      <p:sp>
        <p:nvSpPr>
          <p:cNvPr id="52267" name="Text Box 43"/>
          <p:cNvSpPr txBox="1">
            <a:spLocks noChangeArrowheads="1"/>
          </p:cNvSpPr>
          <p:nvPr/>
        </p:nvSpPr>
        <p:spPr bwMode="auto">
          <a:xfrm>
            <a:off x="677863" y="2420938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e</a:t>
            </a:r>
            <a:endParaRPr lang="en-US">
              <a:latin typeface="Arial" charset="0"/>
            </a:endParaRPr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8262938" y="2420938"/>
            <a:ext cx="3397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2500" y="533400"/>
            <a:ext cx="79121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The genetics of complex traits: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historical context and current challenges</a:t>
            </a:r>
            <a:endParaRPr lang="en-US" sz="2000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64924" y="2349062"/>
            <a:ext cx="3379076" cy="3859924"/>
          </a:xfrm>
        </p:spPr>
        <p:txBody>
          <a:bodyPr/>
          <a:lstStyle/>
          <a:p>
            <a:pPr algn="r" eaLnBrk="1" hangingPunct="1"/>
            <a:r>
              <a:rPr lang="en-US" dirty="0" smtClean="0"/>
              <a:t>Nick Martin</a:t>
            </a:r>
            <a:endParaRPr lang="pt-PT" dirty="0" smtClean="0"/>
          </a:p>
          <a:p>
            <a:pPr algn="r" eaLnBrk="1" hangingPunct="1"/>
            <a:r>
              <a:rPr lang="pt-PT" sz="2400" dirty="0" smtClean="0"/>
              <a:t>Queensland Institute</a:t>
            </a:r>
          </a:p>
          <a:p>
            <a:pPr algn="r" eaLnBrk="1" hangingPunct="1"/>
            <a:r>
              <a:rPr lang="pt-PT" sz="2400" dirty="0" smtClean="0"/>
              <a:t> of Medical Research</a:t>
            </a:r>
          </a:p>
          <a:p>
            <a:pPr algn="r" eaLnBrk="1" hangingPunct="1"/>
            <a:r>
              <a:rPr lang="pt-PT" sz="2400" dirty="0" smtClean="0"/>
              <a:t>Brisbane</a:t>
            </a:r>
          </a:p>
          <a:p>
            <a:pPr algn="r" eaLnBrk="1" hangingPunct="1"/>
            <a:r>
              <a:rPr lang="pt-PT" dirty="0" smtClean="0"/>
              <a:t>Dorret Boomsma</a:t>
            </a:r>
          </a:p>
          <a:p>
            <a:pPr algn="r" eaLnBrk="1" hangingPunct="1"/>
            <a:r>
              <a:rPr lang="pt-PT" sz="2400" dirty="0" smtClean="0"/>
              <a:t>VU Univ, Amsterdam</a:t>
            </a:r>
          </a:p>
          <a:p>
            <a:pPr algn="r" eaLnBrk="1" hangingPunct="1"/>
            <a:r>
              <a:rPr lang="pt-PT" sz="2400" dirty="0" smtClean="0"/>
              <a:t> </a:t>
            </a:r>
          </a:p>
          <a:p>
            <a:pPr algn="r" eaLnBrk="1" hangingPunct="1"/>
            <a:r>
              <a:rPr lang="pt-PT" sz="2400" dirty="0" smtClean="0"/>
              <a:t>Boulder workshop </a:t>
            </a:r>
          </a:p>
          <a:p>
            <a:pPr algn="r" eaLnBrk="1" hangingPunct="1"/>
            <a:r>
              <a:rPr lang="pt-PT" sz="2400" dirty="0" smtClean="0"/>
              <a:t>March 7, 2011</a:t>
            </a:r>
            <a:endParaRPr lang="en-US" dirty="0" smtClean="0"/>
          </a:p>
        </p:txBody>
      </p:sp>
      <p:pic>
        <p:nvPicPr>
          <p:cNvPr id="40970" name="Picture 10" descr="http://www.australiangeographic.com.au/assets/images/blogposts/8136/brisbane-flo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2870200"/>
            <a:ext cx="5753100" cy="382905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619875"/>
            <a:ext cx="2133600" cy="476250"/>
          </a:xfrm>
        </p:spPr>
        <p:txBody>
          <a:bodyPr/>
          <a:lstStyle/>
          <a:p>
            <a:pPr>
              <a:defRPr/>
            </a:pPr>
            <a:fld id="{FDC3E8C7-B015-43B1-92BE-9CAD0BBB2D3B}" type="slidenum">
              <a:rPr lang="en-AU" smtClean="0"/>
              <a:pPr>
                <a:defRPr/>
              </a:pPr>
              <a:t>2</a:t>
            </a:fld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3" y="1739900"/>
            <a:ext cx="506412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262063" y="203200"/>
            <a:ext cx="6507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AU" sz="3600" b="1">
                <a:solidFill>
                  <a:schemeClr val="tx2"/>
                </a:solidFill>
                <a:latin typeface="Helvetica" pitchFamily="34" charset="0"/>
              </a:rPr>
              <a:t>Human OCA2 and eye colour</a:t>
            </a:r>
            <a:endParaRPr lang="en-AU" sz="3600">
              <a:latin typeface="Helvetica" pitchFamily="34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032250" y="6230938"/>
            <a:ext cx="475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 b="1">
                <a:latin typeface="Helvetica" pitchFamily="34" charset="0"/>
              </a:rPr>
              <a:t>Zhu et al., </a:t>
            </a:r>
            <a:r>
              <a:rPr lang="en-US" sz="1800" b="1" i="1">
                <a:latin typeface="Helvetica" pitchFamily="34" charset="0"/>
              </a:rPr>
              <a:t>Twin Research</a:t>
            </a:r>
            <a:r>
              <a:rPr lang="en-US" sz="1800" b="1">
                <a:latin typeface="Helvetica" pitchFamily="34" charset="0"/>
              </a:rPr>
              <a:t> 7:197-210 (2004)</a:t>
            </a:r>
            <a:endParaRPr lang="en-US" sz="1400" b="1">
              <a:latin typeface="Arial" charset="0"/>
            </a:endParaRP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2763" y="1446213"/>
            <a:ext cx="2947987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1897063" y="4797425"/>
            <a:ext cx="1285875" cy="12223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547813" y="4830763"/>
            <a:ext cx="1830387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/>
            <a:r>
              <a:rPr lang="en-US" b="1">
                <a:solidFill>
                  <a:srgbClr val="FFFFFF"/>
                </a:solidFill>
                <a:latin typeface="Arial" charset="0"/>
              </a:rPr>
              <a:t>Twin 1 pheno-</a:t>
            </a:r>
          </a:p>
          <a:p>
            <a:pPr algn="ctr" defTabSz="762000" eaLnBrk="0" hangingPunct="0"/>
            <a:r>
              <a:rPr lang="en-US" b="1">
                <a:solidFill>
                  <a:srgbClr val="FFFFFF"/>
                </a:solidFill>
                <a:latin typeface="Arial" charset="0"/>
              </a:rPr>
              <a:t>type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61063" y="4797425"/>
            <a:ext cx="1285875" cy="12223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867400" y="4830763"/>
            <a:ext cx="149225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/>
            <a:r>
              <a:rPr lang="en-US" b="1">
                <a:solidFill>
                  <a:srgbClr val="FFFFFF"/>
                </a:solidFill>
                <a:latin typeface="Arial" charset="0"/>
              </a:rPr>
              <a:t>Twin 2</a:t>
            </a:r>
          </a:p>
          <a:p>
            <a:pPr algn="ctr" defTabSz="762000"/>
            <a:r>
              <a:rPr lang="en-US" b="1">
                <a:solidFill>
                  <a:srgbClr val="FFFFFF"/>
                </a:solidFill>
                <a:latin typeface="Arial" charset="0"/>
              </a:rPr>
              <a:t>pheno-</a:t>
            </a:r>
          </a:p>
          <a:p>
            <a:pPr algn="ctr" defTabSz="762000"/>
            <a:r>
              <a:rPr lang="en-US" b="1">
                <a:solidFill>
                  <a:srgbClr val="FFFFFF"/>
                </a:solidFill>
                <a:latin typeface="Arial" charset="0"/>
              </a:rPr>
              <a:t>type</a:t>
            </a:r>
          </a:p>
          <a:p>
            <a:pPr algn="ctr" defTabSz="762000" eaLnBrk="0" hangingPunct="0"/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9334" name="Oval 6"/>
          <p:cNvSpPr>
            <a:spLocks noChangeArrowheads="1"/>
          </p:cNvSpPr>
          <p:nvPr/>
        </p:nvSpPr>
        <p:spPr bwMode="auto">
          <a:xfrm>
            <a:off x="1219200" y="2079625"/>
            <a:ext cx="812800" cy="814388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5" name="Oval 7"/>
          <p:cNvSpPr>
            <a:spLocks noChangeArrowheads="1"/>
          </p:cNvSpPr>
          <p:nvPr/>
        </p:nvSpPr>
        <p:spPr bwMode="auto">
          <a:xfrm>
            <a:off x="271463" y="1536700"/>
            <a:ext cx="812800" cy="81438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6" name="Oval 8"/>
          <p:cNvSpPr>
            <a:spLocks noChangeArrowheads="1"/>
          </p:cNvSpPr>
          <p:nvPr/>
        </p:nvSpPr>
        <p:spPr bwMode="auto">
          <a:xfrm>
            <a:off x="2913063" y="3370263"/>
            <a:ext cx="812800" cy="814387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7" name="Oval 9"/>
          <p:cNvSpPr>
            <a:spLocks noChangeArrowheads="1"/>
          </p:cNvSpPr>
          <p:nvPr/>
        </p:nvSpPr>
        <p:spPr bwMode="auto">
          <a:xfrm>
            <a:off x="2166938" y="2622550"/>
            <a:ext cx="812800" cy="815975"/>
          </a:xfrm>
          <a:prstGeom prst="ellipse">
            <a:avLst/>
          </a:prstGeom>
          <a:solidFill>
            <a:srgbClr val="FAFD00"/>
          </a:solidFill>
          <a:ln w="28575">
            <a:solidFill>
              <a:srgbClr val="FAFD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5418138" y="3370263"/>
            <a:ext cx="812800" cy="814387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auto">
          <a:xfrm>
            <a:off x="6164263" y="2622550"/>
            <a:ext cx="812800" cy="815975"/>
          </a:xfrm>
          <a:prstGeom prst="ellipse">
            <a:avLst/>
          </a:prstGeom>
          <a:solidFill>
            <a:srgbClr val="FAFD00"/>
          </a:solidFill>
          <a:ln w="28575">
            <a:solidFill>
              <a:srgbClr val="FAFD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40" name="Oval 12"/>
          <p:cNvSpPr>
            <a:spLocks noChangeArrowheads="1"/>
          </p:cNvSpPr>
          <p:nvPr/>
        </p:nvSpPr>
        <p:spPr bwMode="auto">
          <a:xfrm>
            <a:off x="7180263" y="2079625"/>
            <a:ext cx="812800" cy="814388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41" name="Oval 13"/>
          <p:cNvSpPr>
            <a:spLocks noChangeArrowheads="1"/>
          </p:cNvSpPr>
          <p:nvPr/>
        </p:nvSpPr>
        <p:spPr bwMode="auto">
          <a:xfrm>
            <a:off x="8059738" y="1536700"/>
            <a:ext cx="812800" cy="81438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42" name="Freeform 14"/>
          <p:cNvSpPr>
            <a:spLocks/>
          </p:cNvSpPr>
          <p:nvPr/>
        </p:nvSpPr>
        <p:spPr bwMode="auto">
          <a:xfrm>
            <a:off x="3319463" y="2690813"/>
            <a:ext cx="2505075" cy="679450"/>
          </a:xfrm>
          <a:custGeom>
            <a:avLst/>
            <a:gdLst>
              <a:gd name="T0" fmla="*/ 0 w 576"/>
              <a:gd name="T1" fmla="*/ 2147483647 h 166"/>
              <a:gd name="T2" fmla="*/ 2147483647 w 576"/>
              <a:gd name="T3" fmla="*/ 0 h 166"/>
              <a:gd name="T4" fmla="*/ 2147483647 w 576"/>
              <a:gd name="T5" fmla="*/ 2147483647 h 166"/>
              <a:gd name="T6" fmla="*/ 0 60000 65536"/>
              <a:gd name="T7" fmla="*/ 0 60000 65536"/>
              <a:gd name="T8" fmla="*/ 0 60000 65536"/>
              <a:gd name="T9" fmla="*/ 0 w 576"/>
              <a:gd name="T10" fmla="*/ 0 h 166"/>
              <a:gd name="T11" fmla="*/ 576 w 576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1670050" y="720725"/>
            <a:ext cx="5826125" cy="1358900"/>
          </a:xfrm>
          <a:custGeom>
            <a:avLst/>
            <a:gdLst>
              <a:gd name="T0" fmla="*/ 0 w 576"/>
              <a:gd name="T1" fmla="*/ 2147483647 h 166"/>
              <a:gd name="T2" fmla="*/ 2147483647 w 576"/>
              <a:gd name="T3" fmla="*/ 0 h 166"/>
              <a:gd name="T4" fmla="*/ 2147483647 w 576"/>
              <a:gd name="T5" fmla="*/ 2147483647 h 166"/>
              <a:gd name="T6" fmla="*/ 0 60000 65536"/>
              <a:gd name="T7" fmla="*/ 0 60000 65536"/>
              <a:gd name="T8" fmla="*/ 0 60000 65536"/>
              <a:gd name="T9" fmla="*/ 0 w 576"/>
              <a:gd name="T10" fmla="*/ 0 h 166"/>
              <a:gd name="T11" fmla="*/ 576 w 576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488950" y="1701800"/>
            <a:ext cx="4206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E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2641600" y="1671638"/>
            <a:ext cx="3883025" cy="950912"/>
          </a:xfrm>
          <a:custGeom>
            <a:avLst/>
            <a:gdLst>
              <a:gd name="T0" fmla="*/ 0 w 576"/>
              <a:gd name="T1" fmla="*/ 2147483647 h 166"/>
              <a:gd name="T2" fmla="*/ 2147483647 w 576"/>
              <a:gd name="T3" fmla="*/ 0 h 166"/>
              <a:gd name="T4" fmla="*/ 2147483647 w 576"/>
              <a:gd name="T5" fmla="*/ 2147483647 h 166"/>
              <a:gd name="T6" fmla="*/ 0 60000 65536"/>
              <a:gd name="T7" fmla="*/ 0 60000 65536"/>
              <a:gd name="T8" fmla="*/ 0 60000 65536"/>
              <a:gd name="T9" fmla="*/ 0 w 576"/>
              <a:gd name="T10" fmla="*/ 0 h 166"/>
              <a:gd name="T11" fmla="*/ 576 w 576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1436688" y="2236788"/>
            <a:ext cx="4413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D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2397125" y="27559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A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3108325" y="3527425"/>
            <a:ext cx="46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Q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5592763" y="3540125"/>
            <a:ext cx="46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Q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6361113" y="27686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A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7369175" y="22479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D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8258175" y="1717675"/>
            <a:ext cx="4206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E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3" name="Text Box 25"/>
          <p:cNvSpPr txBox="1">
            <a:spLocks noChangeArrowheads="1"/>
          </p:cNvSpPr>
          <p:nvPr/>
        </p:nvSpPr>
        <p:spPr bwMode="auto">
          <a:xfrm>
            <a:off x="3251200" y="2209800"/>
            <a:ext cx="264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MZ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1, 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DZ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</a:t>
            </a:r>
            <a:r>
              <a:rPr lang="en-US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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9354" name="Text Box 26"/>
          <p:cNvSpPr txBox="1">
            <a:spLocks noChangeArrowheads="1"/>
          </p:cNvSpPr>
          <p:nvPr/>
        </p:nvSpPr>
        <p:spPr bwMode="auto">
          <a:xfrm>
            <a:off x="5291138" y="2133600"/>
            <a:ext cx="4746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^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55" name="Text Box 27"/>
          <p:cNvSpPr txBox="1">
            <a:spLocks noChangeArrowheads="1"/>
          </p:cNvSpPr>
          <p:nvPr/>
        </p:nvSpPr>
        <p:spPr bwMode="auto">
          <a:xfrm>
            <a:off x="3240088" y="1219200"/>
            <a:ext cx="264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MZ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1, 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DZ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</a:t>
            </a:r>
            <a:r>
              <a:rPr lang="en-US" b="1">
                <a:solidFill>
                  <a:srgbClr val="FF66FF"/>
                </a:solidFill>
                <a:latin typeface="Arial" charset="0"/>
                <a:sym typeface="Symbol" pitchFamily="18" charset="2"/>
              </a:rPr>
              <a:t>0.5</a:t>
            </a:r>
            <a:endParaRPr lang="en-US" b="1">
              <a:solidFill>
                <a:srgbClr val="FF66FF"/>
              </a:solidFill>
              <a:latin typeface="Arial" charset="0"/>
            </a:endParaRP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3240088" y="228600"/>
            <a:ext cx="264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MZ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1, r</a:t>
            </a:r>
            <a:r>
              <a:rPr lang="en-US" b="1" baseline="-25000">
                <a:solidFill>
                  <a:srgbClr val="FFFFFF"/>
                </a:solidFill>
                <a:latin typeface="Arial" charset="0"/>
              </a:rPr>
              <a:t>DZ </a:t>
            </a:r>
            <a:r>
              <a:rPr lang="en-US" b="1">
                <a:solidFill>
                  <a:srgbClr val="FFFFFF"/>
                </a:solidFill>
                <a:latin typeface="Arial" charset="0"/>
              </a:rPr>
              <a:t>= </a:t>
            </a:r>
            <a:r>
              <a:rPr lang="en-US" b="1">
                <a:solidFill>
                  <a:srgbClr val="FF66FF"/>
                </a:solidFill>
                <a:latin typeface="Arial" charset="0"/>
              </a:rPr>
              <a:t>0.25</a:t>
            </a:r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881063" y="2282825"/>
            <a:ext cx="1016000" cy="25146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58" name="Line 30"/>
          <p:cNvSpPr>
            <a:spLocks noChangeShapeType="1"/>
          </p:cNvSpPr>
          <p:nvPr/>
        </p:nvSpPr>
        <p:spPr bwMode="auto">
          <a:xfrm>
            <a:off x="1625600" y="2894013"/>
            <a:ext cx="541338" cy="19034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59" name="Line 31"/>
          <p:cNvSpPr>
            <a:spLocks noChangeShapeType="1"/>
          </p:cNvSpPr>
          <p:nvPr/>
        </p:nvSpPr>
        <p:spPr bwMode="auto">
          <a:xfrm>
            <a:off x="2573338" y="3438525"/>
            <a:ext cx="0" cy="13589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60" name="Line 32"/>
          <p:cNvSpPr>
            <a:spLocks noChangeShapeType="1"/>
          </p:cNvSpPr>
          <p:nvPr/>
        </p:nvSpPr>
        <p:spPr bwMode="auto">
          <a:xfrm flipH="1">
            <a:off x="2913063" y="4176713"/>
            <a:ext cx="274637" cy="6207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61" name="Line 33"/>
          <p:cNvSpPr>
            <a:spLocks noChangeShapeType="1"/>
          </p:cNvSpPr>
          <p:nvPr/>
        </p:nvSpPr>
        <p:spPr bwMode="auto">
          <a:xfrm flipH="1">
            <a:off x="7251700" y="2351088"/>
            <a:ext cx="1079500" cy="244633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62" name="Line 34"/>
          <p:cNvSpPr>
            <a:spLocks noChangeShapeType="1"/>
          </p:cNvSpPr>
          <p:nvPr/>
        </p:nvSpPr>
        <p:spPr bwMode="auto">
          <a:xfrm flipH="1">
            <a:off x="6980238" y="2894013"/>
            <a:ext cx="542925" cy="19034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63" name="Line 35"/>
          <p:cNvSpPr>
            <a:spLocks noChangeShapeType="1"/>
          </p:cNvSpPr>
          <p:nvPr/>
        </p:nvSpPr>
        <p:spPr bwMode="auto">
          <a:xfrm flipH="1">
            <a:off x="6573838" y="3438525"/>
            <a:ext cx="0" cy="13589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64" name="Line 36"/>
          <p:cNvSpPr>
            <a:spLocks noChangeShapeType="1"/>
          </p:cNvSpPr>
          <p:nvPr/>
        </p:nvSpPr>
        <p:spPr bwMode="auto">
          <a:xfrm>
            <a:off x="5961063" y="4176713"/>
            <a:ext cx="274637" cy="6207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9365" name="Text Box 37"/>
          <p:cNvSpPr txBox="1">
            <a:spLocks noChangeArrowheads="1"/>
          </p:cNvSpPr>
          <p:nvPr/>
        </p:nvSpPr>
        <p:spPr bwMode="auto">
          <a:xfrm>
            <a:off x="3182938" y="4184650"/>
            <a:ext cx="3397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q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66" name="Text Box 38"/>
          <p:cNvSpPr txBox="1">
            <a:spLocks noChangeArrowheads="1"/>
          </p:cNvSpPr>
          <p:nvPr/>
        </p:nvSpPr>
        <p:spPr bwMode="auto">
          <a:xfrm>
            <a:off x="5689600" y="4184650"/>
            <a:ext cx="3381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q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67" name="Text Box 39"/>
          <p:cNvSpPr txBox="1">
            <a:spLocks noChangeArrowheads="1"/>
          </p:cNvSpPr>
          <p:nvPr/>
        </p:nvSpPr>
        <p:spPr bwMode="auto">
          <a:xfrm>
            <a:off x="2257425" y="3438525"/>
            <a:ext cx="3397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a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68" name="Text Box 40"/>
          <p:cNvSpPr txBox="1">
            <a:spLocks noChangeArrowheads="1"/>
          </p:cNvSpPr>
          <p:nvPr/>
        </p:nvSpPr>
        <p:spPr bwMode="auto">
          <a:xfrm>
            <a:off x="6570663" y="3438525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a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1693863" y="2892425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c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70" name="Text Box 42"/>
          <p:cNvSpPr txBox="1">
            <a:spLocks noChangeArrowheads="1"/>
          </p:cNvSpPr>
          <p:nvPr/>
        </p:nvSpPr>
        <p:spPr bwMode="auto">
          <a:xfrm>
            <a:off x="7180263" y="2827338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c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71" name="Text Box 43"/>
          <p:cNvSpPr txBox="1">
            <a:spLocks noChangeArrowheads="1"/>
          </p:cNvSpPr>
          <p:nvPr/>
        </p:nvSpPr>
        <p:spPr bwMode="auto">
          <a:xfrm>
            <a:off x="677863" y="2420938"/>
            <a:ext cx="3381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e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72" name="Text Box 44"/>
          <p:cNvSpPr txBox="1">
            <a:spLocks noChangeArrowheads="1"/>
          </p:cNvSpPr>
          <p:nvPr/>
        </p:nvSpPr>
        <p:spPr bwMode="auto">
          <a:xfrm>
            <a:off x="8262938" y="2420938"/>
            <a:ext cx="3397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charset="0"/>
              </a:rPr>
              <a:t>e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286500"/>
          </a:xfrm>
        </p:spPr>
        <p:txBody>
          <a:bodyPr/>
          <a:lstStyle/>
          <a:p>
            <a:pPr algn="ctr" eaLnBrk="1" hangingPunct="1"/>
            <a:r>
              <a:rPr lang="en-AU" sz="6000" dirty="0" smtClean="0"/>
              <a:t>Genome-wide IBD</a:t>
            </a:r>
            <a:r>
              <a:rPr lang="en-AU" sz="4000" dirty="0" smtClean="0"/>
              <a:t/>
            </a:r>
            <a:br>
              <a:rPr lang="en-AU" sz="4000" dirty="0" smtClean="0"/>
            </a:br>
            <a:r>
              <a:rPr lang="en-AU" sz="4000" dirty="0" smtClean="0"/>
              <a:t>Why use the average sib values of </a:t>
            </a:r>
            <a:br>
              <a:rPr lang="en-AU" sz="4000" dirty="0" smtClean="0"/>
            </a:br>
            <a:r>
              <a:rPr lang="en-AU" sz="4000" dirty="0" smtClean="0"/>
              <a:t>	</a:t>
            </a:r>
            <a:r>
              <a:rPr lang="en-AU" sz="4000" dirty="0" err="1" smtClean="0">
                <a:solidFill>
                  <a:schemeClr val="hlink"/>
                </a:solidFill>
              </a:rPr>
              <a:t>r</a:t>
            </a:r>
            <a:r>
              <a:rPr lang="en-AU" sz="4000" baseline="-25000" dirty="0" err="1" smtClean="0">
                <a:solidFill>
                  <a:schemeClr val="hlink"/>
                </a:solidFill>
              </a:rPr>
              <a:t>a</a:t>
            </a:r>
            <a:r>
              <a:rPr lang="en-AU" sz="4000" dirty="0" smtClean="0">
                <a:solidFill>
                  <a:schemeClr val="hlink"/>
                </a:solidFill>
              </a:rPr>
              <a:t> = 0.5  </a:t>
            </a:r>
            <a:br>
              <a:rPr lang="en-AU" sz="4000" dirty="0" smtClean="0">
                <a:solidFill>
                  <a:schemeClr val="hlink"/>
                </a:solidFill>
              </a:rPr>
            </a:br>
            <a:r>
              <a:rPr lang="en-AU" sz="4000" dirty="0" smtClean="0">
                <a:solidFill>
                  <a:schemeClr val="hlink"/>
                </a:solidFill>
              </a:rPr>
              <a:t>	r</a:t>
            </a:r>
            <a:r>
              <a:rPr lang="en-AU" sz="4000" baseline="-25000" dirty="0" smtClean="0">
                <a:solidFill>
                  <a:schemeClr val="hlink"/>
                </a:solidFill>
              </a:rPr>
              <a:t>d</a:t>
            </a:r>
            <a:r>
              <a:rPr lang="en-AU" sz="4000" dirty="0" smtClean="0">
                <a:solidFill>
                  <a:schemeClr val="hlink"/>
                </a:solidFill>
              </a:rPr>
              <a:t> = 0.25</a:t>
            </a:r>
            <a:r>
              <a:rPr lang="en-AU" sz="4000" dirty="0" smtClean="0"/>
              <a:t> </a:t>
            </a:r>
            <a:br>
              <a:rPr lang="en-AU" sz="4000" dirty="0" smtClean="0"/>
            </a:br>
            <a:r>
              <a:rPr lang="en-AU" sz="4000" dirty="0" smtClean="0"/>
              <a:t/>
            </a:r>
            <a:br>
              <a:rPr lang="en-AU" sz="4000" dirty="0" smtClean="0"/>
            </a:br>
            <a:r>
              <a:rPr lang="en-AU" sz="4000" dirty="0" smtClean="0"/>
              <a:t>when we can estimate the (almost) exact values for each sib pair from marker data ?</a:t>
            </a:r>
            <a:br>
              <a:rPr lang="en-AU" sz="4000" dirty="0" smtClean="0"/>
            </a:br>
            <a:endParaRPr lang="en-A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107950" y="487363"/>
            <a:ext cx="89281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AU" sz="2800" b="1">
                <a:solidFill>
                  <a:srgbClr val="009999"/>
                </a:solidFill>
                <a:latin typeface="Times New Roman" pitchFamily="18" charset="0"/>
              </a:rPr>
              <a:t>Mean IBD sharing across the genome for the </a:t>
            </a:r>
            <a:r>
              <a:rPr lang="en-AU" sz="2800" b="1" i="1">
                <a:solidFill>
                  <a:srgbClr val="009999"/>
                </a:solidFill>
                <a:latin typeface="Times New Roman" pitchFamily="18" charset="0"/>
              </a:rPr>
              <a:t>j</a:t>
            </a:r>
            <a:r>
              <a:rPr lang="en-AU" sz="2800" b="1">
                <a:solidFill>
                  <a:srgbClr val="009999"/>
                </a:solidFill>
                <a:latin typeface="Times New Roman" pitchFamily="18" charset="0"/>
              </a:rPr>
              <a:t>th sib pair was based on IBD estimated from Merlin every centimorgan and averaged at all 3491 points</a:t>
            </a:r>
            <a:endParaRPr lang="en-AU">
              <a:solidFill>
                <a:srgbClr val="009999"/>
              </a:solidFill>
              <a:latin typeface="Times New Roman" pitchFamily="18" charset="0"/>
            </a:endParaRP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2949575" y="1916113"/>
          <a:ext cx="5702300" cy="1839912"/>
        </p:xfrm>
        <a:graphic>
          <a:graphicData uri="http://schemas.openxmlformats.org/presentationml/2006/ole">
            <p:oleObj spid="_x0000_s610306" name="Equation" r:id="rId3" imgW="1333440" imgH="431640" progId="Equation.3">
              <p:embed/>
            </p:oleObj>
          </a:graphicData>
        </a:graphic>
      </p:graphicFrame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2432050" y="4149725"/>
          <a:ext cx="5754688" cy="1839913"/>
        </p:xfrm>
        <a:graphic>
          <a:graphicData uri="http://schemas.openxmlformats.org/presentationml/2006/ole">
            <p:oleObj spid="_x0000_s610307" name="Equation" r:id="rId4" imgW="1346040" imgH="431640" progId="Equation.3">
              <p:embed/>
            </p:oleObj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19113" y="2579688"/>
            <a:ext cx="974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800">
                <a:solidFill>
                  <a:srgbClr val="000000"/>
                </a:solidFill>
              </a:rPr>
              <a:t>additive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95288" y="4652963"/>
            <a:ext cx="1279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800">
                <a:solidFill>
                  <a:srgbClr val="000000"/>
                </a:solidFill>
              </a:rPr>
              <a:t>dominance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Application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smtClean="0"/>
              <a:t>Phenotype = height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b="1" smtClean="0"/>
              <a:t>Number of </a:t>
            </a:r>
            <a:r>
              <a:rPr lang="en-AU" b="1" u="sng" smtClean="0"/>
              <a:t>sibpairs</a:t>
            </a:r>
            <a:r>
              <a:rPr lang="en-AU" b="1" smtClean="0"/>
              <a:t> with phenotypes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b="1" smtClean="0"/>
              <a:t>and genotypes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i="1" smtClean="0"/>
              <a:t>Adolescent cohort</a:t>
            </a:r>
            <a:r>
              <a:rPr lang="en-AU" smtClean="0"/>
              <a:t>			931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i="1" smtClean="0"/>
              <a:t>Adult cohort</a:t>
            </a:r>
            <a:r>
              <a:rPr lang="en-AU" smtClean="0"/>
              <a:t>				2444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i="1" smtClean="0"/>
              <a:t>Combined</a:t>
            </a:r>
            <a:r>
              <a:rPr lang="en-AU" smtClean="0"/>
              <a:t>				3375</a:t>
            </a:r>
          </a:p>
          <a:p>
            <a:pPr eaLnBrk="1" hangingPunct="1">
              <a:lnSpc>
                <a:spcPct val="90000"/>
              </a:lnSpc>
            </a:pPr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54025" y="209550"/>
            <a:ext cx="8455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000000"/>
                </a:solidFill>
              </a:rPr>
              <a:t>Mean and SD of genome-wide additive relationships 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1022350"/>
            <a:ext cx="7292975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Oval 4"/>
          <p:cNvSpPr>
            <a:spLocks noChangeArrowheads="1"/>
          </p:cNvSpPr>
          <p:nvPr/>
        </p:nvSpPr>
        <p:spPr bwMode="auto">
          <a:xfrm>
            <a:off x="5905500" y="5359400"/>
            <a:ext cx="25146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74625" y="247650"/>
            <a:ext cx="8932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>
                <a:solidFill>
                  <a:srgbClr val="000000"/>
                </a:solidFill>
              </a:rPr>
              <a:t>Mean and SD of genome-wide dominance relationships 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600" y="742950"/>
            <a:ext cx="7548563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Oval 4"/>
          <p:cNvSpPr>
            <a:spLocks noChangeArrowheads="1"/>
          </p:cNvSpPr>
          <p:nvPr/>
        </p:nvSpPr>
        <p:spPr bwMode="auto">
          <a:xfrm>
            <a:off x="6629400" y="5207000"/>
            <a:ext cx="25146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292100" y="1155700"/>
            <a:ext cx="86487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AU" sz="32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AU" sz="3200" i="1" dirty="0">
                <a:solidFill>
                  <a:srgbClr val="000000"/>
                </a:solidFill>
                <a:latin typeface="Arial" charset="0"/>
              </a:rPr>
              <a:t>Adolescent</a:t>
            </a:r>
            <a:r>
              <a:rPr lang="en-AU" sz="3200" dirty="0">
                <a:solidFill>
                  <a:srgbClr val="000000"/>
                </a:solidFill>
                <a:latin typeface="Arial" charset="0"/>
              </a:rPr>
              <a:t>		0.80	(0.36 – 0.90)</a:t>
            </a:r>
          </a:p>
          <a:p>
            <a:pPr marL="342900" indent="-342900">
              <a:spcBef>
                <a:spcPct val="20000"/>
              </a:spcBef>
            </a:pPr>
            <a:r>
              <a:rPr lang="en-AU" sz="3200" i="1" dirty="0">
                <a:solidFill>
                  <a:srgbClr val="000000"/>
                </a:solidFill>
                <a:latin typeface="Arial" charset="0"/>
              </a:rPr>
              <a:t>Adult</a:t>
            </a:r>
            <a:r>
              <a:rPr lang="en-AU" sz="3200" dirty="0">
                <a:solidFill>
                  <a:srgbClr val="000000"/>
                </a:solidFill>
                <a:latin typeface="Arial" charset="0"/>
              </a:rPr>
              <a:t>			0.80	(0.61 – 0.86)</a:t>
            </a:r>
          </a:p>
          <a:p>
            <a:pPr marL="342900" indent="-342900">
              <a:spcBef>
                <a:spcPct val="20000"/>
              </a:spcBef>
            </a:pPr>
            <a:r>
              <a:rPr lang="en-AU" sz="3200" i="1" dirty="0">
                <a:solidFill>
                  <a:srgbClr val="000000"/>
                </a:solidFill>
                <a:latin typeface="Arial" charset="0"/>
              </a:rPr>
              <a:t>Combined</a:t>
            </a:r>
            <a:r>
              <a:rPr lang="en-AU" sz="3200" dirty="0">
                <a:solidFill>
                  <a:srgbClr val="000000"/>
                </a:solidFill>
                <a:latin typeface="Arial" charset="0"/>
              </a:rPr>
              <a:t>		0.80	(0.62 – 0.85</a:t>
            </a:r>
            <a:r>
              <a:rPr lang="en-AU" sz="32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42900" indent="-342900">
              <a:spcBef>
                <a:spcPct val="20000"/>
              </a:spcBef>
            </a:pPr>
            <a:endParaRPr lang="en-AU" sz="32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AU" sz="3200" b="1" i="1" dirty="0" smtClean="0">
                <a:solidFill>
                  <a:srgbClr val="000000"/>
                </a:solidFill>
                <a:latin typeface="Arial" charset="0"/>
              </a:rPr>
              <a:t>~Estimates </a:t>
            </a:r>
            <a:r>
              <a:rPr lang="en-AU" sz="3200" b="1" i="1" dirty="0">
                <a:solidFill>
                  <a:srgbClr val="000000"/>
                </a:solidFill>
                <a:latin typeface="Arial" charset="0"/>
              </a:rPr>
              <a:t>of </a:t>
            </a:r>
            <a:r>
              <a:rPr lang="en-AU" sz="3200" b="1" i="1" dirty="0" smtClean="0">
                <a:solidFill>
                  <a:srgbClr val="000000"/>
                </a:solidFill>
                <a:latin typeface="Arial" charset="0"/>
              </a:rPr>
              <a:t>heritability from twin and family studies</a:t>
            </a:r>
            <a:endParaRPr lang="en-AU" sz="36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AU" sz="32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en-AU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210098" y="5769810"/>
            <a:ext cx="89339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/>
              <a:t>Genome partitioning of genetic variation for height from 11,214 sibling pairs.</a:t>
            </a:r>
            <a:br>
              <a:rPr lang="en-AU" sz="2000" dirty="0" smtClean="0"/>
            </a:br>
            <a:r>
              <a:rPr lang="en-AU" sz="2000" dirty="0" err="1" smtClean="0"/>
              <a:t>Visscher</a:t>
            </a:r>
            <a:r>
              <a:rPr lang="en-AU" sz="2000" dirty="0" smtClean="0"/>
              <a:t> PM, et al Am J Hum Genet. 2007 Nov;81(5):1104-10.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5476" name="Rectangle 7"/>
          <p:cNvSpPr>
            <a:spLocks noGrp="1" noChangeArrowheads="1"/>
          </p:cNvSpPr>
          <p:nvPr>
            <p:ph type="title"/>
          </p:nvPr>
        </p:nvSpPr>
        <p:spPr>
          <a:xfrm>
            <a:off x="252247" y="274638"/>
            <a:ext cx="8592207" cy="901700"/>
          </a:xfrm>
          <a:noFill/>
        </p:spPr>
        <p:txBody>
          <a:bodyPr/>
          <a:lstStyle/>
          <a:p>
            <a:pPr eaLnBrk="1" hangingPunct="1"/>
            <a:r>
              <a:rPr lang="en-AU" dirty="0" smtClean="0">
                <a:solidFill>
                  <a:srgbClr val="FF0000"/>
                </a:solidFill>
              </a:rPr>
              <a:t>Estimates of heritability using Genome-Wide IBD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Finding the genes - association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Looks for correlation between specific alleles and phenotype (trait value, disease risk)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6806" t="45184" r="36392" b="14839"/>
          <a:stretch>
            <a:fillRect/>
          </a:stretch>
        </p:blipFill>
        <p:spPr bwMode="auto">
          <a:xfrm>
            <a:off x="381000" y="1143000"/>
            <a:ext cx="8382000" cy="53673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 Unicode MS" pitchFamily="34" charset="-128"/>
              </a:rPr>
              <a:t>Variation: Single Nucleotide Polymorphisms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p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1547813"/>
            <a:ext cx="8624887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7234238" y="187325"/>
          <a:ext cx="1854200" cy="2541588"/>
        </p:xfrm>
        <a:graphic>
          <a:graphicData uri="http://schemas.openxmlformats.org/presentationml/2006/ole">
            <p:oleObj spid="_x0000_s3074" name="Photo House" r:id="rId4" imgW="2050092" imgH="2806554" progId="">
              <p:embed/>
            </p:oleObj>
          </a:graphicData>
        </a:graphic>
      </p:graphicFrame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203200" y="300038"/>
            <a:ext cx="6696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800">
                <a:solidFill>
                  <a:srgbClr val="333399"/>
                </a:solidFill>
              </a:rPr>
              <a:t>Mendel 1865 – genetics of discrete traits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1920875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2"/>
                </a:solidFill>
              </a:rPr>
              <a:t>How do we test for association?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509" y="3495508"/>
            <a:ext cx="7488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latin typeface="Arial" charset="0"/>
              </a:rPr>
              <a:t>We use “tag SNPs” that are correlated (in linkage disequilibrium) with causal variants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oodexper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546225"/>
            <a:ext cx="399415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444256a-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8625" y="338138"/>
            <a:ext cx="8574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>
                <a:solidFill>
                  <a:srgbClr val="000000"/>
                </a:solidFill>
              </a:rPr>
              <a:t>High density SNP arrays – up to 1 million SNPs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257800"/>
          </a:xfrm>
          <a:solidFill>
            <a:schemeClr val="bg1"/>
          </a:solidFill>
        </p:spPr>
        <p:txBody>
          <a:bodyPr lIns="92075" tIns="46038" rIns="92075" bIns="46038"/>
          <a:lstStyle/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/>
          </a:p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>
              <a:latin typeface="Univers" pitchFamily="34" charset="0"/>
            </a:endParaRPr>
          </a:p>
        </p:txBody>
      </p:sp>
      <p:pic>
        <p:nvPicPr>
          <p:cNvPr id="74755" name="Picture 3" descr="Abbildung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173163"/>
            <a:ext cx="808355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216025" y="14843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93888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570163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38512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4989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5119688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5753100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4293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70770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7812088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4140200" y="1341438"/>
            <a:ext cx="51847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0000"/>
                </a:solidFill>
                <a:latin typeface="Arial" charset="0"/>
              </a:rPr>
              <a:t>500,000 – 5,000,000 </a:t>
            </a:r>
            <a:r>
              <a:rPr lang="de-DE" b="1" dirty="0">
                <a:solidFill>
                  <a:srgbClr val="FF0000"/>
                </a:solidFill>
                <a:latin typeface="Arial" charset="0"/>
              </a:rPr>
              <a:t>SNPs</a:t>
            </a:r>
            <a:r>
              <a:rPr lang="de-DE" b="1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de-DE" b="1" dirty="0">
                <a:solidFill>
                  <a:srgbClr val="000000"/>
                </a:solidFill>
                <a:latin typeface="Arial" charset="0"/>
              </a:rPr>
            </a:br>
            <a:r>
              <a:rPr lang="de-DE" b="1" dirty="0">
                <a:solidFill>
                  <a:srgbClr val="000000"/>
                </a:solidFill>
                <a:latin typeface="Arial" charset="0"/>
              </a:rPr>
              <a:t>Human Genome  - 3,1x10</a:t>
            </a:r>
            <a:r>
              <a:rPr lang="de-DE" b="1" baseline="30000" dirty="0">
                <a:solidFill>
                  <a:srgbClr val="000000"/>
                </a:solidFill>
                <a:latin typeface="Arial" charset="0"/>
              </a:rPr>
              <a:t>9</a:t>
            </a:r>
            <a:r>
              <a:rPr lang="de-DE" b="1" dirty="0">
                <a:solidFill>
                  <a:srgbClr val="000000"/>
                </a:solidFill>
                <a:latin typeface="Arial" charset="0"/>
              </a:rPr>
              <a:t> Base Pairs </a:t>
            </a:r>
            <a:r>
              <a:rPr lang="de-DE" b="1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de-DE" b="1" dirty="0">
                <a:solidFill>
                  <a:srgbClr val="FF0000"/>
                </a:solidFill>
                <a:latin typeface="Arial" charset="0"/>
              </a:rPr>
            </a:br>
            <a:endParaRPr lang="de-DE" b="1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latin typeface="Arial" charset="0"/>
              </a:rPr>
              <a:t> </a:t>
            </a:r>
            <a:br>
              <a:rPr lang="de-DE" b="1" dirty="0">
                <a:solidFill>
                  <a:srgbClr val="FF0000"/>
                </a:solidFill>
                <a:latin typeface="Arial" charset="0"/>
              </a:rPr>
            </a:br>
            <a:endParaRPr lang="de-DE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 flipH="1">
            <a:off x="125888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H="1">
            <a:off x="125888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 flipH="1">
            <a:off x="125888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770" name="Group 18"/>
          <p:cNvGrpSpPr>
            <a:grpSpLocks/>
          </p:cNvGrpSpPr>
          <p:nvPr/>
        </p:nvGrpSpPr>
        <p:grpSpPr bwMode="auto">
          <a:xfrm>
            <a:off x="1258888" y="1557338"/>
            <a:ext cx="217487" cy="2519362"/>
            <a:chOff x="793" y="981"/>
            <a:chExt cx="137" cy="1587"/>
          </a:xfrm>
        </p:grpSpPr>
        <p:grpSp>
          <p:nvGrpSpPr>
            <p:cNvPr id="75262" name="Group 19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82" name="Line 20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3" name="Line 21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4" name="Line 22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5" name="Line 23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6" name="Line 24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7" name="Line 25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8" name="Line 26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9" name="Line 27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0" name="Line 28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1" name="Line 29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2" name="Line 30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3" name="Line 31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4" name="Line 32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5" name="Line 33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6" name="Line 34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7" name="Line 35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8" name="Line 36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99" name="Line 37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grpSp>
          <p:nvGrpSpPr>
            <p:cNvPr id="75263" name="Group 38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64" name="Line 3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5" name="Line 4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6" name="Line 4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7" name="Line 4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8" name="Line 4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9" name="Line 4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0" name="Line 4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1" name="Line 4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2" name="Line 4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3" name="Line 4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4" name="Line 4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5" name="Line 5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6" name="Line 5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7" name="Line 5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8" name="Line 5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79" name="Line 5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0" name="Line 5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81" name="Line 5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74771" name="Group 57"/>
          <p:cNvGrpSpPr>
            <a:grpSpLocks/>
          </p:cNvGrpSpPr>
          <p:nvPr/>
        </p:nvGrpSpPr>
        <p:grpSpPr bwMode="auto">
          <a:xfrm>
            <a:off x="1906588" y="1663700"/>
            <a:ext cx="217487" cy="2519363"/>
            <a:chOff x="793" y="981"/>
            <a:chExt cx="137" cy="1587"/>
          </a:xfrm>
        </p:grpSpPr>
        <p:grpSp>
          <p:nvGrpSpPr>
            <p:cNvPr id="75224" name="Group 58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44" name="Line 5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5" name="Line 6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6" name="Line 6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7" name="Line 6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8" name="Line 6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9" name="Line 6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0" name="Line 6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1" name="Line 6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2" name="Line 6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3" name="Line 6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4" name="Line 6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5" name="Line 7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6" name="Line 7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7" name="Line 7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8" name="Line 7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59" name="Line 7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0" name="Line 7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61" name="Line 7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grpSp>
          <p:nvGrpSpPr>
            <p:cNvPr id="75225" name="Group 77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26" name="Line 78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27" name="Line 79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28" name="Line 80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29" name="Line 81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0" name="Line 82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1" name="Line 83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2" name="Line 84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3" name="Line 85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4" name="Line 86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5" name="Line 87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6" name="Line 88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7" name="Line 89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8" name="Line 90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39" name="Line 91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0" name="Line 92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1" name="Line 93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2" name="Line 94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5243" name="Line 95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74772" name="Group 96"/>
          <p:cNvGrpSpPr>
            <a:grpSpLocks/>
          </p:cNvGrpSpPr>
          <p:nvPr/>
        </p:nvGrpSpPr>
        <p:grpSpPr bwMode="auto">
          <a:xfrm>
            <a:off x="2555875" y="2205038"/>
            <a:ext cx="217488" cy="1223962"/>
            <a:chOff x="793" y="981"/>
            <a:chExt cx="137" cy="771"/>
          </a:xfrm>
        </p:grpSpPr>
        <p:sp>
          <p:nvSpPr>
            <p:cNvPr id="75206" name="Line 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7" name="Line 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8" name="Line 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9" name="Line 1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0" name="Line 1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1" name="Line 1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2" name="Line 1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3" name="Line 1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4" name="Line 1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5" name="Line 1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6" name="Line 1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7" name="Line 1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8" name="Line 1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19" name="Line 1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20" name="Line 1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21" name="Line 1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22" name="Line 1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23" name="Line 1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773" name="Line 115"/>
          <p:cNvSpPr>
            <a:spLocks noChangeShapeType="1"/>
          </p:cNvSpPr>
          <p:nvPr/>
        </p:nvSpPr>
        <p:spPr bwMode="auto">
          <a:xfrm flipH="1">
            <a:off x="2555875" y="35004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74" name="Line 116"/>
          <p:cNvSpPr>
            <a:spLocks noChangeShapeType="1"/>
          </p:cNvSpPr>
          <p:nvPr/>
        </p:nvSpPr>
        <p:spPr bwMode="auto">
          <a:xfrm flipH="1">
            <a:off x="2555875" y="35718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75" name="Line 117"/>
          <p:cNvSpPr>
            <a:spLocks noChangeShapeType="1"/>
          </p:cNvSpPr>
          <p:nvPr/>
        </p:nvSpPr>
        <p:spPr bwMode="auto">
          <a:xfrm flipH="1">
            <a:off x="2555875" y="36433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76" name="Line 118"/>
          <p:cNvSpPr>
            <a:spLocks noChangeShapeType="1"/>
          </p:cNvSpPr>
          <p:nvPr/>
        </p:nvSpPr>
        <p:spPr bwMode="auto">
          <a:xfrm flipH="1">
            <a:off x="2555875" y="37163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77" name="Line 119"/>
          <p:cNvSpPr>
            <a:spLocks noChangeShapeType="1"/>
          </p:cNvSpPr>
          <p:nvPr/>
        </p:nvSpPr>
        <p:spPr bwMode="auto">
          <a:xfrm flipH="1">
            <a:off x="2555875" y="37877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78" name="Line 120"/>
          <p:cNvSpPr>
            <a:spLocks noChangeShapeType="1"/>
          </p:cNvSpPr>
          <p:nvPr/>
        </p:nvSpPr>
        <p:spPr bwMode="auto">
          <a:xfrm flipH="1">
            <a:off x="2555875" y="38592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79" name="Line 121"/>
          <p:cNvSpPr>
            <a:spLocks noChangeShapeType="1"/>
          </p:cNvSpPr>
          <p:nvPr/>
        </p:nvSpPr>
        <p:spPr bwMode="auto">
          <a:xfrm flipH="1">
            <a:off x="2555875" y="39322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0" name="Line 122"/>
          <p:cNvSpPr>
            <a:spLocks noChangeShapeType="1"/>
          </p:cNvSpPr>
          <p:nvPr/>
        </p:nvSpPr>
        <p:spPr bwMode="auto">
          <a:xfrm flipH="1">
            <a:off x="2555875" y="40036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1" name="Line 123"/>
          <p:cNvSpPr>
            <a:spLocks noChangeShapeType="1"/>
          </p:cNvSpPr>
          <p:nvPr/>
        </p:nvSpPr>
        <p:spPr bwMode="auto">
          <a:xfrm flipH="1">
            <a:off x="255587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2" name="Line 124"/>
          <p:cNvSpPr>
            <a:spLocks noChangeShapeType="1"/>
          </p:cNvSpPr>
          <p:nvPr/>
        </p:nvSpPr>
        <p:spPr bwMode="auto">
          <a:xfrm flipH="1">
            <a:off x="255587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3" name="Line 125"/>
          <p:cNvSpPr>
            <a:spLocks noChangeShapeType="1"/>
          </p:cNvSpPr>
          <p:nvPr/>
        </p:nvSpPr>
        <p:spPr bwMode="auto">
          <a:xfrm flipH="1">
            <a:off x="255587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4" name="Line 126"/>
          <p:cNvSpPr>
            <a:spLocks noChangeShapeType="1"/>
          </p:cNvSpPr>
          <p:nvPr/>
        </p:nvSpPr>
        <p:spPr bwMode="auto">
          <a:xfrm flipH="1">
            <a:off x="255587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5" name="Line 127"/>
          <p:cNvSpPr>
            <a:spLocks noChangeShapeType="1"/>
          </p:cNvSpPr>
          <p:nvPr/>
        </p:nvSpPr>
        <p:spPr bwMode="auto">
          <a:xfrm flipH="1">
            <a:off x="255587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786" name="Group 128"/>
          <p:cNvGrpSpPr>
            <a:grpSpLocks/>
          </p:cNvGrpSpPr>
          <p:nvPr/>
        </p:nvGrpSpPr>
        <p:grpSpPr bwMode="auto">
          <a:xfrm>
            <a:off x="3201988" y="2278063"/>
            <a:ext cx="217487" cy="1223962"/>
            <a:chOff x="793" y="981"/>
            <a:chExt cx="137" cy="771"/>
          </a:xfrm>
        </p:grpSpPr>
        <p:sp>
          <p:nvSpPr>
            <p:cNvPr id="75188" name="Line 129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9" name="Line 130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0" name="Line 131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1" name="Line 132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2" name="Line 133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3" name="Line 134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4" name="Line 135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5" name="Line 136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6" name="Line 137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7" name="Line 138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8" name="Line 139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99" name="Line 140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0" name="Line 141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1" name="Line 142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2" name="Line 143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3" name="Line 144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4" name="Line 145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205" name="Line 146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787" name="Line 147"/>
          <p:cNvSpPr>
            <a:spLocks noChangeShapeType="1"/>
          </p:cNvSpPr>
          <p:nvPr/>
        </p:nvSpPr>
        <p:spPr bwMode="auto">
          <a:xfrm flipH="1">
            <a:off x="3201988" y="3573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8" name="Line 148"/>
          <p:cNvSpPr>
            <a:spLocks noChangeShapeType="1"/>
          </p:cNvSpPr>
          <p:nvPr/>
        </p:nvSpPr>
        <p:spPr bwMode="auto">
          <a:xfrm flipH="1">
            <a:off x="3201988" y="3644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89" name="Line 149"/>
          <p:cNvSpPr>
            <a:spLocks noChangeShapeType="1"/>
          </p:cNvSpPr>
          <p:nvPr/>
        </p:nvSpPr>
        <p:spPr bwMode="auto">
          <a:xfrm flipH="1">
            <a:off x="3201988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790" name="Group 150"/>
          <p:cNvGrpSpPr>
            <a:grpSpLocks/>
          </p:cNvGrpSpPr>
          <p:nvPr/>
        </p:nvGrpSpPr>
        <p:grpSpPr bwMode="auto">
          <a:xfrm>
            <a:off x="3201988" y="3789363"/>
            <a:ext cx="217487" cy="576262"/>
            <a:chOff x="2017" y="2387"/>
            <a:chExt cx="137" cy="363"/>
          </a:xfrm>
        </p:grpSpPr>
        <p:sp>
          <p:nvSpPr>
            <p:cNvPr id="75179" name="Line 151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0" name="Line 152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1" name="Line 153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2" name="Line 154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3" name="Line 155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4" name="Line 156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5" name="Line 157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6" name="Line 158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87" name="Line 159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791" name="Group 160"/>
          <p:cNvGrpSpPr>
            <a:grpSpLocks/>
          </p:cNvGrpSpPr>
          <p:nvPr/>
        </p:nvGrpSpPr>
        <p:grpSpPr bwMode="auto">
          <a:xfrm>
            <a:off x="3897313" y="2422525"/>
            <a:ext cx="217487" cy="1223963"/>
            <a:chOff x="793" y="981"/>
            <a:chExt cx="137" cy="771"/>
          </a:xfrm>
        </p:grpSpPr>
        <p:sp>
          <p:nvSpPr>
            <p:cNvPr id="75161" name="Line 161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2" name="Line 162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3" name="Line 163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4" name="Line 164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5" name="Line 165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6" name="Line 166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7" name="Line 167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8" name="Line 168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9" name="Line 169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0" name="Line 170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1" name="Line 171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2" name="Line 172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3" name="Line 173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4" name="Line 174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5" name="Line 175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6" name="Line 176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7" name="Line 177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78" name="Line 178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792" name="Line 179"/>
          <p:cNvSpPr>
            <a:spLocks noChangeShapeType="1"/>
          </p:cNvSpPr>
          <p:nvPr/>
        </p:nvSpPr>
        <p:spPr bwMode="auto">
          <a:xfrm flipH="1">
            <a:off x="1906588" y="424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93" name="Line 180"/>
          <p:cNvSpPr>
            <a:spLocks noChangeShapeType="1"/>
          </p:cNvSpPr>
          <p:nvPr/>
        </p:nvSpPr>
        <p:spPr bwMode="auto">
          <a:xfrm flipH="1">
            <a:off x="1908175" y="43180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94" name="Line 181"/>
          <p:cNvSpPr>
            <a:spLocks noChangeShapeType="1"/>
          </p:cNvSpPr>
          <p:nvPr/>
        </p:nvSpPr>
        <p:spPr bwMode="auto">
          <a:xfrm flipH="1">
            <a:off x="1908175" y="43989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95" name="Line 182"/>
          <p:cNvSpPr>
            <a:spLocks noChangeShapeType="1"/>
          </p:cNvSpPr>
          <p:nvPr/>
        </p:nvSpPr>
        <p:spPr bwMode="auto">
          <a:xfrm flipH="1">
            <a:off x="1258888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96" name="Line 183"/>
          <p:cNvSpPr>
            <a:spLocks noChangeShapeType="1"/>
          </p:cNvSpPr>
          <p:nvPr/>
        </p:nvSpPr>
        <p:spPr bwMode="auto">
          <a:xfrm flipH="1">
            <a:off x="1258888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97" name="Line 184"/>
          <p:cNvSpPr>
            <a:spLocks noChangeShapeType="1"/>
          </p:cNvSpPr>
          <p:nvPr/>
        </p:nvSpPr>
        <p:spPr bwMode="auto">
          <a:xfrm flipH="1">
            <a:off x="1258888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798" name="Line 185"/>
          <p:cNvSpPr>
            <a:spLocks noChangeShapeType="1"/>
          </p:cNvSpPr>
          <p:nvPr/>
        </p:nvSpPr>
        <p:spPr bwMode="auto">
          <a:xfrm flipH="1">
            <a:off x="1258888" y="43656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799" name="Group 186"/>
          <p:cNvGrpSpPr>
            <a:grpSpLocks/>
          </p:cNvGrpSpPr>
          <p:nvPr/>
        </p:nvGrpSpPr>
        <p:grpSpPr bwMode="auto">
          <a:xfrm>
            <a:off x="2555875" y="5013325"/>
            <a:ext cx="217488" cy="1223963"/>
            <a:chOff x="793" y="981"/>
            <a:chExt cx="137" cy="771"/>
          </a:xfrm>
        </p:grpSpPr>
        <p:sp>
          <p:nvSpPr>
            <p:cNvPr id="75143" name="Line 18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4" name="Line 18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5" name="Line 18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6" name="Line 19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7" name="Line 19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8" name="Line 19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9" name="Line 19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0" name="Line 19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1" name="Line 19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2" name="Line 19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3" name="Line 19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4" name="Line 19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5" name="Line 19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6" name="Line 20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7" name="Line 20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8" name="Line 20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59" name="Line 20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60" name="Line 20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00" name="Group 205"/>
          <p:cNvGrpSpPr>
            <a:grpSpLocks/>
          </p:cNvGrpSpPr>
          <p:nvPr/>
        </p:nvGrpSpPr>
        <p:grpSpPr bwMode="auto">
          <a:xfrm>
            <a:off x="1906588" y="4979988"/>
            <a:ext cx="217487" cy="1223962"/>
            <a:chOff x="793" y="981"/>
            <a:chExt cx="137" cy="771"/>
          </a:xfrm>
        </p:grpSpPr>
        <p:sp>
          <p:nvSpPr>
            <p:cNvPr id="75125" name="Line 20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6" name="Line 20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7" name="Line 20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8" name="Line 20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9" name="Line 21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0" name="Line 21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1" name="Line 21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2" name="Line 21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3" name="Line 21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4" name="Line 21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5" name="Line 21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6" name="Line 21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7" name="Line 21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8" name="Line 21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39" name="Line 22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0" name="Line 22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1" name="Line 22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42" name="Line 22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01" name="Group 224"/>
          <p:cNvGrpSpPr>
            <a:grpSpLocks/>
          </p:cNvGrpSpPr>
          <p:nvPr/>
        </p:nvGrpSpPr>
        <p:grpSpPr bwMode="auto">
          <a:xfrm>
            <a:off x="1281113" y="4941888"/>
            <a:ext cx="217487" cy="1223962"/>
            <a:chOff x="793" y="981"/>
            <a:chExt cx="137" cy="771"/>
          </a:xfrm>
        </p:grpSpPr>
        <p:sp>
          <p:nvSpPr>
            <p:cNvPr id="75107" name="Line 22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8" name="Line 22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9" name="Line 22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0" name="Line 22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1" name="Line 22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2" name="Line 23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3" name="Line 23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4" name="Line 23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5" name="Line 23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6" name="Line 23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7" name="Line 23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8" name="Line 23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19" name="Line 23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0" name="Line 23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1" name="Line 23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2" name="Line 24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3" name="Line 24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24" name="Line 24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02" name="Group 243"/>
          <p:cNvGrpSpPr>
            <a:grpSpLocks/>
          </p:cNvGrpSpPr>
          <p:nvPr/>
        </p:nvGrpSpPr>
        <p:grpSpPr bwMode="auto">
          <a:xfrm>
            <a:off x="7739063" y="2913063"/>
            <a:ext cx="217487" cy="1223962"/>
            <a:chOff x="793" y="981"/>
            <a:chExt cx="137" cy="771"/>
          </a:xfrm>
        </p:grpSpPr>
        <p:sp>
          <p:nvSpPr>
            <p:cNvPr id="75089" name="Line 24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0" name="Line 24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1" name="Line 24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2" name="Line 24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3" name="Line 24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4" name="Line 24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5" name="Line 25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6" name="Line 25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7" name="Line 25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8" name="Line 25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99" name="Line 25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0" name="Line 25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1" name="Line 25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2" name="Line 25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3" name="Line 25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4" name="Line 25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5" name="Line 26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106" name="Line 26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803" name="Line 262"/>
          <p:cNvSpPr>
            <a:spLocks noChangeShapeType="1"/>
          </p:cNvSpPr>
          <p:nvPr/>
        </p:nvSpPr>
        <p:spPr bwMode="auto">
          <a:xfrm flipH="1">
            <a:off x="3201988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04" name="Line 263"/>
          <p:cNvSpPr>
            <a:spLocks noChangeShapeType="1"/>
          </p:cNvSpPr>
          <p:nvPr/>
        </p:nvSpPr>
        <p:spPr bwMode="auto">
          <a:xfrm flipH="1">
            <a:off x="3897313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05" name="Line 264"/>
          <p:cNvSpPr>
            <a:spLocks noChangeShapeType="1"/>
          </p:cNvSpPr>
          <p:nvPr/>
        </p:nvSpPr>
        <p:spPr bwMode="auto">
          <a:xfrm flipH="1">
            <a:off x="3897313" y="37893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06" name="Line 265"/>
          <p:cNvSpPr>
            <a:spLocks noChangeShapeType="1"/>
          </p:cNvSpPr>
          <p:nvPr/>
        </p:nvSpPr>
        <p:spPr bwMode="auto">
          <a:xfrm flipH="1">
            <a:off x="3897313" y="38608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807" name="Group 266"/>
          <p:cNvGrpSpPr>
            <a:grpSpLocks/>
          </p:cNvGrpSpPr>
          <p:nvPr/>
        </p:nvGrpSpPr>
        <p:grpSpPr bwMode="auto">
          <a:xfrm>
            <a:off x="7091363" y="5564188"/>
            <a:ext cx="217487" cy="576262"/>
            <a:chOff x="2017" y="2387"/>
            <a:chExt cx="137" cy="363"/>
          </a:xfrm>
        </p:grpSpPr>
        <p:sp>
          <p:nvSpPr>
            <p:cNvPr id="75080" name="Line 26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1" name="Line 26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2" name="Line 26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3" name="Line 27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4" name="Line 27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5" name="Line 27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6" name="Line 27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7" name="Line 27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88" name="Line 27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08" name="Group 276"/>
          <p:cNvGrpSpPr>
            <a:grpSpLocks/>
          </p:cNvGrpSpPr>
          <p:nvPr/>
        </p:nvGrpSpPr>
        <p:grpSpPr bwMode="auto">
          <a:xfrm>
            <a:off x="6442075" y="5564188"/>
            <a:ext cx="217488" cy="576262"/>
            <a:chOff x="2017" y="2387"/>
            <a:chExt cx="137" cy="363"/>
          </a:xfrm>
        </p:grpSpPr>
        <p:sp>
          <p:nvSpPr>
            <p:cNvPr id="75071" name="Line 27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2" name="Line 27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3" name="Line 27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4" name="Line 28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5" name="Line 28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6" name="Line 28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7" name="Line 28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8" name="Line 28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9" name="Line 28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09" name="Group 286"/>
          <p:cNvGrpSpPr>
            <a:grpSpLocks/>
          </p:cNvGrpSpPr>
          <p:nvPr/>
        </p:nvGrpSpPr>
        <p:grpSpPr bwMode="auto">
          <a:xfrm>
            <a:off x="5768975" y="5445125"/>
            <a:ext cx="217488" cy="576263"/>
            <a:chOff x="2017" y="2387"/>
            <a:chExt cx="137" cy="363"/>
          </a:xfrm>
        </p:grpSpPr>
        <p:sp>
          <p:nvSpPr>
            <p:cNvPr id="75062" name="Line 28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3" name="Line 28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4" name="Line 28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5" name="Line 29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6" name="Line 29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7" name="Line 29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8" name="Line 29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9" name="Line 29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70" name="Line 29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0" name="Group 296"/>
          <p:cNvGrpSpPr>
            <a:grpSpLocks/>
          </p:cNvGrpSpPr>
          <p:nvPr/>
        </p:nvGrpSpPr>
        <p:grpSpPr bwMode="auto">
          <a:xfrm>
            <a:off x="4498975" y="2492375"/>
            <a:ext cx="217488" cy="1223963"/>
            <a:chOff x="793" y="981"/>
            <a:chExt cx="137" cy="771"/>
          </a:xfrm>
        </p:grpSpPr>
        <p:sp>
          <p:nvSpPr>
            <p:cNvPr id="75044" name="Line 2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5" name="Line 2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6" name="Line 2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7" name="Line 3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8" name="Line 3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9" name="Line 3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0" name="Line 3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1" name="Line 3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2" name="Line 3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3" name="Line 3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4" name="Line 3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5" name="Line 3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6" name="Line 3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7" name="Line 3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8" name="Line 3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59" name="Line 3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0" name="Line 3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61" name="Line 3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1" name="Group 315"/>
          <p:cNvGrpSpPr>
            <a:grpSpLocks/>
          </p:cNvGrpSpPr>
          <p:nvPr/>
        </p:nvGrpSpPr>
        <p:grpSpPr bwMode="auto">
          <a:xfrm>
            <a:off x="4500563" y="3789363"/>
            <a:ext cx="217487" cy="576262"/>
            <a:chOff x="2017" y="2387"/>
            <a:chExt cx="137" cy="363"/>
          </a:xfrm>
        </p:grpSpPr>
        <p:sp>
          <p:nvSpPr>
            <p:cNvPr id="75035" name="Line 3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6" name="Line 3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7" name="Line 3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8" name="Line 3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9" name="Line 3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0" name="Line 3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1" name="Line 3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2" name="Line 3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43" name="Line 3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2" name="Group 325"/>
          <p:cNvGrpSpPr>
            <a:grpSpLocks/>
          </p:cNvGrpSpPr>
          <p:nvPr/>
        </p:nvGrpSpPr>
        <p:grpSpPr bwMode="auto">
          <a:xfrm>
            <a:off x="5146675" y="2636838"/>
            <a:ext cx="217488" cy="576262"/>
            <a:chOff x="2017" y="2387"/>
            <a:chExt cx="137" cy="363"/>
          </a:xfrm>
        </p:grpSpPr>
        <p:sp>
          <p:nvSpPr>
            <p:cNvPr id="75026" name="Line 32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7" name="Line 32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8" name="Line 32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9" name="Line 32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0" name="Line 33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1" name="Line 33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2" name="Line 33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3" name="Line 33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34" name="Line 33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3" name="Group 335"/>
          <p:cNvGrpSpPr>
            <a:grpSpLocks/>
          </p:cNvGrpSpPr>
          <p:nvPr/>
        </p:nvGrpSpPr>
        <p:grpSpPr bwMode="auto">
          <a:xfrm>
            <a:off x="5148263" y="3284538"/>
            <a:ext cx="217487" cy="576262"/>
            <a:chOff x="2017" y="2387"/>
            <a:chExt cx="137" cy="363"/>
          </a:xfrm>
        </p:grpSpPr>
        <p:sp>
          <p:nvSpPr>
            <p:cNvPr id="75017" name="Line 33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8" name="Line 33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9" name="Line 33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0" name="Line 33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1" name="Line 34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2" name="Line 34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3" name="Line 34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4" name="Line 34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25" name="Line 34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4" name="Group 345"/>
          <p:cNvGrpSpPr>
            <a:grpSpLocks/>
          </p:cNvGrpSpPr>
          <p:nvPr/>
        </p:nvGrpSpPr>
        <p:grpSpPr bwMode="auto">
          <a:xfrm>
            <a:off x="5160963" y="3789363"/>
            <a:ext cx="217487" cy="576262"/>
            <a:chOff x="2017" y="2387"/>
            <a:chExt cx="137" cy="363"/>
          </a:xfrm>
        </p:grpSpPr>
        <p:sp>
          <p:nvSpPr>
            <p:cNvPr id="75008" name="Line 34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9" name="Line 34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0" name="Line 34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1" name="Line 34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2" name="Line 35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3" name="Line 35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4" name="Line 35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5" name="Line 35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16" name="Line 35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5" name="Group 355"/>
          <p:cNvGrpSpPr>
            <a:grpSpLocks/>
          </p:cNvGrpSpPr>
          <p:nvPr/>
        </p:nvGrpSpPr>
        <p:grpSpPr bwMode="auto">
          <a:xfrm>
            <a:off x="5756275" y="2852738"/>
            <a:ext cx="217488" cy="1223962"/>
            <a:chOff x="793" y="981"/>
            <a:chExt cx="137" cy="771"/>
          </a:xfrm>
        </p:grpSpPr>
        <p:sp>
          <p:nvSpPr>
            <p:cNvPr id="74990" name="Line 35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1" name="Line 35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2" name="Line 35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3" name="Line 35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4" name="Line 36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5" name="Line 36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6" name="Line 36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7" name="Line 36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8" name="Line 36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99" name="Line 36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0" name="Line 36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1" name="Line 36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2" name="Line 36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3" name="Line 36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4" name="Line 37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5" name="Line 37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6" name="Line 37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5007" name="Line 37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6" name="Group 374"/>
          <p:cNvGrpSpPr>
            <a:grpSpLocks/>
          </p:cNvGrpSpPr>
          <p:nvPr/>
        </p:nvGrpSpPr>
        <p:grpSpPr bwMode="auto">
          <a:xfrm>
            <a:off x="6442075" y="2890838"/>
            <a:ext cx="217488" cy="1223962"/>
            <a:chOff x="793" y="981"/>
            <a:chExt cx="137" cy="771"/>
          </a:xfrm>
        </p:grpSpPr>
        <p:sp>
          <p:nvSpPr>
            <p:cNvPr id="74972" name="Line 37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3" name="Line 37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4" name="Line 37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5" name="Line 37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6" name="Line 37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7" name="Line 38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8" name="Line 38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9" name="Line 38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0" name="Line 38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1" name="Line 38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2" name="Line 38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3" name="Line 38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4" name="Line 38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5" name="Line 38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6" name="Line 38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7" name="Line 39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8" name="Line 39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89" name="Line 39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7" name="Group 393"/>
          <p:cNvGrpSpPr>
            <a:grpSpLocks/>
          </p:cNvGrpSpPr>
          <p:nvPr/>
        </p:nvGrpSpPr>
        <p:grpSpPr bwMode="auto">
          <a:xfrm>
            <a:off x="7092950" y="2925763"/>
            <a:ext cx="217488" cy="1223962"/>
            <a:chOff x="793" y="981"/>
            <a:chExt cx="137" cy="771"/>
          </a:xfrm>
        </p:grpSpPr>
        <p:sp>
          <p:nvSpPr>
            <p:cNvPr id="74954" name="Line 39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5" name="Line 39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6" name="Line 39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7" name="Line 39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8" name="Line 39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9" name="Line 39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0" name="Line 40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1" name="Line 40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2" name="Line 40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3" name="Line 40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4" name="Line 40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5" name="Line 40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6" name="Line 40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7" name="Line 40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8" name="Line 40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69" name="Line 40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0" name="Line 41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71" name="Line 41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18" name="Group 412"/>
          <p:cNvGrpSpPr>
            <a:grpSpLocks/>
          </p:cNvGrpSpPr>
          <p:nvPr/>
        </p:nvGrpSpPr>
        <p:grpSpPr bwMode="auto">
          <a:xfrm>
            <a:off x="7739063" y="4916488"/>
            <a:ext cx="217487" cy="1223962"/>
            <a:chOff x="793" y="981"/>
            <a:chExt cx="137" cy="771"/>
          </a:xfrm>
        </p:grpSpPr>
        <p:sp>
          <p:nvSpPr>
            <p:cNvPr id="74936" name="Line 413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7" name="Line 414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8" name="Line 415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9" name="Line 416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0" name="Line 417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1" name="Line 418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2" name="Line 419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3" name="Line 420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4" name="Line 421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5" name="Line 422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6" name="Line 423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7" name="Line 424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8" name="Line 425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49" name="Line 426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0" name="Line 427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1" name="Line 428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2" name="Line 429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53" name="Line 430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819" name="Line 431"/>
          <p:cNvSpPr>
            <a:spLocks noChangeShapeType="1"/>
          </p:cNvSpPr>
          <p:nvPr/>
        </p:nvSpPr>
        <p:spPr bwMode="auto">
          <a:xfrm flipH="1">
            <a:off x="7739063" y="61912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0" name="Line 432"/>
          <p:cNvSpPr>
            <a:spLocks noChangeShapeType="1"/>
          </p:cNvSpPr>
          <p:nvPr/>
        </p:nvSpPr>
        <p:spPr bwMode="auto">
          <a:xfrm flipH="1">
            <a:off x="7739063" y="6262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1" name="Line 433"/>
          <p:cNvSpPr>
            <a:spLocks noChangeShapeType="1"/>
          </p:cNvSpPr>
          <p:nvPr/>
        </p:nvSpPr>
        <p:spPr bwMode="auto">
          <a:xfrm flipH="1">
            <a:off x="7739063" y="6334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2" name="Line 434"/>
          <p:cNvSpPr>
            <a:spLocks noChangeShapeType="1"/>
          </p:cNvSpPr>
          <p:nvPr/>
        </p:nvSpPr>
        <p:spPr bwMode="auto">
          <a:xfrm flipH="1">
            <a:off x="7739063" y="64071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3" name="Line 435"/>
          <p:cNvSpPr>
            <a:spLocks noChangeShapeType="1"/>
          </p:cNvSpPr>
          <p:nvPr/>
        </p:nvSpPr>
        <p:spPr bwMode="auto">
          <a:xfrm flipH="1">
            <a:off x="7739063" y="6478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824" name="Group 436"/>
          <p:cNvGrpSpPr>
            <a:grpSpLocks/>
          </p:cNvGrpSpPr>
          <p:nvPr/>
        </p:nvGrpSpPr>
        <p:grpSpPr bwMode="auto">
          <a:xfrm>
            <a:off x="8399463" y="5876925"/>
            <a:ext cx="217487" cy="576263"/>
            <a:chOff x="2017" y="2387"/>
            <a:chExt cx="137" cy="363"/>
          </a:xfrm>
        </p:grpSpPr>
        <p:sp>
          <p:nvSpPr>
            <p:cNvPr id="74927" name="Line 43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8" name="Line 43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9" name="Line 43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0" name="Line 44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1" name="Line 44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2" name="Line 44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3" name="Line 44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4" name="Line 44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35" name="Line 44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4825" name="Group 446"/>
          <p:cNvGrpSpPr>
            <a:grpSpLocks/>
          </p:cNvGrpSpPr>
          <p:nvPr/>
        </p:nvGrpSpPr>
        <p:grpSpPr bwMode="auto">
          <a:xfrm>
            <a:off x="8458200" y="2997200"/>
            <a:ext cx="217488" cy="1223963"/>
            <a:chOff x="793" y="981"/>
            <a:chExt cx="137" cy="771"/>
          </a:xfrm>
        </p:grpSpPr>
        <p:sp>
          <p:nvSpPr>
            <p:cNvPr id="74909" name="Line 44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0" name="Line 44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1" name="Line 44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2" name="Line 45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3" name="Line 45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4" name="Line 45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5" name="Line 45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6" name="Line 45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7" name="Line 45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8" name="Line 45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19" name="Line 45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0" name="Line 45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1" name="Line 45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2" name="Line 46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3" name="Line 46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4" name="Line 46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5" name="Line 46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26" name="Line 46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826" name="Line 465"/>
          <p:cNvSpPr>
            <a:spLocks noChangeShapeType="1"/>
          </p:cNvSpPr>
          <p:nvPr/>
        </p:nvSpPr>
        <p:spPr bwMode="auto">
          <a:xfrm flipH="1">
            <a:off x="3201988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7" name="Line 466"/>
          <p:cNvSpPr>
            <a:spLocks noChangeShapeType="1"/>
          </p:cNvSpPr>
          <p:nvPr/>
        </p:nvSpPr>
        <p:spPr bwMode="auto">
          <a:xfrm flipH="1">
            <a:off x="3201988" y="5229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8" name="Line 467"/>
          <p:cNvSpPr>
            <a:spLocks noChangeShapeType="1"/>
          </p:cNvSpPr>
          <p:nvPr/>
        </p:nvSpPr>
        <p:spPr bwMode="auto">
          <a:xfrm flipH="1">
            <a:off x="3201988" y="5300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29" name="Line 468"/>
          <p:cNvSpPr>
            <a:spLocks noChangeShapeType="1"/>
          </p:cNvSpPr>
          <p:nvPr/>
        </p:nvSpPr>
        <p:spPr bwMode="auto">
          <a:xfrm flipH="1">
            <a:off x="3201988" y="5373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0" name="Line 469"/>
          <p:cNvSpPr>
            <a:spLocks noChangeShapeType="1"/>
          </p:cNvSpPr>
          <p:nvPr/>
        </p:nvSpPr>
        <p:spPr bwMode="auto">
          <a:xfrm flipH="1">
            <a:off x="3201988" y="5445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1" name="Line 470"/>
          <p:cNvSpPr>
            <a:spLocks noChangeShapeType="1"/>
          </p:cNvSpPr>
          <p:nvPr/>
        </p:nvSpPr>
        <p:spPr bwMode="auto">
          <a:xfrm flipH="1">
            <a:off x="3201988" y="551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2" name="Line 471"/>
          <p:cNvSpPr>
            <a:spLocks noChangeShapeType="1"/>
          </p:cNvSpPr>
          <p:nvPr/>
        </p:nvSpPr>
        <p:spPr bwMode="auto">
          <a:xfrm flipH="1">
            <a:off x="3201988" y="5589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3" name="Line 472"/>
          <p:cNvSpPr>
            <a:spLocks noChangeShapeType="1"/>
          </p:cNvSpPr>
          <p:nvPr/>
        </p:nvSpPr>
        <p:spPr bwMode="auto">
          <a:xfrm flipH="1">
            <a:off x="3201988" y="5661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4" name="Line 473"/>
          <p:cNvSpPr>
            <a:spLocks noChangeShapeType="1"/>
          </p:cNvSpPr>
          <p:nvPr/>
        </p:nvSpPr>
        <p:spPr bwMode="auto">
          <a:xfrm flipH="1">
            <a:off x="3201988" y="5876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5" name="Line 474"/>
          <p:cNvSpPr>
            <a:spLocks noChangeShapeType="1"/>
          </p:cNvSpPr>
          <p:nvPr/>
        </p:nvSpPr>
        <p:spPr bwMode="auto">
          <a:xfrm flipH="1">
            <a:off x="3201988" y="58054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6" name="Line 475"/>
          <p:cNvSpPr>
            <a:spLocks noChangeShapeType="1"/>
          </p:cNvSpPr>
          <p:nvPr/>
        </p:nvSpPr>
        <p:spPr bwMode="auto">
          <a:xfrm flipH="1">
            <a:off x="3201988" y="57340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7" name="Line 476"/>
          <p:cNvSpPr>
            <a:spLocks noChangeShapeType="1"/>
          </p:cNvSpPr>
          <p:nvPr/>
        </p:nvSpPr>
        <p:spPr bwMode="auto">
          <a:xfrm flipH="1">
            <a:off x="3201988" y="59499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8" name="Line 477"/>
          <p:cNvSpPr>
            <a:spLocks noChangeShapeType="1"/>
          </p:cNvSpPr>
          <p:nvPr/>
        </p:nvSpPr>
        <p:spPr bwMode="auto">
          <a:xfrm flipH="1">
            <a:off x="3201988" y="60213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39" name="Line 478"/>
          <p:cNvSpPr>
            <a:spLocks noChangeShapeType="1"/>
          </p:cNvSpPr>
          <p:nvPr/>
        </p:nvSpPr>
        <p:spPr bwMode="auto">
          <a:xfrm flipH="1">
            <a:off x="3201988" y="61658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0" name="Line 479"/>
          <p:cNvSpPr>
            <a:spLocks noChangeShapeType="1"/>
          </p:cNvSpPr>
          <p:nvPr/>
        </p:nvSpPr>
        <p:spPr bwMode="auto">
          <a:xfrm flipH="1">
            <a:off x="3897313" y="521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1" name="Line 480"/>
          <p:cNvSpPr>
            <a:spLocks noChangeShapeType="1"/>
          </p:cNvSpPr>
          <p:nvPr/>
        </p:nvSpPr>
        <p:spPr bwMode="auto">
          <a:xfrm flipH="1">
            <a:off x="3897313" y="528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2" name="Line 481"/>
          <p:cNvSpPr>
            <a:spLocks noChangeShapeType="1"/>
          </p:cNvSpPr>
          <p:nvPr/>
        </p:nvSpPr>
        <p:spPr bwMode="auto">
          <a:xfrm flipH="1">
            <a:off x="3897313" y="535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3" name="Line 482"/>
          <p:cNvSpPr>
            <a:spLocks noChangeShapeType="1"/>
          </p:cNvSpPr>
          <p:nvPr/>
        </p:nvSpPr>
        <p:spPr bwMode="auto">
          <a:xfrm flipH="1">
            <a:off x="3897313" y="543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4" name="Line 483"/>
          <p:cNvSpPr>
            <a:spLocks noChangeShapeType="1"/>
          </p:cNvSpPr>
          <p:nvPr/>
        </p:nvSpPr>
        <p:spPr bwMode="auto">
          <a:xfrm flipH="1">
            <a:off x="3897313" y="550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5" name="Line 484"/>
          <p:cNvSpPr>
            <a:spLocks noChangeShapeType="1"/>
          </p:cNvSpPr>
          <p:nvPr/>
        </p:nvSpPr>
        <p:spPr bwMode="auto">
          <a:xfrm flipH="1">
            <a:off x="3897313" y="55753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6" name="Line 485"/>
          <p:cNvSpPr>
            <a:spLocks noChangeShapeType="1"/>
          </p:cNvSpPr>
          <p:nvPr/>
        </p:nvSpPr>
        <p:spPr bwMode="auto">
          <a:xfrm flipH="1">
            <a:off x="3897313" y="564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7" name="Line 486"/>
          <p:cNvSpPr>
            <a:spLocks noChangeShapeType="1"/>
          </p:cNvSpPr>
          <p:nvPr/>
        </p:nvSpPr>
        <p:spPr bwMode="auto">
          <a:xfrm flipH="1">
            <a:off x="3897313" y="57197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8" name="Line 487"/>
          <p:cNvSpPr>
            <a:spLocks noChangeShapeType="1"/>
          </p:cNvSpPr>
          <p:nvPr/>
        </p:nvSpPr>
        <p:spPr bwMode="auto">
          <a:xfrm flipH="1">
            <a:off x="3897313" y="5935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49" name="Line 488"/>
          <p:cNvSpPr>
            <a:spLocks noChangeShapeType="1"/>
          </p:cNvSpPr>
          <p:nvPr/>
        </p:nvSpPr>
        <p:spPr bwMode="auto">
          <a:xfrm flipH="1">
            <a:off x="3897313" y="5864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0" name="Line 489"/>
          <p:cNvSpPr>
            <a:spLocks noChangeShapeType="1"/>
          </p:cNvSpPr>
          <p:nvPr/>
        </p:nvSpPr>
        <p:spPr bwMode="auto">
          <a:xfrm flipH="1">
            <a:off x="3897313" y="5792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1" name="Line 490"/>
          <p:cNvSpPr>
            <a:spLocks noChangeShapeType="1"/>
          </p:cNvSpPr>
          <p:nvPr/>
        </p:nvSpPr>
        <p:spPr bwMode="auto">
          <a:xfrm flipH="1">
            <a:off x="3897313" y="6008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2" name="Line 491"/>
          <p:cNvSpPr>
            <a:spLocks noChangeShapeType="1"/>
          </p:cNvSpPr>
          <p:nvPr/>
        </p:nvSpPr>
        <p:spPr bwMode="auto">
          <a:xfrm flipH="1">
            <a:off x="3897313" y="6080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3" name="Line 492"/>
          <p:cNvSpPr>
            <a:spLocks noChangeShapeType="1"/>
          </p:cNvSpPr>
          <p:nvPr/>
        </p:nvSpPr>
        <p:spPr bwMode="auto">
          <a:xfrm flipH="1">
            <a:off x="3897313" y="6151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854" name="Group 493"/>
          <p:cNvGrpSpPr>
            <a:grpSpLocks/>
          </p:cNvGrpSpPr>
          <p:nvPr/>
        </p:nvGrpSpPr>
        <p:grpSpPr bwMode="auto">
          <a:xfrm>
            <a:off x="5133975" y="5373688"/>
            <a:ext cx="217488" cy="576262"/>
            <a:chOff x="2017" y="2387"/>
            <a:chExt cx="137" cy="363"/>
          </a:xfrm>
        </p:grpSpPr>
        <p:sp>
          <p:nvSpPr>
            <p:cNvPr id="74900" name="Line 494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1" name="Line 495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2" name="Line 496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3" name="Line 497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4" name="Line 498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5" name="Line 499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6" name="Line 500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7" name="Line 501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908" name="Line 502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855" name="Line 503"/>
          <p:cNvSpPr>
            <a:spLocks noChangeShapeType="1"/>
          </p:cNvSpPr>
          <p:nvPr/>
        </p:nvSpPr>
        <p:spPr bwMode="auto">
          <a:xfrm flipH="1">
            <a:off x="576262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6" name="Line 504"/>
          <p:cNvSpPr>
            <a:spLocks noChangeShapeType="1"/>
          </p:cNvSpPr>
          <p:nvPr/>
        </p:nvSpPr>
        <p:spPr bwMode="auto">
          <a:xfrm flipH="1">
            <a:off x="576262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7" name="Line 505"/>
          <p:cNvSpPr>
            <a:spLocks noChangeShapeType="1"/>
          </p:cNvSpPr>
          <p:nvPr/>
        </p:nvSpPr>
        <p:spPr bwMode="auto">
          <a:xfrm flipH="1">
            <a:off x="576262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8" name="Line 506"/>
          <p:cNvSpPr>
            <a:spLocks noChangeShapeType="1"/>
          </p:cNvSpPr>
          <p:nvPr/>
        </p:nvSpPr>
        <p:spPr bwMode="auto">
          <a:xfrm flipH="1">
            <a:off x="576262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59" name="Line 507"/>
          <p:cNvSpPr>
            <a:spLocks noChangeShapeType="1"/>
          </p:cNvSpPr>
          <p:nvPr/>
        </p:nvSpPr>
        <p:spPr bwMode="auto">
          <a:xfrm flipH="1">
            <a:off x="576262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0" name="Line 508"/>
          <p:cNvSpPr>
            <a:spLocks noChangeShapeType="1"/>
          </p:cNvSpPr>
          <p:nvPr/>
        </p:nvSpPr>
        <p:spPr bwMode="auto">
          <a:xfrm flipH="1">
            <a:off x="3897313" y="394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1" name="Line 509"/>
          <p:cNvSpPr>
            <a:spLocks noChangeShapeType="1"/>
          </p:cNvSpPr>
          <p:nvPr/>
        </p:nvSpPr>
        <p:spPr bwMode="auto">
          <a:xfrm flipH="1">
            <a:off x="3897313" y="401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2" name="Line 510"/>
          <p:cNvSpPr>
            <a:spLocks noChangeShapeType="1"/>
          </p:cNvSpPr>
          <p:nvPr/>
        </p:nvSpPr>
        <p:spPr bwMode="auto">
          <a:xfrm flipH="1">
            <a:off x="3897313" y="408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3" name="Line 511"/>
          <p:cNvSpPr>
            <a:spLocks noChangeShapeType="1"/>
          </p:cNvSpPr>
          <p:nvPr/>
        </p:nvSpPr>
        <p:spPr bwMode="auto">
          <a:xfrm flipH="1">
            <a:off x="3897313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4" name="Line 512"/>
          <p:cNvSpPr>
            <a:spLocks noChangeShapeType="1"/>
          </p:cNvSpPr>
          <p:nvPr/>
        </p:nvSpPr>
        <p:spPr bwMode="auto">
          <a:xfrm flipH="1">
            <a:off x="3897313" y="423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5" name="Line 513"/>
          <p:cNvSpPr>
            <a:spLocks noChangeShapeType="1"/>
          </p:cNvSpPr>
          <p:nvPr/>
        </p:nvSpPr>
        <p:spPr bwMode="auto">
          <a:xfrm flipH="1">
            <a:off x="3897313" y="437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6" name="Line 514"/>
          <p:cNvSpPr>
            <a:spLocks noChangeShapeType="1"/>
          </p:cNvSpPr>
          <p:nvPr/>
        </p:nvSpPr>
        <p:spPr bwMode="auto">
          <a:xfrm flipH="1">
            <a:off x="3897313" y="43068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867" name="Group 515"/>
          <p:cNvGrpSpPr>
            <a:grpSpLocks/>
          </p:cNvGrpSpPr>
          <p:nvPr/>
        </p:nvGrpSpPr>
        <p:grpSpPr bwMode="auto">
          <a:xfrm>
            <a:off x="4498975" y="5280025"/>
            <a:ext cx="217488" cy="576263"/>
            <a:chOff x="2017" y="2387"/>
            <a:chExt cx="137" cy="363"/>
          </a:xfrm>
        </p:grpSpPr>
        <p:sp>
          <p:nvSpPr>
            <p:cNvPr id="74891" name="Line 5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2" name="Line 5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3" name="Line 5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4" name="Line 5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5" name="Line 5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6" name="Line 5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7" name="Line 5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8" name="Line 5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4899" name="Line 5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868" name="Line 525"/>
          <p:cNvSpPr>
            <a:spLocks noChangeShapeType="1"/>
          </p:cNvSpPr>
          <p:nvPr/>
        </p:nvSpPr>
        <p:spPr bwMode="auto">
          <a:xfrm flipH="1">
            <a:off x="4500563" y="5915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69" name="Line 526"/>
          <p:cNvSpPr>
            <a:spLocks noChangeShapeType="1"/>
          </p:cNvSpPr>
          <p:nvPr/>
        </p:nvSpPr>
        <p:spPr bwMode="auto">
          <a:xfrm flipH="1">
            <a:off x="4500563" y="5986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0" name="Line 527"/>
          <p:cNvSpPr>
            <a:spLocks noChangeShapeType="1"/>
          </p:cNvSpPr>
          <p:nvPr/>
        </p:nvSpPr>
        <p:spPr bwMode="auto">
          <a:xfrm flipH="1">
            <a:off x="4500563" y="6057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1" name="Line 528"/>
          <p:cNvSpPr>
            <a:spLocks noChangeShapeType="1"/>
          </p:cNvSpPr>
          <p:nvPr/>
        </p:nvSpPr>
        <p:spPr bwMode="auto">
          <a:xfrm flipH="1">
            <a:off x="4500563" y="6130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2" name="Line 529"/>
          <p:cNvSpPr>
            <a:spLocks noChangeShapeType="1"/>
          </p:cNvSpPr>
          <p:nvPr/>
        </p:nvSpPr>
        <p:spPr bwMode="auto">
          <a:xfrm flipH="1">
            <a:off x="5133975" y="602138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3" name="Line 530"/>
          <p:cNvSpPr>
            <a:spLocks noChangeShapeType="1"/>
          </p:cNvSpPr>
          <p:nvPr/>
        </p:nvSpPr>
        <p:spPr bwMode="auto">
          <a:xfrm flipH="1">
            <a:off x="51339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4" name="Line 531"/>
          <p:cNvSpPr>
            <a:spLocks noChangeShapeType="1"/>
          </p:cNvSpPr>
          <p:nvPr/>
        </p:nvSpPr>
        <p:spPr bwMode="auto">
          <a:xfrm flipH="1">
            <a:off x="32035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5" name="Line 532"/>
          <p:cNvSpPr>
            <a:spLocks noChangeShapeType="1"/>
          </p:cNvSpPr>
          <p:nvPr/>
        </p:nvSpPr>
        <p:spPr bwMode="auto">
          <a:xfrm flipH="1">
            <a:off x="6442075" y="41957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6" name="Line 533"/>
          <p:cNvSpPr>
            <a:spLocks noChangeShapeType="1"/>
          </p:cNvSpPr>
          <p:nvPr/>
        </p:nvSpPr>
        <p:spPr bwMode="auto">
          <a:xfrm flipH="1">
            <a:off x="6442075" y="42672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7" name="Line 534"/>
          <p:cNvSpPr>
            <a:spLocks noChangeShapeType="1"/>
          </p:cNvSpPr>
          <p:nvPr/>
        </p:nvSpPr>
        <p:spPr bwMode="auto">
          <a:xfrm flipH="1">
            <a:off x="6442075" y="43386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8" name="Line 535"/>
          <p:cNvSpPr>
            <a:spLocks noChangeShapeType="1"/>
          </p:cNvSpPr>
          <p:nvPr/>
        </p:nvSpPr>
        <p:spPr bwMode="auto">
          <a:xfrm flipH="1">
            <a:off x="7091363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79" name="Line 536"/>
          <p:cNvSpPr>
            <a:spLocks noChangeShapeType="1"/>
          </p:cNvSpPr>
          <p:nvPr/>
        </p:nvSpPr>
        <p:spPr bwMode="auto">
          <a:xfrm flipH="1">
            <a:off x="7091363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0" name="Line 537"/>
          <p:cNvSpPr>
            <a:spLocks noChangeShapeType="1"/>
          </p:cNvSpPr>
          <p:nvPr/>
        </p:nvSpPr>
        <p:spPr bwMode="auto">
          <a:xfrm flipH="1">
            <a:off x="7091363" y="43640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1" name="Line 538"/>
          <p:cNvSpPr>
            <a:spLocks noChangeShapeType="1"/>
          </p:cNvSpPr>
          <p:nvPr/>
        </p:nvSpPr>
        <p:spPr bwMode="auto">
          <a:xfrm flipH="1">
            <a:off x="7739063" y="4208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2" name="Line 539"/>
          <p:cNvSpPr>
            <a:spLocks noChangeShapeType="1"/>
          </p:cNvSpPr>
          <p:nvPr/>
        </p:nvSpPr>
        <p:spPr bwMode="auto">
          <a:xfrm flipH="1">
            <a:off x="7739063" y="4279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3" name="Line 540"/>
          <p:cNvSpPr>
            <a:spLocks noChangeShapeType="1"/>
          </p:cNvSpPr>
          <p:nvPr/>
        </p:nvSpPr>
        <p:spPr bwMode="auto">
          <a:xfrm flipH="1">
            <a:off x="7739063" y="4351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4" name="Line 541"/>
          <p:cNvSpPr>
            <a:spLocks noChangeShapeType="1"/>
          </p:cNvSpPr>
          <p:nvPr/>
        </p:nvSpPr>
        <p:spPr bwMode="auto">
          <a:xfrm flipH="1">
            <a:off x="8458200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5" name="Line 542"/>
          <p:cNvSpPr>
            <a:spLocks noChangeShapeType="1"/>
          </p:cNvSpPr>
          <p:nvPr/>
        </p:nvSpPr>
        <p:spPr bwMode="auto">
          <a:xfrm flipH="1">
            <a:off x="8458200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sp>
        <p:nvSpPr>
          <p:cNvPr id="74886" name="Line 543"/>
          <p:cNvSpPr>
            <a:spLocks noChangeShapeType="1"/>
          </p:cNvSpPr>
          <p:nvPr/>
        </p:nvSpPr>
        <p:spPr bwMode="auto">
          <a:xfrm flipH="1">
            <a:off x="57816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/>
          </a:p>
        </p:txBody>
      </p:sp>
      <p:grpSp>
        <p:nvGrpSpPr>
          <p:cNvPr id="74887" name="Group 544"/>
          <p:cNvGrpSpPr>
            <a:grpSpLocks/>
          </p:cNvGrpSpPr>
          <p:nvPr/>
        </p:nvGrpSpPr>
        <p:grpSpPr bwMode="auto">
          <a:xfrm>
            <a:off x="0" y="0"/>
            <a:ext cx="9144000" cy="981075"/>
            <a:chOff x="0" y="0"/>
            <a:chExt cx="5760" cy="618"/>
          </a:xfrm>
        </p:grpSpPr>
        <p:sp>
          <p:nvSpPr>
            <p:cNvPr id="74889" name="Rectangle 545"/>
            <p:cNvSpPr>
              <a:spLocks noChangeArrowheads="1"/>
            </p:cNvSpPr>
            <p:nvPr/>
          </p:nvSpPr>
          <p:spPr bwMode="auto">
            <a:xfrm>
              <a:off x="0" y="0"/>
              <a:ext cx="5012" cy="618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890" name="Line 546"/>
            <p:cNvSpPr>
              <a:spLocks noChangeShapeType="1"/>
            </p:cNvSpPr>
            <p:nvPr/>
          </p:nvSpPr>
          <p:spPr bwMode="auto">
            <a:xfrm>
              <a:off x="1565" y="618"/>
              <a:ext cx="419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4888" name="Text Box 547"/>
          <p:cNvSpPr txBox="1">
            <a:spLocks noChangeArrowheads="1"/>
          </p:cNvSpPr>
          <p:nvPr/>
        </p:nvSpPr>
        <p:spPr bwMode="auto">
          <a:xfrm>
            <a:off x="1114425" y="333375"/>
            <a:ext cx="83534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00000"/>
                </a:solidFill>
                <a:latin typeface="Arial" charset="0"/>
              </a:rPr>
              <a:t>Genome-Wide Association Studies</a:t>
            </a:r>
            <a:br>
              <a:rPr lang="de-DE" b="1">
                <a:solidFill>
                  <a:srgbClr val="000000"/>
                </a:solidFill>
                <a:latin typeface="Arial" charset="0"/>
              </a:rPr>
            </a:br>
            <a:endParaRPr lang="de-DE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ext Box 2"/>
          <p:cNvSpPr txBox="1">
            <a:spLocks noChangeArrowheads="1"/>
          </p:cNvSpPr>
          <p:nvPr/>
        </p:nvSpPr>
        <p:spPr bwMode="auto">
          <a:xfrm>
            <a:off x="1816100" y="685800"/>
            <a:ext cx="540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Genetic Case Control Study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5426075" y="4038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375275" y="45783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1905000" y="36576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941513" y="42735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T/T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831850" y="39624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738188" y="447040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T/T</a:t>
            </a:r>
          </a:p>
        </p:txBody>
      </p:sp>
      <p:sp>
        <p:nvSpPr>
          <p:cNvPr id="120841" name="Oval 9"/>
          <p:cNvSpPr>
            <a:spLocks noChangeArrowheads="1"/>
          </p:cNvSpPr>
          <p:nvPr/>
        </p:nvSpPr>
        <p:spPr bwMode="auto">
          <a:xfrm>
            <a:off x="5562600" y="2895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5584825" y="34290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/T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1235075" y="31242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1195388" y="36639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T/T</a:t>
            </a:r>
          </a:p>
        </p:txBody>
      </p:sp>
      <p:sp>
        <p:nvSpPr>
          <p:cNvPr id="120845" name="Oval 13"/>
          <p:cNvSpPr>
            <a:spLocks noChangeArrowheads="1"/>
          </p:cNvSpPr>
          <p:nvPr/>
        </p:nvSpPr>
        <p:spPr bwMode="auto">
          <a:xfrm>
            <a:off x="7467600" y="46482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7493000" y="52641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6089650" y="3657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984875" y="41656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>
            <a:off x="7391400" y="3657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7413625" y="41910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1828800" y="59436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Allele </a:t>
            </a:r>
            <a:r>
              <a:rPr lang="en-GB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 is ‘associated’ with disease</a:t>
            </a:r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>
            <a:off x="838200" y="1828800"/>
            <a:ext cx="7620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53" name="Rectangle 21"/>
          <p:cNvSpPr>
            <a:spLocks noChangeArrowheads="1"/>
          </p:cNvSpPr>
          <p:nvPr/>
        </p:nvSpPr>
        <p:spPr bwMode="auto">
          <a:xfrm>
            <a:off x="1463675" y="44958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1412875" y="50355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120855" name="Oval 23"/>
          <p:cNvSpPr>
            <a:spLocks noChangeArrowheads="1"/>
          </p:cNvSpPr>
          <p:nvPr/>
        </p:nvSpPr>
        <p:spPr bwMode="auto">
          <a:xfrm>
            <a:off x="2514600" y="45720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2540000" y="51879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6623050" y="2895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6507163" y="3403600"/>
            <a:ext cx="53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G/G</a:t>
            </a:r>
          </a:p>
        </p:txBody>
      </p:sp>
      <p:sp>
        <p:nvSpPr>
          <p:cNvPr id="120859" name="Oval 27"/>
          <p:cNvSpPr>
            <a:spLocks noChangeArrowheads="1"/>
          </p:cNvSpPr>
          <p:nvPr/>
        </p:nvSpPr>
        <p:spPr bwMode="auto">
          <a:xfrm>
            <a:off x="6553200" y="4419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6564313" y="4953000"/>
            <a:ext cx="53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 pitchFamily="18" charset="0"/>
              </a:rPr>
              <a:t>G/G</a:t>
            </a: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2819400" y="32004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62" name="Text Box 30"/>
          <p:cNvSpPr txBox="1">
            <a:spLocks noChangeArrowheads="1"/>
          </p:cNvSpPr>
          <p:nvPr/>
        </p:nvSpPr>
        <p:spPr bwMode="auto">
          <a:xfrm>
            <a:off x="2855913" y="38163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T/T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679450" y="49530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0864" name="Text Box 32"/>
          <p:cNvSpPr txBox="1">
            <a:spLocks noChangeArrowheads="1"/>
          </p:cNvSpPr>
          <p:nvPr/>
        </p:nvSpPr>
        <p:spPr bwMode="auto">
          <a:xfrm>
            <a:off x="585788" y="546100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 pitchFamily="18" charset="0"/>
              </a:rPr>
              <a:t>T/T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 flipH="1">
            <a:off x="3352800" y="2667000"/>
            <a:ext cx="175260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66" name="Text Box 34"/>
          <p:cNvSpPr txBox="1">
            <a:spLocks noChangeArrowheads="1"/>
          </p:cNvSpPr>
          <p:nvPr/>
        </p:nvSpPr>
        <p:spPr bwMode="auto">
          <a:xfrm>
            <a:off x="1584325" y="2286000"/>
            <a:ext cx="123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Controls</a:t>
            </a:r>
          </a:p>
        </p:txBody>
      </p:sp>
      <p:sp>
        <p:nvSpPr>
          <p:cNvPr id="120867" name="Text Box 35"/>
          <p:cNvSpPr txBox="1">
            <a:spLocks noChangeArrowheads="1"/>
          </p:cNvSpPr>
          <p:nvPr/>
        </p:nvSpPr>
        <p:spPr bwMode="auto">
          <a:xfrm>
            <a:off x="6096000" y="228600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2"/>
                </a:solidFill>
              </a:rPr>
              <a:t>Allele-based tests (case-control)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6221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200" smtClean="0"/>
              <a:t>Each individual contributes two counts to 2x2 table.</a:t>
            </a:r>
          </a:p>
          <a:p>
            <a:pPr eaLnBrk="1" hangingPunct="1">
              <a:lnSpc>
                <a:spcPct val="90000"/>
              </a:lnSpc>
            </a:pPr>
            <a:r>
              <a:rPr lang="en-GB" sz="2200" smtClean="0"/>
              <a:t>Test of association</a:t>
            </a:r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smtClean="0"/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smtClean="0"/>
              <a:t>    where</a:t>
            </a:r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r>
              <a:rPr lang="en-GB" sz="2200" smtClean="0"/>
              <a:t>X</a:t>
            </a:r>
            <a:r>
              <a:rPr lang="en-GB" sz="2200" baseline="30000" smtClean="0"/>
              <a:t>2</a:t>
            </a:r>
            <a:r>
              <a:rPr lang="en-GB" sz="2200" smtClean="0"/>
              <a:t> has </a:t>
            </a:r>
            <a:r>
              <a:rPr lang="el-GR" sz="2200" smtClean="0">
                <a:cs typeface="Times New Roman" pitchFamily="18" charset="0"/>
              </a:rPr>
              <a:t>χ</a:t>
            </a:r>
            <a:r>
              <a:rPr lang="en-GB" sz="2200" baseline="30000" smtClean="0">
                <a:cs typeface="Times New Roman" pitchFamily="18" charset="0"/>
              </a:rPr>
              <a:t>2</a:t>
            </a:r>
            <a:r>
              <a:rPr lang="en-GB" sz="2200" smtClean="0">
                <a:cs typeface="Times New Roman" pitchFamily="18" charset="0"/>
              </a:rPr>
              <a:t> distribution with 1 degrees of freedom under null hypothesis.</a:t>
            </a:r>
            <a:endParaRPr lang="en-US" sz="2200" smtClean="0"/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44975" cy="5500688"/>
          </a:xfrm>
        </p:spPr>
        <p:txBody>
          <a:bodyPr/>
          <a:lstStyle/>
          <a:p>
            <a:pPr eaLnBrk="1" hangingPunct="1"/>
            <a:endParaRPr lang="en-GB" sz="4400" smtClean="0"/>
          </a:p>
          <a:p>
            <a:pPr eaLnBrk="1" hangingPunct="1"/>
            <a:endParaRPr lang="en-GB" sz="4400" smtClean="0"/>
          </a:p>
          <a:p>
            <a:pPr eaLnBrk="1" hangingPunct="1"/>
            <a:endParaRPr lang="en-GB" sz="4400" smtClean="0"/>
          </a:p>
          <a:p>
            <a:pPr eaLnBrk="1" hangingPunct="1">
              <a:buFontTx/>
              <a:buNone/>
            </a:pPr>
            <a:endParaRPr lang="en-GB" sz="3100" smtClean="0"/>
          </a:p>
        </p:txBody>
      </p:sp>
      <p:graphicFrame>
        <p:nvGraphicFramePr>
          <p:cNvPr id="264197" name="Group 5"/>
          <p:cNvGraphicFramePr>
            <a:graphicFrameLocks noGrp="1"/>
          </p:cNvGraphicFramePr>
          <p:nvPr>
            <p:ph sz="quarter" idx="4294967295"/>
          </p:nvPr>
        </p:nvGraphicFramePr>
        <p:xfrm>
          <a:off x="4643438" y="2747963"/>
          <a:ext cx="4038600" cy="1747839"/>
        </p:xfrm>
        <a:graphic>
          <a:graphicData uri="http://schemas.openxmlformats.org/drawingml/2006/table">
            <a:tbl>
              <a:tblPr/>
              <a:tblGrid>
                <a:gridCol w="860425"/>
                <a:gridCol w="1079500"/>
                <a:gridCol w="1152525"/>
                <a:gridCol w="94615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Controls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1A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1050925" y="3184525"/>
          <a:ext cx="3041650" cy="900113"/>
        </p:xfrm>
        <a:graphic>
          <a:graphicData uri="http://schemas.openxmlformats.org/presentationml/2006/ole">
            <p:oleObj spid="_x0000_s520194" name="Equation" r:id="rId3" imgW="1612800" imgH="495000" progId="Equation.3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619250" y="4221163"/>
          <a:ext cx="1627188" cy="915987"/>
        </p:xfrm>
        <a:graphic>
          <a:graphicData uri="http://schemas.openxmlformats.org/presentationml/2006/ole">
            <p:oleObj spid="_x0000_s520195" name="Equation" r:id="rId4" imgW="81252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2"/>
                </a:solidFill>
              </a:rPr>
              <a:t>Genotypic tests (case-control)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512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6221413"/>
          </a:xfrm>
        </p:spPr>
        <p:txBody>
          <a:bodyPr/>
          <a:lstStyle/>
          <a:p>
            <a:pPr eaLnBrk="1" hangingPunct="1"/>
            <a:r>
              <a:rPr lang="en-GB" sz="2200" smtClean="0"/>
              <a:t>SNP marker data can be represented in 2x3 table.</a:t>
            </a:r>
          </a:p>
          <a:p>
            <a:pPr eaLnBrk="1" hangingPunct="1"/>
            <a:r>
              <a:rPr lang="en-GB" sz="2200" smtClean="0"/>
              <a:t>Test of association</a:t>
            </a:r>
          </a:p>
          <a:p>
            <a:pPr eaLnBrk="1" hangingPunct="1"/>
            <a:endParaRPr lang="en-GB" sz="2200" smtClean="0"/>
          </a:p>
          <a:p>
            <a:pPr eaLnBrk="1" hangingPunct="1"/>
            <a:endParaRPr lang="en-GB" sz="2200" smtClean="0"/>
          </a:p>
          <a:p>
            <a:pPr eaLnBrk="1" hangingPunct="1"/>
            <a:endParaRPr lang="en-GB" sz="2200" smtClean="0"/>
          </a:p>
          <a:p>
            <a:pPr eaLnBrk="1" hangingPunct="1">
              <a:buFontTx/>
              <a:buNone/>
            </a:pPr>
            <a:r>
              <a:rPr lang="en-GB" sz="2200" smtClean="0"/>
              <a:t>    where</a:t>
            </a:r>
          </a:p>
          <a:p>
            <a:pPr eaLnBrk="1" hangingPunct="1"/>
            <a:endParaRPr lang="en-GB" sz="2200" smtClean="0"/>
          </a:p>
          <a:p>
            <a:pPr eaLnBrk="1" hangingPunct="1"/>
            <a:endParaRPr lang="en-GB" sz="2200" smtClean="0"/>
          </a:p>
          <a:p>
            <a:pPr eaLnBrk="1" hangingPunct="1"/>
            <a:r>
              <a:rPr lang="en-GB" sz="2200" smtClean="0"/>
              <a:t>X</a:t>
            </a:r>
            <a:r>
              <a:rPr lang="en-GB" sz="2200" baseline="30000" smtClean="0"/>
              <a:t>2</a:t>
            </a:r>
            <a:r>
              <a:rPr lang="en-GB" sz="2200" smtClean="0"/>
              <a:t> has </a:t>
            </a:r>
            <a:r>
              <a:rPr lang="el-GR" sz="2200" smtClean="0">
                <a:cs typeface="Times New Roman" pitchFamily="18" charset="0"/>
              </a:rPr>
              <a:t>χ</a:t>
            </a:r>
            <a:r>
              <a:rPr lang="en-GB" sz="2200" baseline="30000" smtClean="0">
                <a:cs typeface="Times New Roman" pitchFamily="18" charset="0"/>
              </a:rPr>
              <a:t>2</a:t>
            </a:r>
            <a:r>
              <a:rPr lang="en-GB" sz="2200" smtClean="0">
                <a:cs typeface="Times New Roman" pitchFamily="18" charset="0"/>
              </a:rPr>
              <a:t> distribution with 2 degrees of freedom under null hypothesis.</a:t>
            </a:r>
            <a:endParaRPr lang="en-US" sz="2200" smtClean="0"/>
          </a:p>
        </p:txBody>
      </p:sp>
      <p:sp>
        <p:nvSpPr>
          <p:cNvPr id="512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44975" cy="5500688"/>
          </a:xfrm>
        </p:spPr>
        <p:txBody>
          <a:bodyPr/>
          <a:lstStyle/>
          <a:p>
            <a:pPr eaLnBrk="1" hangingPunct="1"/>
            <a:endParaRPr lang="en-GB" sz="3200" smtClean="0"/>
          </a:p>
          <a:p>
            <a:pPr eaLnBrk="1" hangingPunct="1"/>
            <a:endParaRPr lang="en-GB" sz="3200" smtClean="0"/>
          </a:p>
          <a:p>
            <a:pPr eaLnBrk="1" hangingPunct="1"/>
            <a:endParaRPr lang="en-GB" sz="3200" smtClean="0"/>
          </a:p>
          <a:p>
            <a:pPr eaLnBrk="1" hangingPunct="1"/>
            <a:endParaRPr lang="en-GB" sz="3200" smtClean="0"/>
          </a:p>
          <a:p>
            <a:pPr eaLnBrk="1" hangingPunct="1"/>
            <a:endParaRPr lang="en-GB" sz="3200" smtClean="0"/>
          </a:p>
          <a:p>
            <a:pPr eaLnBrk="1" hangingPunct="1"/>
            <a:endParaRPr lang="el-GR" sz="3100" smtClean="0">
              <a:cs typeface="Times New Roman" pitchFamily="18" charset="0"/>
            </a:endParaRPr>
          </a:p>
        </p:txBody>
      </p:sp>
      <p:graphicFrame>
        <p:nvGraphicFramePr>
          <p:cNvPr id="261125" name="Group 1029"/>
          <p:cNvGraphicFramePr>
            <a:graphicFrameLocks noGrp="1"/>
          </p:cNvGraphicFramePr>
          <p:nvPr>
            <p:ph sz="quarter" idx="4294967295"/>
          </p:nvPr>
        </p:nvGraphicFramePr>
        <p:xfrm>
          <a:off x="4643438" y="2538413"/>
          <a:ext cx="4038600" cy="2185989"/>
        </p:xfrm>
        <a:graphic>
          <a:graphicData uri="http://schemas.openxmlformats.org/drawingml/2006/table">
            <a:tbl>
              <a:tblPr/>
              <a:tblGrid>
                <a:gridCol w="860425"/>
                <a:gridCol w="1079500"/>
                <a:gridCol w="1152525"/>
                <a:gridCol w="94615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Controls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22" name="Object 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968375" y="2971800"/>
          <a:ext cx="3208338" cy="900113"/>
        </p:xfrm>
        <a:graphic>
          <a:graphicData uri="http://schemas.openxmlformats.org/presentationml/2006/ole">
            <p:oleObj spid="_x0000_s521218" name="Equation" r:id="rId3" imgW="1701720" imgH="495000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619250" y="4221163"/>
          <a:ext cx="1627188" cy="915987"/>
        </p:xfrm>
        <a:graphic>
          <a:graphicData uri="http://schemas.openxmlformats.org/presentationml/2006/ole">
            <p:oleObj spid="_x0000_s521219" name="Equation" r:id="rId4" imgW="81252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8024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3333CC"/>
                </a:solidFill>
                <a:latin typeface="Times New Roman" pitchFamily="18" charset="0"/>
              </a:rPr>
              <a:t>Simple Regression Model of Association</a:t>
            </a:r>
          </a:p>
          <a:p>
            <a:pPr algn="ctr"/>
            <a:r>
              <a:rPr lang="en-GB" sz="3600" b="1" dirty="0" smtClean="0">
                <a:solidFill>
                  <a:srgbClr val="3333CC"/>
                </a:solidFill>
                <a:latin typeface="Times New Roman" pitchFamily="18" charset="0"/>
              </a:rPr>
              <a:t>(continuous trait)</a:t>
            </a:r>
            <a:endParaRPr lang="en-GB" sz="36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657600" y="2057400"/>
            <a:ext cx="2236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GB" baseline="-25000">
                <a:solidFill>
                  <a:srgbClr val="000000"/>
                </a:solidFill>
                <a:latin typeface="Times New Roman" pitchFamily="18" charset="0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 +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GB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 + e</a:t>
            </a:r>
            <a:r>
              <a:rPr lang="en-GB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066800" y="2590800"/>
            <a:ext cx="6781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	Y</a:t>
            </a:r>
            <a:r>
              <a:rPr lang="en-GB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 = 	trait value for individual i</a:t>
            </a:r>
          </a:p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	X</a:t>
            </a:r>
            <a:r>
              <a:rPr lang="en-GB" baseline="-25000">
                <a:solidFill>
                  <a:srgbClr val="000000"/>
                </a:solidFill>
                <a:latin typeface="Times New Roman" pitchFamily="18" charset="0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=	number of ‘A’ alleles an individual has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4038600" y="5745163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21862" name="Text Box 9"/>
          <p:cNvSpPr txBox="1">
            <a:spLocks noChangeArrowheads="1"/>
          </p:cNvSpPr>
          <p:nvPr/>
        </p:nvSpPr>
        <p:spPr bwMode="auto">
          <a:xfrm>
            <a:off x="3181350" y="5745163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21863" name="Text Box 10"/>
          <p:cNvSpPr txBox="1">
            <a:spLocks noChangeArrowheads="1"/>
          </p:cNvSpPr>
          <p:nvPr/>
        </p:nvSpPr>
        <p:spPr bwMode="auto">
          <a:xfrm>
            <a:off x="4895850" y="5745163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1864" name="AutoShape 11"/>
          <p:cNvSpPr>
            <a:spLocks noChangeAspect="1" noChangeArrowheads="1" noTextEdit="1"/>
          </p:cNvSpPr>
          <p:nvPr/>
        </p:nvSpPr>
        <p:spPr bwMode="auto">
          <a:xfrm>
            <a:off x="2438400" y="40386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5" name="Rectangle 13"/>
          <p:cNvSpPr>
            <a:spLocks noChangeArrowheads="1"/>
          </p:cNvSpPr>
          <p:nvPr/>
        </p:nvSpPr>
        <p:spPr bwMode="auto">
          <a:xfrm>
            <a:off x="2470150" y="4070350"/>
            <a:ext cx="3060700" cy="1695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66" name="Line 14"/>
          <p:cNvSpPr>
            <a:spLocks noChangeShapeType="1"/>
          </p:cNvSpPr>
          <p:nvPr/>
        </p:nvSpPr>
        <p:spPr bwMode="auto">
          <a:xfrm>
            <a:off x="2876550" y="4203700"/>
            <a:ext cx="1588" cy="12700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7" name="Line 15"/>
          <p:cNvSpPr>
            <a:spLocks noChangeShapeType="1"/>
          </p:cNvSpPr>
          <p:nvPr/>
        </p:nvSpPr>
        <p:spPr bwMode="auto">
          <a:xfrm>
            <a:off x="2851150" y="547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8" name="Line 16"/>
          <p:cNvSpPr>
            <a:spLocks noChangeShapeType="1"/>
          </p:cNvSpPr>
          <p:nvPr/>
        </p:nvSpPr>
        <p:spPr bwMode="auto">
          <a:xfrm>
            <a:off x="2851150" y="5264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9" name="Line 17"/>
          <p:cNvSpPr>
            <a:spLocks noChangeShapeType="1"/>
          </p:cNvSpPr>
          <p:nvPr/>
        </p:nvSpPr>
        <p:spPr bwMode="auto">
          <a:xfrm>
            <a:off x="2851150" y="5048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0" name="Line 18"/>
          <p:cNvSpPr>
            <a:spLocks noChangeShapeType="1"/>
          </p:cNvSpPr>
          <p:nvPr/>
        </p:nvSpPr>
        <p:spPr bwMode="auto">
          <a:xfrm>
            <a:off x="2851150" y="4838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1" name="Line 19"/>
          <p:cNvSpPr>
            <a:spLocks noChangeShapeType="1"/>
          </p:cNvSpPr>
          <p:nvPr/>
        </p:nvSpPr>
        <p:spPr bwMode="auto">
          <a:xfrm>
            <a:off x="2851150" y="4629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2" name="Line 20"/>
          <p:cNvSpPr>
            <a:spLocks noChangeShapeType="1"/>
          </p:cNvSpPr>
          <p:nvPr/>
        </p:nvSpPr>
        <p:spPr bwMode="auto">
          <a:xfrm>
            <a:off x="2851150" y="4413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3" name="Line 21"/>
          <p:cNvSpPr>
            <a:spLocks noChangeShapeType="1"/>
          </p:cNvSpPr>
          <p:nvPr/>
        </p:nvSpPr>
        <p:spPr bwMode="auto">
          <a:xfrm>
            <a:off x="2851150" y="420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4" name="Line 22"/>
          <p:cNvSpPr>
            <a:spLocks noChangeShapeType="1"/>
          </p:cNvSpPr>
          <p:nvPr/>
        </p:nvSpPr>
        <p:spPr bwMode="auto">
          <a:xfrm>
            <a:off x="2876550" y="5473700"/>
            <a:ext cx="2590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5" name="Line 23"/>
          <p:cNvSpPr>
            <a:spLocks noChangeShapeType="1"/>
          </p:cNvSpPr>
          <p:nvPr/>
        </p:nvSpPr>
        <p:spPr bwMode="auto">
          <a:xfrm flipV="1">
            <a:off x="28765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6" name="Line 24"/>
          <p:cNvSpPr>
            <a:spLocks noChangeShapeType="1"/>
          </p:cNvSpPr>
          <p:nvPr/>
        </p:nvSpPr>
        <p:spPr bwMode="auto">
          <a:xfrm flipV="1">
            <a:off x="33083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7" name="Line 25"/>
          <p:cNvSpPr>
            <a:spLocks noChangeShapeType="1"/>
          </p:cNvSpPr>
          <p:nvPr/>
        </p:nvSpPr>
        <p:spPr bwMode="auto">
          <a:xfrm flipV="1">
            <a:off x="37401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8" name="Line 26"/>
          <p:cNvSpPr>
            <a:spLocks noChangeShapeType="1"/>
          </p:cNvSpPr>
          <p:nvPr/>
        </p:nvSpPr>
        <p:spPr bwMode="auto">
          <a:xfrm flipV="1">
            <a:off x="41719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9" name="Line 27"/>
          <p:cNvSpPr>
            <a:spLocks noChangeShapeType="1"/>
          </p:cNvSpPr>
          <p:nvPr/>
        </p:nvSpPr>
        <p:spPr bwMode="auto">
          <a:xfrm flipV="1">
            <a:off x="46037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0" name="Line 28"/>
          <p:cNvSpPr>
            <a:spLocks noChangeShapeType="1"/>
          </p:cNvSpPr>
          <p:nvPr/>
        </p:nvSpPr>
        <p:spPr bwMode="auto">
          <a:xfrm flipV="1">
            <a:off x="50355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1" name="Line 29"/>
          <p:cNvSpPr>
            <a:spLocks noChangeShapeType="1"/>
          </p:cNvSpPr>
          <p:nvPr/>
        </p:nvSpPr>
        <p:spPr bwMode="auto">
          <a:xfrm flipV="1">
            <a:off x="54673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2" name="Line 43"/>
          <p:cNvSpPr>
            <a:spLocks noChangeShapeType="1"/>
          </p:cNvSpPr>
          <p:nvPr/>
        </p:nvSpPr>
        <p:spPr bwMode="auto">
          <a:xfrm flipV="1">
            <a:off x="3308350" y="4521200"/>
            <a:ext cx="1727200" cy="755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3" name="Rectangle 44"/>
          <p:cNvSpPr>
            <a:spLocks noChangeArrowheads="1"/>
          </p:cNvSpPr>
          <p:nvPr/>
        </p:nvSpPr>
        <p:spPr bwMode="auto">
          <a:xfrm>
            <a:off x="2768600" y="5422900"/>
            <a:ext cx="49213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84" name="Rectangle 45"/>
          <p:cNvSpPr>
            <a:spLocks noChangeArrowheads="1"/>
          </p:cNvSpPr>
          <p:nvPr/>
        </p:nvSpPr>
        <p:spPr bwMode="auto">
          <a:xfrm>
            <a:off x="2698750" y="521335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0.2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85" name="Rectangle 46"/>
          <p:cNvSpPr>
            <a:spLocks noChangeArrowheads="1"/>
          </p:cNvSpPr>
          <p:nvPr/>
        </p:nvSpPr>
        <p:spPr bwMode="auto">
          <a:xfrm>
            <a:off x="2698750" y="499745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0.4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86" name="Rectangle 47"/>
          <p:cNvSpPr>
            <a:spLocks noChangeArrowheads="1"/>
          </p:cNvSpPr>
          <p:nvPr/>
        </p:nvSpPr>
        <p:spPr bwMode="auto">
          <a:xfrm>
            <a:off x="2698750" y="478790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0.6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87" name="Rectangle 48"/>
          <p:cNvSpPr>
            <a:spLocks noChangeArrowheads="1"/>
          </p:cNvSpPr>
          <p:nvPr/>
        </p:nvSpPr>
        <p:spPr bwMode="auto">
          <a:xfrm>
            <a:off x="2698750" y="457835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0.8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88" name="Rectangle 49"/>
          <p:cNvSpPr>
            <a:spLocks noChangeArrowheads="1"/>
          </p:cNvSpPr>
          <p:nvPr/>
        </p:nvSpPr>
        <p:spPr bwMode="auto">
          <a:xfrm>
            <a:off x="2768600" y="4362450"/>
            <a:ext cx="49213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89" name="Rectangle 50"/>
          <p:cNvSpPr>
            <a:spLocks noChangeArrowheads="1"/>
          </p:cNvSpPr>
          <p:nvPr/>
        </p:nvSpPr>
        <p:spPr bwMode="auto">
          <a:xfrm>
            <a:off x="2698750" y="415290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1.2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0" name="Rectangle 51"/>
          <p:cNvSpPr>
            <a:spLocks noChangeArrowheads="1"/>
          </p:cNvSpPr>
          <p:nvPr/>
        </p:nvSpPr>
        <p:spPr bwMode="auto">
          <a:xfrm>
            <a:off x="4146550" y="5562600"/>
            <a:ext cx="58738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X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1" name="Rectangle 52"/>
          <p:cNvSpPr>
            <a:spLocks noChangeArrowheads="1"/>
          </p:cNvSpPr>
          <p:nvPr/>
        </p:nvSpPr>
        <p:spPr bwMode="auto">
          <a:xfrm rot="-5400000">
            <a:off x="2582863" y="4781550"/>
            <a:ext cx="5873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Y</a:t>
            </a:r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2" name="Oval 72"/>
          <p:cNvSpPr>
            <a:spLocks noChangeArrowheads="1"/>
          </p:cNvSpPr>
          <p:nvPr/>
        </p:nvSpPr>
        <p:spPr bwMode="auto">
          <a:xfrm>
            <a:off x="4162425" y="48387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3" name="Oval 73"/>
          <p:cNvSpPr>
            <a:spLocks noChangeArrowheads="1"/>
          </p:cNvSpPr>
          <p:nvPr/>
        </p:nvSpPr>
        <p:spPr bwMode="auto">
          <a:xfrm>
            <a:off x="4162425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4" name="Oval 74"/>
          <p:cNvSpPr>
            <a:spLocks noChangeArrowheads="1"/>
          </p:cNvSpPr>
          <p:nvPr/>
        </p:nvSpPr>
        <p:spPr bwMode="auto">
          <a:xfrm>
            <a:off x="4162425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5" name="Oval 75"/>
          <p:cNvSpPr>
            <a:spLocks noChangeArrowheads="1"/>
          </p:cNvSpPr>
          <p:nvPr/>
        </p:nvSpPr>
        <p:spPr bwMode="auto">
          <a:xfrm>
            <a:off x="4162425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6" name="Oval 76"/>
          <p:cNvSpPr>
            <a:spLocks noChangeArrowheads="1"/>
          </p:cNvSpPr>
          <p:nvPr/>
        </p:nvSpPr>
        <p:spPr bwMode="auto">
          <a:xfrm>
            <a:off x="4162425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7" name="Oval 77"/>
          <p:cNvSpPr>
            <a:spLocks noChangeArrowheads="1"/>
          </p:cNvSpPr>
          <p:nvPr/>
        </p:nvSpPr>
        <p:spPr bwMode="auto">
          <a:xfrm>
            <a:off x="3276600" y="52101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8" name="Oval 78"/>
          <p:cNvSpPr>
            <a:spLocks noChangeArrowheads="1"/>
          </p:cNvSpPr>
          <p:nvPr/>
        </p:nvSpPr>
        <p:spPr bwMode="auto">
          <a:xfrm>
            <a:off x="32766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899" name="Oval 79"/>
          <p:cNvSpPr>
            <a:spLocks noChangeArrowheads="1"/>
          </p:cNvSpPr>
          <p:nvPr/>
        </p:nvSpPr>
        <p:spPr bwMode="auto">
          <a:xfrm>
            <a:off x="3276600" y="5334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900" name="Oval 80"/>
          <p:cNvSpPr>
            <a:spLocks noChangeArrowheads="1"/>
          </p:cNvSpPr>
          <p:nvPr/>
        </p:nvSpPr>
        <p:spPr bwMode="auto">
          <a:xfrm>
            <a:off x="32766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901" name="Oval 81"/>
          <p:cNvSpPr>
            <a:spLocks noChangeArrowheads="1"/>
          </p:cNvSpPr>
          <p:nvPr/>
        </p:nvSpPr>
        <p:spPr bwMode="auto">
          <a:xfrm>
            <a:off x="5029200" y="451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902" name="Oval 82"/>
          <p:cNvSpPr>
            <a:spLocks noChangeArrowheads="1"/>
          </p:cNvSpPr>
          <p:nvPr/>
        </p:nvSpPr>
        <p:spPr bwMode="auto">
          <a:xfrm>
            <a:off x="5029200" y="45815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903" name="Oval 83"/>
          <p:cNvSpPr>
            <a:spLocks noChangeArrowheads="1"/>
          </p:cNvSpPr>
          <p:nvPr/>
        </p:nvSpPr>
        <p:spPr bwMode="auto">
          <a:xfrm>
            <a:off x="5029200" y="43624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1904" name="Text Box 4"/>
          <p:cNvSpPr txBox="1">
            <a:spLocks noChangeArrowheads="1"/>
          </p:cNvSpPr>
          <p:nvPr/>
        </p:nvSpPr>
        <p:spPr bwMode="auto">
          <a:xfrm>
            <a:off x="1066800" y="6103938"/>
            <a:ext cx="716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Association test is whether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 &gt; 0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en-GB">
                <a:solidFill>
                  <a:srgbClr val="000000"/>
                </a:solidFill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325" y="2235200"/>
            <a:ext cx="789463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7738"/>
            <a:ext cx="6834188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1513" y="4132263"/>
            <a:ext cx="21621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188" y="804863"/>
            <a:ext cx="7948612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013" y="536575"/>
            <a:ext cx="2238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6900" y="4633913"/>
            <a:ext cx="62738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Oval 11"/>
          <p:cNvSpPr>
            <a:spLocks noChangeArrowheads="1"/>
          </p:cNvSpPr>
          <p:nvPr/>
        </p:nvSpPr>
        <p:spPr bwMode="auto">
          <a:xfrm>
            <a:off x="6502400" y="4876800"/>
            <a:ext cx="558800" cy="381000"/>
          </a:xfrm>
          <a:prstGeom prst="ellipse">
            <a:avLst/>
          </a:prstGeom>
          <a:solidFill>
            <a:schemeClr val="bg1">
              <a:alpha val="0"/>
            </a:schemeClr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ndiahairloss.com/yahoo_site_admin/assets/images/sev_aa.174211750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819150"/>
            <a:ext cx="2362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563" y="781050"/>
            <a:ext cx="61261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213" y="2209800"/>
            <a:ext cx="2028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3465513"/>
            <a:ext cx="875347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244475"/>
            <a:ext cx="89027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3" y="4224338"/>
            <a:ext cx="89804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42988" y="188913"/>
          <a:ext cx="4203700" cy="6480175"/>
        </p:xfrm>
        <a:graphic>
          <a:graphicData uri="http://schemas.openxmlformats.org/presentationml/2006/ole">
            <p:oleObj spid="_x0000_s517122" name="Photo Editor Photo" r:id="rId3" imgW="2905531" imgH="4476190" progId="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610225" y="1443038"/>
            <a:ext cx="32797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4000">
                <a:solidFill>
                  <a:srgbClr val="333399"/>
                </a:solidFill>
              </a:rPr>
              <a:t>But (despite appearances) humans are not like peas</a:t>
            </a:r>
          </a:p>
          <a:p>
            <a:r>
              <a:rPr lang="en-AU" sz="4000">
                <a:solidFill>
                  <a:srgbClr val="333399"/>
                </a:solidFill>
              </a:rPr>
              <a:t>………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 2.png"/>
          <p:cNvPicPr>
            <a:picLocks noChangeAspect="1"/>
          </p:cNvPicPr>
          <p:nvPr/>
        </p:nvPicPr>
        <p:blipFill>
          <a:blip r:embed="rId2" cstate="print"/>
          <a:srcRect l="339" b="9629"/>
          <a:stretch>
            <a:fillRect/>
          </a:stretch>
        </p:blipFill>
        <p:spPr>
          <a:xfrm>
            <a:off x="30995" y="660400"/>
            <a:ext cx="9113005" cy="61976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22800" y="6243935"/>
            <a:ext cx="27432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NHGRI GWA Catalog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www.genome.gov/GWAStudies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rgbClr val="1F497D"/>
                </a:solidFill>
                <a:latin typeface="Arial Black" pitchFamily="34" charset="0"/>
              </a:rPr>
              <a:t>Published Genome-Wide Associations through 6/2010</a:t>
            </a:r>
          </a:p>
          <a:p>
            <a:pPr algn="ctr"/>
            <a:r>
              <a:rPr lang="en-AU" sz="3200" dirty="0">
                <a:solidFill>
                  <a:srgbClr val="1F497D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6426200" y="546100"/>
            <a:ext cx="2565400" cy="104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7150" y="1049151"/>
            <a:ext cx="64897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904 published GWA at p</a:t>
            </a:r>
            <a:r>
              <a:rPr lang="en-US" sz="24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5x10</a:t>
            </a:r>
            <a:r>
              <a:rPr lang="en-US" sz="24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-8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165 traits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"/>
          <p:cNvSpPr txBox="1">
            <a:spLocks noChangeArrowheads="1"/>
          </p:cNvSpPr>
          <p:nvPr/>
        </p:nvSpPr>
        <p:spPr bwMode="auto">
          <a:xfrm>
            <a:off x="325438" y="127000"/>
            <a:ext cx="8493125" cy="669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  <a:tab pos="7878763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Functional classifications of 465 </a:t>
            </a:r>
            <a:r>
              <a:rPr lang="en-GB" b="1" dirty="0">
                <a:solidFill>
                  <a:srgbClr val="FF6600"/>
                </a:solidFill>
                <a:latin typeface="Arial" charset="0"/>
              </a:rPr>
              <a:t>T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rait-</a:t>
            </a:r>
            <a:r>
              <a:rPr lang="en-GB" b="1" dirty="0">
                <a:solidFill>
                  <a:srgbClr val="FF6600"/>
                </a:solidFill>
                <a:latin typeface="Arial" charset="0"/>
              </a:rPr>
              <a:t>A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ssociated </a:t>
            </a:r>
            <a:r>
              <a:rPr lang="en-GB" b="1" dirty="0">
                <a:solidFill>
                  <a:srgbClr val="FF6600"/>
                </a:solidFill>
                <a:latin typeface="Arial" charset="0"/>
              </a:rPr>
              <a:t>S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NPs and the SNPs in Linkage Disequilibrium with them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871538"/>
            <a:ext cx="7331075" cy="566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5226050" y="6626225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1100" b="1">
                <a:solidFill>
                  <a:srgbClr val="FFFFFF"/>
                </a:solidFill>
                <a:latin typeface="Arial" charset="0"/>
              </a:rPr>
              <a:t>Manolio T. N Engl J Med 2010;363:166-176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/>
          <p:cNvSpPr txBox="1">
            <a:spLocks noChangeArrowheads="1"/>
          </p:cNvSpPr>
          <p:nvPr/>
        </p:nvSpPr>
        <p:spPr bwMode="auto">
          <a:xfrm>
            <a:off x="325438" y="381000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  <a:tab pos="7878763" algn="l"/>
              </a:tabLst>
            </a:pPr>
            <a:r>
              <a:rPr lang="en-GB" sz="2000" b="1">
                <a:solidFill>
                  <a:srgbClr val="FFFF00"/>
                </a:solidFill>
                <a:latin typeface="Arial" charset="0"/>
              </a:rPr>
              <a:t>Examples of Previously Unsuspected Associations between Certain Conditions and Genes and the Related Metabolic Function or Pathway, According to Genomewide Association Studies</a:t>
            </a: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6270625"/>
            <a:ext cx="23860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9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8" y="2132013"/>
            <a:ext cx="8828087" cy="292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9269" name="Text Box 4"/>
          <p:cNvSpPr txBox="1">
            <a:spLocks noChangeArrowheads="1"/>
          </p:cNvSpPr>
          <p:nvPr/>
        </p:nvSpPr>
        <p:spPr bwMode="auto">
          <a:xfrm>
            <a:off x="671513" y="5972175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1100" b="1">
                <a:solidFill>
                  <a:srgbClr val="FFFFFF"/>
                </a:solidFill>
                <a:latin typeface="Arial" charset="0"/>
              </a:rPr>
              <a:t>Manolio T. N Engl J Med 2010;363:166-176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1"/>
          <p:cNvSpPr txBox="1">
            <a:spLocks noChangeArrowheads="1"/>
          </p:cNvSpPr>
          <p:nvPr/>
        </p:nvSpPr>
        <p:spPr bwMode="auto">
          <a:xfrm>
            <a:off x="325438" y="147638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  <a:tab pos="7878763" algn="l"/>
              </a:tabLst>
            </a:pPr>
            <a:r>
              <a:rPr lang="en-GB" sz="2000" b="1">
                <a:solidFill>
                  <a:srgbClr val="FFFF00"/>
                </a:solidFill>
                <a:latin typeface="Arial" charset="0"/>
              </a:rPr>
              <a:t>Examples of loci shared by conditions or traits previously thought to be unrelated, according to Genomewide Association Studies</a:t>
            </a: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075" y="822325"/>
            <a:ext cx="5422900" cy="572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224463" y="6626225"/>
            <a:ext cx="3919537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1100" b="1">
                <a:solidFill>
                  <a:srgbClr val="FFFFFF"/>
                </a:solidFill>
                <a:latin typeface="Arial" charset="0"/>
              </a:rPr>
              <a:t>Manolio T. N Engl J Med 2010;363:166-176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-26988"/>
            <a:ext cx="9140825" cy="220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463" y="2601913"/>
            <a:ext cx="55530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142875"/>
            <a:ext cx="6757988" cy="1143000"/>
          </a:xfrm>
        </p:spPr>
        <p:txBody>
          <a:bodyPr/>
          <a:lstStyle/>
          <a:p>
            <a:r>
              <a:rPr lang="en-AU" smtClean="0">
                <a:latin typeface="Calibri" pitchFamily="34" charset="0"/>
              </a:rPr>
              <a:t>Individual genes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69" y="304330"/>
            <a:ext cx="8308428" cy="626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6DC783-C7EE-4B8C-9C79-62842BDC7C22}" type="slidenum">
              <a:rPr lang="en-AU" smtClean="0"/>
              <a:pPr/>
              <a:t>45</a:t>
            </a:fld>
            <a:endParaRPr lang="en-AU" smtClean="0"/>
          </a:p>
        </p:txBody>
      </p:sp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6413500" y="6550025"/>
            <a:ext cx="2691506" cy="307777"/>
          </a:xfrm>
          <a:prstGeom prst="rect">
            <a:avLst/>
          </a:prstGeom>
          <a:solidFill>
            <a:srgbClr val="D5E3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rgbClr val="000000"/>
                </a:solidFill>
                <a:latin typeface="Arial"/>
              </a:rPr>
              <a:t>[</a:t>
            </a:r>
            <a:r>
              <a:rPr lang="en-AU" sz="1400" dirty="0" err="1">
                <a:solidFill>
                  <a:srgbClr val="000000"/>
                </a:solidFill>
                <a:latin typeface="Arial"/>
              </a:rPr>
              <a:t>Lango</a:t>
            </a:r>
            <a:r>
              <a:rPr lang="en-AU" sz="1400" dirty="0">
                <a:solidFill>
                  <a:srgbClr val="000000"/>
                </a:solidFill>
                <a:latin typeface="Arial"/>
              </a:rPr>
              <a:t> Allen </a:t>
            </a:r>
            <a:r>
              <a:rPr lang="en-AU" sz="1400" i="1" dirty="0">
                <a:solidFill>
                  <a:srgbClr val="000000"/>
                </a:solidFill>
                <a:latin typeface="Arial"/>
              </a:rPr>
              <a:t>et al</a:t>
            </a:r>
            <a:r>
              <a:rPr lang="en-AU" sz="1400" dirty="0">
                <a:solidFill>
                  <a:srgbClr val="000000"/>
                </a:solidFill>
                <a:latin typeface="Arial"/>
              </a:rPr>
              <a:t>. Nature 2010]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310"/>
            <a:ext cx="8229600" cy="725214"/>
          </a:xfrm>
        </p:spPr>
        <p:txBody>
          <a:bodyPr/>
          <a:lstStyle/>
          <a:p>
            <a:r>
              <a:rPr lang="en-AU" sz="5400" dirty="0" smtClean="0">
                <a:solidFill>
                  <a:srgbClr val="FF0000"/>
                </a:solidFill>
                <a:latin typeface="Calibri" pitchFamily="34" charset="0"/>
              </a:rPr>
              <a:t>GIANT Consortium - Height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3E8C7-B015-43B1-92BE-9CAD0BBB2D3B}" type="slidenum">
              <a:rPr lang="en-AU" smtClean="0"/>
              <a:pPr>
                <a:defRPr/>
              </a:pPr>
              <a:t>46</a:t>
            </a:fld>
            <a:endParaRPr lang="en-AU"/>
          </a:p>
        </p:txBody>
      </p:sp>
      <p:sp>
        <p:nvSpPr>
          <p:cNvPr id="5" name="Text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394138" y="1348800"/>
            <a:ext cx="856067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srgbClr val="000000"/>
                </a:solidFill>
                <a:latin typeface="Calibri" pitchFamily="34" charset="0"/>
              </a:rPr>
              <a:t>180,000 </a:t>
            </a:r>
            <a:r>
              <a:rPr lang="en-AU" sz="4400" dirty="0">
                <a:solidFill>
                  <a:srgbClr val="000000"/>
                </a:solidFill>
                <a:latin typeface="Calibri" pitchFamily="34" charset="0"/>
              </a:rPr>
              <a:t>individuals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srgbClr val="000000"/>
                </a:solidFill>
                <a:latin typeface="Calibri" pitchFamily="34" charset="0"/>
              </a:rPr>
              <a:t>180 loci </a:t>
            </a:r>
            <a:r>
              <a:rPr lang="en-AU" sz="4400" dirty="0">
                <a:solidFill>
                  <a:srgbClr val="000000"/>
                </a:solidFill>
                <a:latin typeface="Calibri" pitchFamily="34" charset="0"/>
              </a:rPr>
              <a:t>identified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>
                <a:solidFill>
                  <a:srgbClr val="000000"/>
                </a:solidFill>
                <a:latin typeface="Calibri" pitchFamily="34" charset="0"/>
              </a:rPr>
              <a:t>Allelic effect sizes 1 to 4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srgbClr val="000000"/>
                </a:solidFill>
                <a:latin typeface="Calibri" pitchFamily="34" charset="0"/>
              </a:rPr>
              <a:t>Enriched for genes that are connected in biological pathways that underlie skeletal growth</a:t>
            </a:r>
            <a:endParaRPr lang="en-AU" sz="4400" dirty="0">
              <a:solidFill>
                <a:srgbClr val="000000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4400" dirty="0" smtClean="0">
                <a:solidFill>
                  <a:srgbClr val="000000"/>
                </a:solidFill>
                <a:latin typeface="Calibri" pitchFamily="34" charset="0"/>
              </a:rPr>
              <a:t>BUT only ~12</a:t>
            </a:r>
            <a:r>
              <a:rPr lang="en-AU" sz="4400" dirty="0">
                <a:solidFill>
                  <a:srgbClr val="000000"/>
                </a:solidFill>
                <a:latin typeface="Calibri" pitchFamily="34" charset="0"/>
              </a:rPr>
              <a:t>% of heritability </a:t>
            </a:r>
            <a:r>
              <a:rPr lang="en-AU" sz="4400" dirty="0" smtClean="0">
                <a:solidFill>
                  <a:srgbClr val="000000"/>
                </a:solidFill>
                <a:latin typeface="Calibri" pitchFamily="34" charset="0"/>
              </a:rPr>
              <a:t>explained !</a:t>
            </a:r>
            <a:endParaRPr lang="en-AU" sz="4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smtClean="0"/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498013" cy="7123113"/>
          </a:xfrm>
          <a:noFill/>
        </p:spPr>
      </p:pic>
      <p:sp>
        <p:nvSpPr>
          <p:cNvPr id="84996" name="TextBox 4"/>
          <p:cNvSpPr txBox="1">
            <a:spLocks noChangeArrowheads="1"/>
          </p:cNvSpPr>
          <p:nvPr/>
        </p:nvSpPr>
        <p:spPr bwMode="auto">
          <a:xfrm>
            <a:off x="5130800" y="6627813"/>
            <a:ext cx="42894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Vink et al, 2009 </a:t>
            </a:r>
            <a:r>
              <a:rPr lang="en-AU" i="1"/>
              <a:t>AJHG</a:t>
            </a:r>
            <a:r>
              <a:rPr lang="en-AU"/>
              <a:t> in press</a:t>
            </a:r>
          </a:p>
        </p:txBody>
      </p:sp>
      <p:sp>
        <p:nvSpPr>
          <p:cNvPr id="84997" name="TextBox 5"/>
          <p:cNvSpPr txBox="1">
            <a:spLocks noChangeArrowheads="1"/>
          </p:cNvSpPr>
          <p:nvPr/>
        </p:nvSpPr>
        <p:spPr bwMode="auto">
          <a:xfrm>
            <a:off x="0" y="190500"/>
            <a:ext cx="9388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 dirty="0"/>
              <a:t>Pathway (Ingenuity) analysis of GWAS for smoking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576263" y="1979613"/>
            <a:ext cx="80689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5400" dirty="0" smtClean="0">
                <a:solidFill>
                  <a:srgbClr val="000000"/>
                </a:solidFill>
              </a:rPr>
              <a:t>How much variance have </a:t>
            </a:r>
          </a:p>
          <a:p>
            <a:r>
              <a:rPr lang="en-AU" sz="5400" dirty="0" smtClean="0">
                <a:solidFill>
                  <a:srgbClr val="000000"/>
                </a:solidFill>
              </a:rPr>
              <a:t>GWAS studies explained?</a:t>
            </a:r>
            <a:endParaRPr lang="en-AU"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0" y="3189288"/>
            <a:ext cx="4064000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8"/>
            <a:ext cx="56784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5" y="3714750"/>
            <a:ext cx="4672013" cy="55403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dirty="0">
                <a:solidFill>
                  <a:prstClr val="black"/>
                </a:solidFill>
                <a:latin typeface="Calibri"/>
              </a:rPr>
              <a:t>Where is the Dark Matter?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" y="4429125"/>
            <a:ext cx="48291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048895">
            <a:off x="4318000" y="1279525"/>
            <a:ext cx="512445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4E96F5-BC33-4D5F-85C6-4E0A79E06C51}" type="slidenum">
              <a:rPr lang="en-AU" smtClean="0"/>
              <a:pPr/>
              <a:t>49</a:t>
            </a:fld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height ph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2605088"/>
            <a:ext cx="8772525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C6A13-2D66-48C9-9238-0AA44BBF6889}" type="slidenum">
              <a:rPr lang="en-AU" altLang="zh-CN" smtClean="0"/>
              <a:pPr/>
              <a:t>5</a:t>
            </a:fld>
            <a:endParaRPr lang="en-AU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2" cstate="print"/>
          <a:srcRect b="45826"/>
          <a:stretch>
            <a:fillRect/>
          </a:stretch>
        </p:blipFill>
        <p:spPr bwMode="auto">
          <a:xfrm>
            <a:off x="330200" y="177800"/>
            <a:ext cx="8178800" cy="340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31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013" y="428625"/>
            <a:ext cx="2543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9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1048" y="4373453"/>
            <a:ext cx="6400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5474" y="6384542"/>
            <a:ext cx="36290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1571625"/>
            <a:ext cx="8229600" cy="24003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i="1" dirty="0" smtClean="0"/>
              <a:t>Are very distant relatives that share more of their genome by descent phenotypically more similar than those that share less?</a:t>
            </a:r>
            <a:endParaRPr lang="en-US" sz="4000" b="1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42938" y="642938"/>
            <a:ext cx="80010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Estimating heritability from ‘unrelated’ individuals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E8249E-D6BE-450C-AF68-0BFB40AC5510}" type="slidenum">
              <a:rPr lang="en-AU" smtClean="0"/>
              <a:pPr/>
              <a:t>51</a:t>
            </a:fld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0" y="2690813"/>
            <a:ext cx="6484938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3929063"/>
            <a:ext cx="30718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</a:rPr>
              <a:t>Proportion of variance tagged by SNPs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~ 0.55 (SE 0.1)</a:t>
            </a:r>
            <a:endParaRPr lang="en-AU" sz="2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300" name="Picture 1" descr="HE_regression_shrk.tiff"/>
          <p:cNvPicPr>
            <a:picLocks noChangeAspect="1" noChangeArrowheads="1"/>
          </p:cNvPicPr>
          <p:nvPr/>
        </p:nvPicPr>
        <p:blipFill>
          <a:blip r:embed="rId3" cstate="print"/>
          <a:srcRect t="13721"/>
          <a:stretch>
            <a:fillRect/>
          </a:stretch>
        </p:blipFill>
        <p:spPr bwMode="auto">
          <a:xfrm>
            <a:off x="4849813" y="69850"/>
            <a:ext cx="3722687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7188" y="6488113"/>
            <a:ext cx="3706812" cy="369887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800" dirty="0">
                <a:solidFill>
                  <a:srgbClr val="000000"/>
                </a:solidFill>
                <a:latin typeface="Arial"/>
              </a:rPr>
              <a:t>[Yang et al. Nature Genetics 2010]</a:t>
            </a:r>
          </a:p>
        </p:txBody>
      </p:sp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0"/>
            <a:ext cx="375285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35D990-2404-438E-ADB1-7C01251B8AA8}" type="slidenum">
              <a:rPr lang="en-AU" smtClean="0"/>
              <a:pPr/>
              <a:t>52</a:t>
            </a:fld>
            <a:endParaRPr lang="en-A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30ECED-2CA8-49FA-A118-D376158A2B8E}" type="slidenum">
              <a:rPr lang="en-AU" smtClean="0"/>
              <a:pPr/>
              <a:t>53</a:t>
            </a:fld>
            <a:endParaRPr lang="en-AU" smtClean="0"/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900113" y="260350"/>
            <a:ext cx="6659562" cy="369888"/>
          </a:xfrm>
          <a:prstGeom prst="rect">
            <a:avLst/>
          </a:prstGeom>
          <a:solidFill>
            <a:srgbClr val="D5E3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800">
                <a:solidFill>
                  <a:srgbClr val="000000"/>
                </a:solidFill>
                <a:latin typeface="Arial"/>
              </a:rPr>
              <a:t>More than 50% of genetic variation is tagged by common SNPs</a:t>
            </a:r>
          </a:p>
        </p:txBody>
      </p:sp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1116013" y="6237288"/>
            <a:ext cx="7161212" cy="369887"/>
          </a:xfrm>
          <a:prstGeom prst="rect">
            <a:avLst/>
          </a:prstGeom>
          <a:solidFill>
            <a:srgbClr val="D5E3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800">
                <a:solidFill>
                  <a:srgbClr val="000000"/>
                </a:solidFill>
                <a:latin typeface="Arial"/>
              </a:rPr>
              <a:t>Evidence that causal variants have lower MAF than genotyped SNPs</a:t>
            </a:r>
          </a:p>
        </p:txBody>
      </p:sp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" y="981075"/>
            <a:ext cx="7483475" cy="4572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46841" y="1871350"/>
          <a:ext cx="8450318" cy="4389120"/>
        </p:xfrm>
        <a:graphic>
          <a:graphicData uri="http://schemas.openxmlformats.org/drawingml/2006/table">
            <a:tbl>
              <a:tblPr/>
              <a:tblGrid>
                <a:gridCol w="3800953"/>
                <a:gridCol w="2325527"/>
                <a:gridCol w="2323838"/>
              </a:tblGrid>
              <a:tr h="1326078"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dirty="0">
                          <a:latin typeface="Arial"/>
                          <a:ea typeface="Times"/>
                          <a:cs typeface="Arial"/>
                        </a:rPr>
                        <a:t>Phenotype</a:t>
                      </a:r>
                      <a:endParaRPr lang="en-AU" sz="2400" b="1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Variance explained by typed SNPs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Additive heritability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026"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MDD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21.1% 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dirty="0">
                          <a:latin typeface="Arial"/>
                          <a:ea typeface="Times"/>
                          <a:cs typeface="Arial"/>
                        </a:rPr>
                        <a:t>36% </a:t>
                      </a:r>
                      <a:endParaRPr lang="en-AU" sz="2400" b="1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026"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Smoking initiation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12.2% 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dirty="0" smtClean="0">
                          <a:latin typeface="Arial"/>
                          <a:ea typeface="Times"/>
                          <a:cs typeface="Arial"/>
                        </a:rPr>
                        <a:t>44%</a:t>
                      </a:r>
                      <a:endParaRPr lang="en-AU" sz="2400" b="1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026"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Current smoking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42.1% 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dirty="0">
                          <a:latin typeface="Arial"/>
                          <a:ea typeface="Times"/>
                          <a:cs typeface="Arial"/>
                        </a:rPr>
                        <a:t>79</a:t>
                      </a:r>
                      <a:r>
                        <a:rPr lang="en-GB" sz="2400" b="1" dirty="0" smtClean="0">
                          <a:latin typeface="Arial"/>
                          <a:ea typeface="Times"/>
                          <a:cs typeface="Arial"/>
                        </a:rPr>
                        <a:t>%</a:t>
                      </a:r>
                      <a:endParaRPr lang="en-AU" sz="2400" b="1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026"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Fasting glucose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25.4% 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dirty="0">
                          <a:latin typeface="Arial"/>
                          <a:ea typeface="Times"/>
                          <a:cs typeface="Arial"/>
                        </a:rPr>
                        <a:t>53</a:t>
                      </a:r>
                      <a:r>
                        <a:rPr lang="en-GB" sz="2400" b="1" dirty="0" smtClean="0">
                          <a:latin typeface="Arial"/>
                          <a:ea typeface="Times"/>
                          <a:cs typeface="Arial"/>
                        </a:rPr>
                        <a:t>%</a:t>
                      </a:r>
                      <a:endParaRPr lang="en-AU" sz="2400" b="1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026">
                <a:tc>
                  <a:txBody>
                    <a:bodyPr/>
                    <a:lstStyle/>
                    <a:p>
                      <a:pPr marL="45720" indent="36576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Height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>
                          <a:latin typeface="Arial"/>
                          <a:ea typeface="Times"/>
                          <a:cs typeface="Arial"/>
                        </a:rPr>
                        <a:t>48.2%</a:t>
                      </a:r>
                      <a:endParaRPr lang="en-AU" sz="2400" b="1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indent="36576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1" dirty="0">
                          <a:latin typeface="Arial"/>
                          <a:ea typeface="Times"/>
                          <a:cs typeface="Arial"/>
                        </a:rPr>
                        <a:t>90% </a:t>
                      </a:r>
                      <a:endParaRPr lang="en-AU" sz="2400" b="1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4951" y="472966"/>
            <a:ext cx="867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FF0000"/>
                </a:solidFill>
              </a:rPr>
              <a:t>Estimates of GW SNP-associated variance ~half that estimated from twin studies ?!</a:t>
            </a:r>
            <a:endParaRPr lang="en-AU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6166" y="6321972"/>
            <a:ext cx="5215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Lubke</a:t>
            </a:r>
            <a:r>
              <a:rPr lang="en-AU" dirty="0" smtClean="0"/>
              <a:t> &amp; </a:t>
            </a:r>
            <a:r>
              <a:rPr lang="en-AU" dirty="0" err="1" smtClean="0"/>
              <a:t>Boomsma</a:t>
            </a:r>
            <a:r>
              <a:rPr lang="en-AU" dirty="0" smtClean="0"/>
              <a:t>, submitted , 2011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70C0"/>
                </a:solidFill>
              </a:rPr>
              <a:t>The White House - June 26, 2000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ph idx="1"/>
          </p:nvPr>
        </p:nvGraphicFramePr>
        <p:xfrm>
          <a:off x="152400" y="1679575"/>
          <a:ext cx="6781800" cy="4797425"/>
        </p:xfrm>
        <a:graphic>
          <a:graphicData uri="http://schemas.openxmlformats.org/presentationml/2006/ole">
            <p:oleObj spid="_x0000_s523266" name="Photo Editor Photo" r:id="rId4" imgW="3809524" imgH="2695951" progId="">
              <p:embed/>
            </p:oleObj>
          </a:graphicData>
        </a:graphic>
      </p:graphicFrame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086600" y="2590800"/>
            <a:ext cx="1447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Venter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Clinton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Collins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285750"/>
            <a:ext cx="8643938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70C0"/>
                </a:solidFill>
              </a:rPr>
              <a:t>It took 4 months, a handful of scientists and ~ US$1.5 mil to sequence the genome of DNA pioneer James Watson</a:t>
            </a:r>
          </a:p>
        </p:txBody>
      </p:sp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3" cstate="print"/>
          <a:srcRect l="9380" t="21884" r="7767" b="7251"/>
          <a:stretch>
            <a:fillRect/>
          </a:stretch>
        </p:blipFill>
        <p:spPr bwMode="auto">
          <a:xfrm>
            <a:off x="609600" y="13716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79450"/>
            <a:ext cx="878522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525588"/>
            <a:ext cx="9010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83" y="749300"/>
            <a:ext cx="8818730" cy="481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63" y="6243638"/>
            <a:ext cx="38004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" y="204788"/>
            <a:ext cx="8229600" cy="3303587"/>
          </a:xfrm>
          <a:noFill/>
        </p:spPr>
      </p:pic>
      <p:pic>
        <p:nvPicPr>
          <p:cNvPr id="148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3621088"/>
            <a:ext cx="83153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6688" y="3378200"/>
            <a:ext cx="2159000" cy="3209925"/>
            <a:chOff x="89" y="1344"/>
            <a:chExt cx="1360" cy="2022"/>
          </a:xfrm>
        </p:grpSpPr>
        <p:graphicFrame>
          <p:nvGraphicFramePr>
            <p:cNvPr id="5126" name="Object 4"/>
            <p:cNvGraphicFramePr>
              <a:graphicFrameLocks noChangeAspect="1"/>
            </p:cNvGraphicFramePr>
            <p:nvPr/>
          </p:nvGraphicFramePr>
          <p:xfrm>
            <a:off x="89" y="2460"/>
            <a:ext cx="1360" cy="906"/>
          </p:xfrm>
          <a:graphic>
            <a:graphicData uri="http://schemas.openxmlformats.org/presentationml/2006/ole">
              <p:oleObj spid="_x0000_s5126" name="Chart" r:id="rId3" imgW="2733840" imgH="1827000" progId="MSGraph.Chart.8">
                <p:embed/>
              </p:oleObj>
            </a:graphicData>
          </a:graphic>
        </p:graphicFrame>
        <p:sp>
          <p:nvSpPr>
            <p:cNvPr id="5135" name="Text Box 5"/>
            <p:cNvSpPr txBox="1">
              <a:spLocks noChangeArrowheads="1"/>
            </p:cNvSpPr>
            <p:nvPr/>
          </p:nvSpPr>
          <p:spPr bwMode="auto">
            <a:xfrm>
              <a:off x="89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dirty="0">
                  <a:solidFill>
                    <a:srgbClr val="000000"/>
                  </a:solidFill>
                  <a:latin typeface="Times New Roman" pitchFamily="18" charset="0"/>
                </a:rPr>
                <a:t>1 Gene </a:t>
              </a:r>
              <a:endParaRPr lang="en-GB" sz="20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3 Genotypes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3 Phenotypes</a:t>
              </a:r>
            </a:p>
            <a:p>
              <a:endParaRPr lang="en-GB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41575" y="3378200"/>
            <a:ext cx="2159000" cy="3209925"/>
            <a:chOff x="1506" y="1344"/>
            <a:chExt cx="1360" cy="2022"/>
          </a:xfrm>
        </p:grpSpPr>
        <p:graphicFrame>
          <p:nvGraphicFramePr>
            <p:cNvPr id="5125" name="Object 7"/>
            <p:cNvGraphicFramePr>
              <a:graphicFrameLocks noChangeAspect="1"/>
            </p:cNvGraphicFramePr>
            <p:nvPr/>
          </p:nvGraphicFramePr>
          <p:xfrm>
            <a:off x="1506" y="2460"/>
            <a:ext cx="1360" cy="906"/>
          </p:xfrm>
          <a:graphic>
            <a:graphicData uri="http://schemas.openxmlformats.org/presentationml/2006/ole">
              <p:oleObj spid="_x0000_s5125" name="Chart" r:id="rId4" imgW="2733840" imgH="1827000" progId="MSGraph.Chart.8">
                <p:embed/>
              </p:oleObj>
            </a:graphicData>
          </a:graphic>
        </p:graphicFrame>
        <p:sp>
          <p:nvSpPr>
            <p:cNvPr id="5134" name="Text Box 8"/>
            <p:cNvSpPr txBox="1">
              <a:spLocks noChangeArrowheads="1"/>
            </p:cNvSpPr>
            <p:nvPr/>
          </p:nvSpPr>
          <p:spPr bwMode="auto">
            <a:xfrm>
              <a:off x="1506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dirty="0">
                  <a:solidFill>
                    <a:srgbClr val="000000"/>
                  </a:solidFill>
                  <a:latin typeface="Times New Roman" pitchFamily="18" charset="0"/>
                </a:rPr>
                <a:t>2 Genes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9 Genotypes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5 Phenotypes</a:t>
              </a:r>
            </a:p>
            <a:p>
              <a:endParaRPr lang="en-GB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706938" y="3378200"/>
            <a:ext cx="2159000" cy="3209925"/>
            <a:chOff x="2957" y="1344"/>
            <a:chExt cx="1360" cy="2022"/>
          </a:xfrm>
        </p:grpSpPr>
        <p:graphicFrame>
          <p:nvGraphicFramePr>
            <p:cNvPr id="5124" name="Object 10"/>
            <p:cNvGraphicFramePr>
              <a:graphicFrameLocks noChangeAspect="1"/>
            </p:cNvGraphicFramePr>
            <p:nvPr/>
          </p:nvGraphicFramePr>
          <p:xfrm>
            <a:off x="2957" y="2460"/>
            <a:ext cx="1360" cy="906"/>
          </p:xfrm>
          <a:graphic>
            <a:graphicData uri="http://schemas.openxmlformats.org/presentationml/2006/ole">
              <p:oleObj spid="_x0000_s5124" name="Chart" r:id="rId5" imgW="2733840" imgH="1827000" progId="MSGraph.Chart.8">
                <p:embed/>
              </p:oleObj>
            </a:graphicData>
          </a:graphic>
        </p:graphicFrame>
        <p:sp>
          <p:nvSpPr>
            <p:cNvPr id="5133" name="Text Box 11"/>
            <p:cNvSpPr txBox="1">
              <a:spLocks noChangeArrowheads="1"/>
            </p:cNvSpPr>
            <p:nvPr/>
          </p:nvSpPr>
          <p:spPr bwMode="auto">
            <a:xfrm>
              <a:off x="2957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dirty="0">
                  <a:solidFill>
                    <a:srgbClr val="000000"/>
                  </a:solidFill>
                  <a:latin typeface="Times New Roman" pitchFamily="18" charset="0"/>
                </a:rPr>
                <a:t>3 Genes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27 Genotypes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7 Phenotypes</a:t>
              </a:r>
            </a:p>
            <a:p>
              <a:endParaRPr lang="en-GB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985000" y="3365500"/>
            <a:ext cx="2159000" cy="3209925"/>
            <a:chOff x="4401" y="1344"/>
            <a:chExt cx="1360" cy="2022"/>
          </a:xfrm>
        </p:grpSpPr>
        <p:graphicFrame>
          <p:nvGraphicFramePr>
            <p:cNvPr id="5123" name="Object 13"/>
            <p:cNvGraphicFramePr>
              <a:graphicFrameLocks noChangeAspect="1"/>
            </p:cNvGraphicFramePr>
            <p:nvPr/>
          </p:nvGraphicFramePr>
          <p:xfrm>
            <a:off x="4401" y="2460"/>
            <a:ext cx="1360" cy="906"/>
          </p:xfrm>
          <a:graphic>
            <a:graphicData uri="http://schemas.openxmlformats.org/presentationml/2006/ole">
              <p:oleObj spid="_x0000_s5123" name="Chart" r:id="rId6" imgW="2733840" imgH="1827000" progId="MSGraph.Chart.8">
                <p:embed/>
              </p:oleObj>
            </a:graphicData>
          </a:graphic>
        </p:graphicFrame>
        <p:sp>
          <p:nvSpPr>
            <p:cNvPr id="5132" name="Text Box 14"/>
            <p:cNvSpPr txBox="1">
              <a:spLocks noChangeArrowheads="1"/>
            </p:cNvSpPr>
            <p:nvPr/>
          </p:nvSpPr>
          <p:spPr bwMode="auto">
            <a:xfrm>
              <a:off x="4401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dirty="0">
                  <a:solidFill>
                    <a:srgbClr val="000000"/>
                  </a:solidFill>
                  <a:latin typeface="Times New Roman" pitchFamily="18" charset="0"/>
                </a:rPr>
                <a:t>4 Genes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81 Genotypes </a:t>
              </a:r>
            </a:p>
            <a:p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9 Phenotypes</a:t>
              </a:r>
            </a:p>
            <a:p>
              <a:endParaRPr lang="en-GB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31" name="Text Box 16"/>
          <p:cNvSpPr txBox="1">
            <a:spLocks noChangeArrowheads="1"/>
          </p:cNvSpPr>
          <p:nvPr/>
        </p:nvSpPr>
        <p:spPr bwMode="auto">
          <a:xfrm>
            <a:off x="225425" y="249238"/>
            <a:ext cx="60880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200">
                <a:solidFill>
                  <a:srgbClr val="333399"/>
                </a:solidFill>
              </a:rPr>
              <a:t>R.A. Fisher, 1918</a:t>
            </a:r>
          </a:p>
          <a:p>
            <a:endParaRPr lang="en-AU" sz="3200">
              <a:solidFill>
                <a:srgbClr val="333399"/>
              </a:solidFill>
            </a:endParaRPr>
          </a:p>
          <a:p>
            <a:r>
              <a:rPr lang="en-AU" sz="3200">
                <a:solidFill>
                  <a:srgbClr val="333399"/>
                </a:solidFill>
              </a:rPr>
              <a:t>The explanation of quantitative inheritance in Mendelian terms</a:t>
            </a:r>
          </a:p>
        </p:txBody>
      </p:sp>
      <p:graphicFrame>
        <p:nvGraphicFramePr>
          <p:cNvPr id="5122" name="Object 17"/>
          <p:cNvGraphicFramePr>
            <a:graphicFrameLocks noChangeAspect="1"/>
          </p:cNvGraphicFramePr>
          <p:nvPr>
            <p:ph/>
          </p:nvPr>
        </p:nvGraphicFramePr>
        <p:xfrm>
          <a:off x="6557963" y="161925"/>
          <a:ext cx="2311400" cy="3081338"/>
        </p:xfrm>
        <a:graphic>
          <a:graphicData uri="http://schemas.openxmlformats.org/presentationml/2006/ole">
            <p:oleObj spid="_x0000_s5122" name="Photo House" r:id="rId7" imgW="276923077" imgH="36923076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975" y="366713"/>
            <a:ext cx="8229600" cy="4356100"/>
          </a:xfrm>
          <a:noFill/>
        </p:spPr>
      </p:pic>
      <p:pic>
        <p:nvPicPr>
          <p:cNvPr id="149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1757363"/>
            <a:ext cx="79438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835275"/>
            <a:ext cx="4116387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925" y="2803525"/>
            <a:ext cx="40290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" y="5027613"/>
            <a:ext cx="41529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6050" y="833438"/>
            <a:ext cx="17240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1263" y="215900"/>
            <a:ext cx="6457950" cy="1000125"/>
          </a:xfrm>
          <a:noFill/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0" y="1119188"/>
            <a:ext cx="29051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1282700"/>
            <a:ext cx="4402137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900" y="5507038"/>
            <a:ext cx="63531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0850" y="1935163"/>
            <a:ext cx="24193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5" name="TextBox 6"/>
          <p:cNvSpPr txBox="1">
            <a:spLocks noChangeArrowheads="1"/>
          </p:cNvSpPr>
          <p:nvPr/>
        </p:nvSpPr>
        <p:spPr bwMode="auto">
          <a:xfrm>
            <a:off x="5273675" y="4848225"/>
            <a:ext cx="1257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000000"/>
                </a:solidFill>
              </a:rPr>
              <a:t>average</a:t>
            </a:r>
          </a:p>
        </p:txBody>
      </p:sp>
      <p:sp>
        <p:nvSpPr>
          <p:cNvPr id="150536" name="TextBox 7"/>
          <p:cNvSpPr txBox="1">
            <a:spLocks noChangeArrowheads="1"/>
          </p:cNvSpPr>
          <p:nvPr/>
        </p:nvSpPr>
        <p:spPr bwMode="auto">
          <a:xfrm>
            <a:off x="7059613" y="2754313"/>
            <a:ext cx="1044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000000"/>
                </a:solidFill>
              </a:rPr>
              <a:t>EPAS1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52" y="2311289"/>
            <a:ext cx="8693989" cy="252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309" y="206437"/>
            <a:ext cx="8469057" cy="17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6275" y="6156747"/>
            <a:ext cx="6701050" cy="2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90" y="335843"/>
            <a:ext cx="8667750" cy="59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97" y="1686911"/>
            <a:ext cx="7852719" cy="15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3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080" y="3783724"/>
            <a:ext cx="7725748" cy="217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2667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We also run two journals (1)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Editor: John Hewitt</a:t>
            </a:r>
          </a:p>
          <a:p>
            <a:pPr eaLnBrk="1" hangingPunct="1"/>
            <a:r>
              <a:rPr lang="en-US" sz="2800" smtClean="0"/>
              <a:t>Editorial assistant Christina Hewitt</a:t>
            </a:r>
          </a:p>
          <a:p>
            <a:pPr eaLnBrk="1" hangingPunct="1"/>
            <a:r>
              <a:rPr lang="en-US" sz="2800" smtClean="0"/>
              <a:t>Publisher: Kluwer /Plenum</a:t>
            </a:r>
          </a:p>
          <a:p>
            <a:pPr eaLnBrk="1" hangingPunct="1"/>
            <a:r>
              <a:rPr lang="en-US" sz="2800" smtClean="0"/>
              <a:t>Fully online</a:t>
            </a:r>
          </a:p>
          <a:p>
            <a:pPr eaLnBrk="1" hangingPunct="1"/>
            <a:r>
              <a:rPr lang="en-US" sz="2800" smtClean="0"/>
              <a:t>http://www.bga.org</a:t>
            </a:r>
          </a:p>
        </p:txBody>
      </p:sp>
      <p:pic>
        <p:nvPicPr>
          <p:cNvPr id="98308" name="Picture 4" descr="b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3450" y="1600200"/>
            <a:ext cx="3082925" cy="4525963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 also run two journals (2)</a:t>
            </a:r>
          </a:p>
        </p:txBody>
      </p:sp>
      <p:graphicFrame>
        <p:nvGraphicFramePr>
          <p:cNvPr id="13314" name="Object 5"/>
          <p:cNvGraphicFramePr>
            <a:graphicFrameLocks noChangeAspect="1"/>
          </p:cNvGraphicFramePr>
          <p:nvPr>
            <p:ph sz="quarter" idx="2"/>
          </p:nvPr>
        </p:nvGraphicFramePr>
        <p:xfrm>
          <a:off x="860425" y="2132013"/>
          <a:ext cx="3327400" cy="4498975"/>
        </p:xfrm>
        <a:graphic>
          <a:graphicData uri="http://schemas.openxmlformats.org/presentationml/2006/ole">
            <p:oleObj spid="_x0000_s13314" name="Photo Editor Photo" r:id="rId3" imgW="2572109" imgH="3476190" progId="">
              <p:embed/>
            </p:oleObj>
          </a:graphicData>
        </a:graphic>
      </p:graphicFrame>
      <p:sp>
        <p:nvSpPr>
          <p:cNvPr id="13316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Editor: Nick Martin</a:t>
            </a:r>
          </a:p>
          <a:p>
            <a:pPr eaLnBrk="1" hangingPunct="1"/>
            <a:r>
              <a:rPr lang="en-US" sz="2800" dirty="0" smtClean="0"/>
              <a:t>Editorial assistant + subscriptions: </a:t>
            </a:r>
            <a:r>
              <a:rPr lang="en-US" sz="2800" dirty="0" err="1" smtClean="0"/>
              <a:t>Lorin</a:t>
            </a:r>
            <a:r>
              <a:rPr lang="en-US" sz="2800" dirty="0" smtClean="0"/>
              <a:t> Grey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Publisher: Australian Academic Press</a:t>
            </a:r>
          </a:p>
          <a:p>
            <a:pPr eaLnBrk="1" hangingPunct="1"/>
            <a:r>
              <a:rPr lang="en-US" sz="2800" dirty="0" smtClean="0"/>
              <a:t>Fully online</a:t>
            </a:r>
          </a:p>
          <a:p>
            <a:pPr eaLnBrk="1" hangingPunct="1"/>
            <a:r>
              <a:rPr lang="en-US" sz="2800" dirty="0" smtClean="0"/>
              <a:t>http://www.ists.qimr.edu.au/journal.html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820969"/>
          </a:xfrm>
        </p:spPr>
        <p:txBody>
          <a:bodyPr/>
          <a:lstStyle/>
          <a:p>
            <a:r>
              <a:rPr lang="pt-PT" dirty="0" smtClean="0"/>
              <a:t>Genetic Epidemiology:</a:t>
            </a:r>
            <a:br>
              <a:rPr lang="pt-PT" dirty="0" smtClean="0"/>
            </a:br>
            <a:r>
              <a:rPr lang="pt-PT" dirty="0" smtClean="0"/>
              <a:t>Stages </a:t>
            </a:r>
            <a:r>
              <a:rPr lang="pt-PT" dirty="0"/>
              <a:t>of Genetic Mapping</a:t>
            </a:r>
            <a:endParaRPr lang="en-US" dirty="0"/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765" y="1466304"/>
            <a:ext cx="7772400" cy="4855667"/>
          </a:xfrm>
        </p:spPr>
        <p:txBody>
          <a:bodyPr/>
          <a:lstStyle/>
          <a:p>
            <a:r>
              <a:rPr lang="pt-PT" sz="2800" dirty="0">
                <a:solidFill>
                  <a:schemeClr val="bg2"/>
                </a:solidFill>
              </a:rPr>
              <a:t>Are there genes influencing this trait?</a:t>
            </a:r>
          </a:p>
          <a:p>
            <a:pPr lvl="1"/>
            <a:r>
              <a:rPr lang="pt-PT" sz="2400" dirty="0">
                <a:solidFill>
                  <a:schemeClr val="bg2"/>
                </a:solidFill>
              </a:rPr>
              <a:t>Genetic epidemiological studies</a:t>
            </a:r>
          </a:p>
          <a:p>
            <a:r>
              <a:rPr lang="pt-PT" sz="2800" dirty="0"/>
              <a:t>Where are those genes?</a:t>
            </a:r>
          </a:p>
          <a:p>
            <a:pPr lvl="1"/>
            <a:r>
              <a:rPr lang="pt-PT" sz="2400" dirty="0"/>
              <a:t>Linkage analysis</a:t>
            </a:r>
          </a:p>
          <a:p>
            <a:r>
              <a:rPr lang="pt-PT" sz="2800" dirty="0"/>
              <a:t>What are those genes</a:t>
            </a:r>
            <a:r>
              <a:rPr lang="pt-PT" sz="2800" dirty="0" smtClean="0"/>
              <a:t>?</a:t>
            </a:r>
            <a:endParaRPr lang="pt-PT" sz="2800" dirty="0"/>
          </a:p>
          <a:p>
            <a:pPr lvl="1"/>
            <a:r>
              <a:rPr lang="pt-PT" sz="2400" dirty="0"/>
              <a:t>Association </a:t>
            </a:r>
            <a:r>
              <a:rPr lang="pt-PT" sz="2400" dirty="0" smtClean="0"/>
              <a:t>analysis</a:t>
            </a:r>
          </a:p>
          <a:p>
            <a:r>
              <a:rPr lang="pt-PT" sz="2800" dirty="0" smtClean="0"/>
              <a:t>How do they work beyond the sequence?</a:t>
            </a:r>
          </a:p>
          <a:p>
            <a:pPr lvl="1"/>
            <a:r>
              <a:rPr lang="pt-PT" sz="2400" dirty="0" smtClean="0"/>
              <a:t>Epigenetics, transcriptomics, proteomics</a:t>
            </a:r>
          </a:p>
          <a:p>
            <a:r>
              <a:rPr lang="pt-PT" sz="2800" dirty="0" smtClean="0"/>
              <a:t>What can we do with them ?</a:t>
            </a:r>
          </a:p>
          <a:p>
            <a:pPr lvl="1"/>
            <a:r>
              <a:rPr lang="pt-PT" sz="2400" dirty="0" smtClean="0"/>
              <a:t>Translational medicine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7538"/>
            <a:ext cx="7793038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Twin</a:t>
            </a:r>
            <a:r>
              <a:rPr lang="en-US" sz="3200" b="1" dirty="0" smtClean="0">
                <a:solidFill>
                  <a:schemeClr val="hlink"/>
                </a:solidFill>
              </a:rPr>
              <a:t> </a:t>
            </a:r>
            <a:r>
              <a:rPr lang="en-US" sz="3200" dirty="0" smtClean="0"/>
              <a:t>correlations for IQ in Dutch twins 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4881563" y="2085897"/>
          <a:ext cx="4211637" cy="371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/>
          </p:cNvGraphicFramePr>
          <p:nvPr/>
        </p:nvGraphicFramePr>
        <p:xfrm>
          <a:off x="233363" y="2108200"/>
          <a:ext cx="3836987" cy="380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>
            <a:off x="396875" y="2992438"/>
            <a:ext cx="3641725" cy="2084387"/>
          </a:xfrm>
          <a:custGeom>
            <a:avLst/>
            <a:gdLst>
              <a:gd name="T0" fmla="*/ 0 w 2592"/>
              <a:gd name="T1" fmla="*/ 2147483647 h 1392"/>
              <a:gd name="T2" fmla="*/ 2147483647 w 2592"/>
              <a:gd name="T3" fmla="*/ 2147483647 h 1392"/>
              <a:gd name="T4" fmla="*/ 2147483647 w 2592"/>
              <a:gd name="T5" fmla="*/ 2147483647 h 1392"/>
              <a:gd name="T6" fmla="*/ 2147483647 w 2592"/>
              <a:gd name="T7" fmla="*/ 0 h 1392"/>
              <a:gd name="T8" fmla="*/ 2147483647 w 2592"/>
              <a:gd name="T9" fmla="*/ 2147483647 h 1392"/>
              <a:gd name="T10" fmla="*/ 2147483647 w 2592"/>
              <a:gd name="T11" fmla="*/ 2147483647 h 1392"/>
              <a:gd name="T12" fmla="*/ 2147483647 w 259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2"/>
              <a:gd name="T22" fmla="*/ 0 h 1392"/>
              <a:gd name="T23" fmla="*/ 2592 w 259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2" h="1392">
                <a:moveTo>
                  <a:pt x="0" y="1392"/>
                </a:moveTo>
                <a:cubicBezTo>
                  <a:pt x="100" y="1360"/>
                  <a:pt x="200" y="1328"/>
                  <a:pt x="336" y="1152"/>
                </a:cubicBezTo>
                <a:cubicBezTo>
                  <a:pt x="472" y="976"/>
                  <a:pt x="656" y="528"/>
                  <a:pt x="816" y="336"/>
                </a:cubicBezTo>
                <a:cubicBezTo>
                  <a:pt x="976" y="144"/>
                  <a:pt x="1136" y="0"/>
                  <a:pt x="1296" y="0"/>
                </a:cubicBezTo>
                <a:cubicBezTo>
                  <a:pt x="1456" y="0"/>
                  <a:pt x="1616" y="144"/>
                  <a:pt x="1776" y="336"/>
                </a:cubicBezTo>
                <a:cubicBezTo>
                  <a:pt x="1936" y="528"/>
                  <a:pt x="2120" y="976"/>
                  <a:pt x="2256" y="1152"/>
                </a:cubicBezTo>
                <a:cubicBezTo>
                  <a:pt x="2392" y="1328"/>
                  <a:pt x="2492" y="1360"/>
                  <a:pt x="2592" y="1392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 rot="10800000" flipH="1">
            <a:off x="3508375" y="5294313"/>
            <a:ext cx="8477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442913" y="5294313"/>
            <a:ext cx="281781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400175" y="5319713"/>
            <a:ext cx="3200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unaffected 	    affected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 flipV="1">
            <a:off x="533400" y="5902325"/>
            <a:ext cx="381476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3200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Disease</a:t>
            </a:r>
            <a:r>
              <a:rPr lang="en-US" b="1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liability</a:t>
            </a:r>
            <a:endParaRPr lang="en-US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384550" y="4379913"/>
            <a:ext cx="0" cy="908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85800" y="2090738"/>
            <a:ext cx="32004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Single threshold</a:t>
            </a:r>
            <a:endParaRPr lang="en-US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>
            <a:off x="4760913" y="3048000"/>
            <a:ext cx="3641725" cy="2084388"/>
          </a:xfrm>
          <a:custGeom>
            <a:avLst/>
            <a:gdLst>
              <a:gd name="T0" fmla="*/ 0 w 2592"/>
              <a:gd name="T1" fmla="*/ 2147483647 h 1392"/>
              <a:gd name="T2" fmla="*/ 2147483647 w 2592"/>
              <a:gd name="T3" fmla="*/ 2147483647 h 1392"/>
              <a:gd name="T4" fmla="*/ 2147483647 w 2592"/>
              <a:gd name="T5" fmla="*/ 2147483647 h 1392"/>
              <a:gd name="T6" fmla="*/ 2147483647 w 2592"/>
              <a:gd name="T7" fmla="*/ 0 h 1392"/>
              <a:gd name="T8" fmla="*/ 2147483647 w 2592"/>
              <a:gd name="T9" fmla="*/ 2147483647 h 1392"/>
              <a:gd name="T10" fmla="*/ 2147483647 w 2592"/>
              <a:gd name="T11" fmla="*/ 2147483647 h 1392"/>
              <a:gd name="T12" fmla="*/ 2147483647 w 259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2"/>
              <a:gd name="T22" fmla="*/ 0 h 1392"/>
              <a:gd name="T23" fmla="*/ 2592 w 259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2" h="1392">
                <a:moveTo>
                  <a:pt x="0" y="1392"/>
                </a:moveTo>
                <a:cubicBezTo>
                  <a:pt x="100" y="1360"/>
                  <a:pt x="200" y="1328"/>
                  <a:pt x="336" y="1152"/>
                </a:cubicBezTo>
                <a:cubicBezTo>
                  <a:pt x="472" y="976"/>
                  <a:pt x="656" y="528"/>
                  <a:pt x="816" y="336"/>
                </a:cubicBezTo>
                <a:cubicBezTo>
                  <a:pt x="976" y="144"/>
                  <a:pt x="1136" y="0"/>
                  <a:pt x="1296" y="0"/>
                </a:cubicBezTo>
                <a:cubicBezTo>
                  <a:pt x="1456" y="0"/>
                  <a:pt x="1616" y="144"/>
                  <a:pt x="1776" y="336"/>
                </a:cubicBezTo>
                <a:cubicBezTo>
                  <a:pt x="1936" y="528"/>
                  <a:pt x="2120" y="976"/>
                  <a:pt x="2256" y="1152"/>
                </a:cubicBezTo>
                <a:cubicBezTo>
                  <a:pt x="2392" y="1328"/>
                  <a:pt x="2492" y="1360"/>
                  <a:pt x="2592" y="1392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10800000" flipH="1">
            <a:off x="7839075" y="5316538"/>
            <a:ext cx="5683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853363" y="5348288"/>
            <a:ext cx="8461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</a:rPr>
              <a:t>severe</a:t>
            </a: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H="1" flipV="1">
            <a:off x="4897438" y="5957888"/>
            <a:ext cx="38147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257800" y="5943600"/>
            <a:ext cx="3200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Disease liability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7804150" y="4598988"/>
            <a:ext cx="0" cy="752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4953000" y="1881188"/>
            <a:ext cx="32004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Multiple thresholds</a:t>
            </a:r>
            <a:endParaRPr lang="en-US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rot="10800000" flipH="1">
            <a:off x="7183438" y="5313363"/>
            <a:ext cx="5683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rot="10800000" flipH="1">
            <a:off x="6518275" y="5321300"/>
            <a:ext cx="5683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7124700" y="3414713"/>
            <a:ext cx="0" cy="18716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6448425" y="3062288"/>
            <a:ext cx="0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rot="10800000" flipH="1">
            <a:off x="4949825" y="5314950"/>
            <a:ext cx="143986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6442075" y="5348288"/>
            <a:ext cx="7572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mild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5232400" y="5348288"/>
            <a:ext cx="1136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086600" y="5348288"/>
            <a:ext cx="7572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mod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-28575" y="338138"/>
            <a:ext cx="9144000" cy="1431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400">
                <a:solidFill>
                  <a:srgbClr val="0000CC"/>
                </a:solidFill>
              </a:rPr>
              <a:t>Multifactorial Threshold Model </a:t>
            </a:r>
          </a:p>
          <a:p>
            <a:pPr algn="ctr" eaLnBrk="0" hangingPunct="0"/>
            <a:r>
              <a:rPr lang="en-US" sz="4400">
                <a:solidFill>
                  <a:srgbClr val="0000CC"/>
                </a:solidFill>
              </a:rPr>
              <a:t>of Disease</a:t>
            </a:r>
            <a:endParaRPr lang="en-US" sz="22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6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opdas">
  <a:themeElements>
    <a:clrScheme name="1_Stropdas 3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1_Stropda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tropdas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opdas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7360</TotalTime>
  <Words>1423</Words>
  <Application>Microsoft Office PowerPoint</Application>
  <PresentationFormat>On-screen Show (4:3)</PresentationFormat>
  <Paragraphs>418</Paragraphs>
  <Slides>66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94" baseType="lpstr">
      <vt:lpstr>Blends</vt:lpstr>
      <vt:lpstr>2_Default Design</vt:lpstr>
      <vt:lpstr>2_Stropdas</vt:lpstr>
      <vt:lpstr>3_Default Design</vt:lpstr>
      <vt:lpstr>1_Blends</vt:lpstr>
      <vt:lpstr>2_Blends</vt:lpstr>
      <vt:lpstr>5_Office Theme</vt:lpstr>
      <vt:lpstr>3_Blends</vt:lpstr>
      <vt:lpstr>1_Office Theme</vt:lpstr>
      <vt:lpstr>4_Blends</vt:lpstr>
      <vt:lpstr>5_Blends</vt:lpstr>
      <vt:lpstr>4_Default Design</vt:lpstr>
      <vt:lpstr>8_Default Design</vt:lpstr>
      <vt:lpstr>3_Office Theme</vt:lpstr>
      <vt:lpstr>6_Default Design</vt:lpstr>
      <vt:lpstr>5_Default Design</vt:lpstr>
      <vt:lpstr>7_Default Design</vt:lpstr>
      <vt:lpstr>7_Office Theme</vt:lpstr>
      <vt:lpstr>9_Default Design</vt:lpstr>
      <vt:lpstr>10_Default Design</vt:lpstr>
      <vt:lpstr>8_Office Theme</vt:lpstr>
      <vt:lpstr>6_Blends</vt:lpstr>
      <vt:lpstr>11_Default Design</vt:lpstr>
      <vt:lpstr>Photo House</vt:lpstr>
      <vt:lpstr>Photo Editor Photo</vt:lpstr>
      <vt:lpstr>Chart</vt:lpstr>
      <vt:lpstr>Bitmap Image</vt:lpstr>
      <vt:lpstr>Equation</vt:lpstr>
      <vt:lpstr>24th International Workshop on Methodology for Human Genomic Studies: “the Advanced course”</vt:lpstr>
      <vt:lpstr>The genetics of complex traits:  historical context and current challenges</vt:lpstr>
      <vt:lpstr>Slide 3</vt:lpstr>
      <vt:lpstr>Slide 4</vt:lpstr>
      <vt:lpstr>Slide 5</vt:lpstr>
      <vt:lpstr>Slide 6</vt:lpstr>
      <vt:lpstr>Genetic Epidemiology: Stages of Genetic Mapping</vt:lpstr>
      <vt:lpstr>Twin correlations for IQ in Dutch twins </vt:lpstr>
      <vt:lpstr>Slide 9</vt:lpstr>
      <vt:lpstr>Slide 10</vt:lpstr>
      <vt:lpstr> 4 Stages of Genetic Mapping</vt:lpstr>
      <vt:lpstr> Linkage analysis</vt:lpstr>
      <vt:lpstr>Linkage = Co-segregation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Genome-wide IBD Why use the average sib values of   ra = 0.5    rd = 0.25   when we can estimate the (almost) exact values for each sib pair from marker data ? </vt:lpstr>
      <vt:lpstr>Slide 23</vt:lpstr>
      <vt:lpstr>Application</vt:lpstr>
      <vt:lpstr>Slide 25</vt:lpstr>
      <vt:lpstr>Slide 26</vt:lpstr>
      <vt:lpstr>Estimates of heritability using Genome-Wide IBD</vt:lpstr>
      <vt:lpstr>Finding the genes - association</vt:lpstr>
      <vt:lpstr>Slide 29</vt:lpstr>
      <vt:lpstr>How do we test for association?</vt:lpstr>
      <vt:lpstr>Slide 31</vt:lpstr>
      <vt:lpstr>Slide 32</vt:lpstr>
      <vt:lpstr>Slide 33</vt:lpstr>
      <vt:lpstr>Allele-based tests (case-control)</vt:lpstr>
      <vt:lpstr>Genotypic tests (case-control)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Individual genes</vt:lpstr>
      <vt:lpstr>GIANT Consortium - Height</vt:lpstr>
      <vt:lpstr>Slide 47</vt:lpstr>
      <vt:lpstr>Slide 48</vt:lpstr>
      <vt:lpstr>Slide 49</vt:lpstr>
      <vt:lpstr>Slide 50</vt:lpstr>
      <vt:lpstr>  Are very distant relatives that share more of their genome by descent phenotypically more similar than those that share less?</vt:lpstr>
      <vt:lpstr>Slide 52</vt:lpstr>
      <vt:lpstr>Slide 53</vt:lpstr>
      <vt:lpstr>Slide 54</vt:lpstr>
      <vt:lpstr>The White House - June 26, 2000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We also run two journals (1)</vt:lpstr>
      <vt:lpstr>We also run two journals (2)</vt:lpstr>
    </vt:vector>
  </TitlesOfParts>
  <Company>Wellcome Trust Center for Human Genetics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IBD Estimation in Pedigrees</dc:title>
  <dc:creator>Goncalo Abecasis</dc:creator>
  <cp:lastModifiedBy>nickM</cp:lastModifiedBy>
  <cp:revision>397</cp:revision>
  <dcterms:created xsi:type="dcterms:W3CDTF">2001-03-05T01:51:33Z</dcterms:created>
  <dcterms:modified xsi:type="dcterms:W3CDTF">2011-03-07T14:53:37Z</dcterms:modified>
</cp:coreProperties>
</file>