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300" r:id="rId2"/>
    <p:sldId id="325" r:id="rId3"/>
    <p:sldId id="302" r:id="rId4"/>
    <p:sldId id="313" r:id="rId5"/>
    <p:sldId id="336" r:id="rId6"/>
    <p:sldId id="337" r:id="rId7"/>
    <p:sldId id="335" r:id="rId8"/>
    <p:sldId id="303" r:id="rId9"/>
    <p:sldId id="262" r:id="rId10"/>
    <p:sldId id="261" r:id="rId11"/>
    <p:sldId id="338" r:id="rId12"/>
    <p:sldId id="339" r:id="rId13"/>
    <p:sldId id="340" r:id="rId14"/>
    <p:sldId id="309" r:id="rId15"/>
    <p:sldId id="310" r:id="rId16"/>
    <p:sldId id="328" r:id="rId17"/>
    <p:sldId id="329" r:id="rId18"/>
    <p:sldId id="330" r:id="rId19"/>
    <p:sldId id="331" r:id="rId20"/>
    <p:sldId id="332" r:id="rId21"/>
    <p:sldId id="321" r:id="rId22"/>
    <p:sldId id="322" r:id="rId23"/>
    <p:sldId id="257" r:id="rId24"/>
    <p:sldId id="258" r:id="rId25"/>
    <p:sldId id="317" r:id="rId26"/>
    <p:sldId id="320" r:id="rId27"/>
    <p:sldId id="259" r:id="rId28"/>
    <p:sldId id="260" r:id="rId29"/>
    <p:sldId id="285" r:id="rId30"/>
    <p:sldId id="263" r:id="rId31"/>
    <p:sldId id="266" r:id="rId32"/>
    <p:sldId id="267" r:id="rId33"/>
    <p:sldId id="268" r:id="rId34"/>
    <p:sldId id="269" r:id="rId35"/>
    <p:sldId id="286" r:id="rId36"/>
    <p:sldId id="270" r:id="rId37"/>
    <p:sldId id="271" r:id="rId38"/>
    <p:sldId id="273" r:id="rId39"/>
    <p:sldId id="274" r:id="rId40"/>
    <p:sldId id="312" r:id="rId41"/>
    <p:sldId id="275" r:id="rId42"/>
    <p:sldId id="276" r:id="rId43"/>
    <p:sldId id="277" r:id="rId44"/>
    <p:sldId id="287" r:id="rId45"/>
    <p:sldId id="278" r:id="rId46"/>
    <p:sldId id="279" r:id="rId47"/>
    <p:sldId id="281" r:id="rId48"/>
    <p:sldId id="280" r:id="rId49"/>
    <p:sldId id="282" r:id="rId50"/>
    <p:sldId id="283" r:id="rId51"/>
    <p:sldId id="292" r:id="rId52"/>
    <p:sldId id="293" r:id="rId53"/>
    <p:sldId id="294" r:id="rId54"/>
    <p:sldId id="295" r:id="rId55"/>
    <p:sldId id="326" r:id="rId56"/>
    <p:sldId id="327" r:id="rId57"/>
    <p:sldId id="33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7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0BA82-362D-497B-8674-0915516489BD}" type="datetimeFigureOut">
              <a:rPr lang="en-US" smtClean="0"/>
              <a:pPr/>
              <a:t>3/11/2011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2E4CD-B8C0-4190-B6F3-C22AEEDF1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6860E-F1EB-45CB-ACC4-71CAF1FE31B7}"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p>
            <a:fld id="{B0CD1925-29B5-4A4D-A631-19C6B4EDA2B5}" type="slidenum">
              <a:rPr lang="en-US"/>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3B00DC68-F6EE-4208-A88C-CD1C3DBAB56F}" type="slidenum">
              <a:rPr lang="en-US"/>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9E89B8B8-F89C-4B84-8CAB-73615624A1C2}"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9E6BD-7FE3-411B-93C2-40D1635DA597}" type="datetimeFigureOut">
              <a:rPr lang="en-US" smtClean="0"/>
              <a:pPr/>
              <a:t>3/11/2011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9E6BD-7FE3-411B-93C2-40D1635DA597}" type="datetimeFigureOut">
              <a:rPr lang="en-US" smtClean="0"/>
              <a:pPr/>
              <a:t>3/11/2011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9E6BD-7FE3-411B-93C2-40D1635DA597}" type="datetimeFigureOut">
              <a:rPr lang="en-US" smtClean="0"/>
              <a:pPr/>
              <a:t>3/11/2011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9E6BD-7FE3-411B-93C2-40D1635DA597}" type="datetimeFigureOut">
              <a:rPr lang="en-US" smtClean="0"/>
              <a:pPr/>
              <a:t>3/11/2011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9E6BD-7FE3-411B-93C2-40D1635DA597}" type="datetimeFigureOut">
              <a:rPr lang="en-US" smtClean="0"/>
              <a:pPr/>
              <a:t>3/11/2011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29E6BD-7FE3-411B-93C2-40D1635DA597}" type="datetimeFigureOut">
              <a:rPr lang="en-US" smtClean="0"/>
              <a:pPr/>
              <a:t>3/11/2011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9E6BD-7FE3-411B-93C2-40D1635DA597}" type="datetimeFigureOut">
              <a:rPr lang="en-US" smtClean="0"/>
              <a:pPr/>
              <a:t>3/11/2011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29E6BD-7FE3-411B-93C2-40D1635DA597}" type="datetimeFigureOut">
              <a:rPr lang="en-US" smtClean="0"/>
              <a:pPr/>
              <a:t>3/11/2011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9E6BD-7FE3-411B-93C2-40D1635DA597}" type="datetimeFigureOut">
              <a:rPr lang="en-US" smtClean="0"/>
              <a:pPr/>
              <a:t>3/11/2011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9E6BD-7FE3-411B-93C2-40D1635DA597}" type="datetimeFigureOut">
              <a:rPr lang="en-US" smtClean="0"/>
              <a:pPr/>
              <a:t>3/11/2011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9E6BD-7FE3-411B-93C2-40D1635DA597}" type="datetimeFigureOut">
              <a:rPr lang="en-US" smtClean="0"/>
              <a:pPr/>
              <a:t>3/11/2011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53B5B-EBF0-4AE1-8F6D-5C5E95C884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9E6BD-7FE3-411B-93C2-40D1635DA597}" type="datetimeFigureOut">
              <a:rPr lang="en-US" smtClean="0"/>
              <a:pPr/>
              <a:t>3/11/2011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53B5B-EBF0-4AE1-8F6D-5C5E95C884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en.wikipedia.org/wiki/Watson_(artificial_intelligence_software)"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SO….</a:t>
            </a:r>
            <a:br>
              <a:rPr lang="en-US" smtClean="0"/>
            </a:br>
            <a:r>
              <a:rPr lang="en-US" smtClean="0"/>
              <a:t>Where the helarwe?</a:t>
            </a:r>
            <a:br>
              <a:rPr lang="en-US" smtClean="0"/>
            </a:br>
            <a:r>
              <a:rPr lang="en-US" smtClean="0"/>
              <a:t/>
            </a:r>
            <a:br>
              <a:rPr lang="en-US" smtClean="0"/>
            </a:br>
            <a:endParaRPr lang="en-US" dirty="0"/>
          </a:p>
        </p:txBody>
      </p:sp>
      <p:sp>
        <p:nvSpPr>
          <p:cNvPr id="3" name="Subtitle 2"/>
          <p:cNvSpPr>
            <a:spLocks noGrp="1"/>
          </p:cNvSpPr>
          <p:nvPr>
            <p:ph type="subTitle" idx="1"/>
          </p:nvPr>
        </p:nvSpPr>
        <p:spPr/>
        <p:txBody>
          <a:bodyPr/>
          <a:lstStyle/>
          <a:p>
            <a:r>
              <a:rPr lang="en-US" smtClean="0"/>
              <a:t>Lindon Eaves</a:t>
            </a:r>
          </a:p>
          <a:p>
            <a:r>
              <a:rPr lang="en-US" smtClean="0"/>
              <a:t>Boulder March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4114800" y="56388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2800" b="1"/>
              <a:t>P</a:t>
            </a:r>
          </a:p>
        </p:txBody>
      </p:sp>
      <p:sp>
        <p:nvSpPr>
          <p:cNvPr id="15363" name="Rectangle 25"/>
          <p:cNvSpPr>
            <a:spLocks noChangeArrowheads="1"/>
          </p:cNvSpPr>
          <p:nvPr/>
        </p:nvSpPr>
        <p:spPr bwMode="auto">
          <a:xfrm>
            <a:off x="35052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G</a:t>
            </a:r>
            <a:r>
              <a:rPr lang="en-US" sz="1800" baseline="-25000"/>
              <a:t>4</a:t>
            </a:r>
          </a:p>
        </p:txBody>
      </p:sp>
      <p:sp>
        <p:nvSpPr>
          <p:cNvPr id="15364" name="Rectangle 26"/>
          <p:cNvSpPr>
            <a:spLocks noChangeArrowheads="1"/>
          </p:cNvSpPr>
          <p:nvPr/>
        </p:nvSpPr>
        <p:spPr bwMode="auto">
          <a:xfrm>
            <a:off x="11430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G</a:t>
            </a:r>
            <a:r>
              <a:rPr lang="en-US" sz="1800" baseline="-25000"/>
              <a:t>1</a:t>
            </a:r>
          </a:p>
        </p:txBody>
      </p:sp>
      <p:sp>
        <p:nvSpPr>
          <p:cNvPr id="15365" name="Rectangle 27"/>
          <p:cNvSpPr>
            <a:spLocks noChangeArrowheads="1"/>
          </p:cNvSpPr>
          <p:nvPr/>
        </p:nvSpPr>
        <p:spPr bwMode="auto">
          <a:xfrm>
            <a:off x="19812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G</a:t>
            </a:r>
            <a:r>
              <a:rPr lang="en-US" sz="1800" baseline="-25000"/>
              <a:t>2</a:t>
            </a:r>
          </a:p>
        </p:txBody>
      </p:sp>
      <p:sp>
        <p:nvSpPr>
          <p:cNvPr id="15366" name="Rectangle 28"/>
          <p:cNvSpPr>
            <a:spLocks noChangeArrowheads="1"/>
          </p:cNvSpPr>
          <p:nvPr/>
        </p:nvSpPr>
        <p:spPr bwMode="auto">
          <a:xfrm>
            <a:off x="27432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G</a:t>
            </a:r>
            <a:r>
              <a:rPr lang="en-US" sz="1800" baseline="-25000"/>
              <a:t>3</a:t>
            </a:r>
          </a:p>
        </p:txBody>
      </p:sp>
      <p:sp>
        <p:nvSpPr>
          <p:cNvPr id="15367" name="Rectangle 29"/>
          <p:cNvSpPr>
            <a:spLocks noChangeArrowheads="1"/>
          </p:cNvSpPr>
          <p:nvPr/>
        </p:nvSpPr>
        <p:spPr bwMode="auto">
          <a:xfrm>
            <a:off x="48768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E</a:t>
            </a:r>
            <a:r>
              <a:rPr lang="en-US" sz="1800" baseline="-25000"/>
              <a:t>1</a:t>
            </a:r>
          </a:p>
        </p:txBody>
      </p:sp>
      <p:sp>
        <p:nvSpPr>
          <p:cNvPr id="15368" name="Rectangle 30"/>
          <p:cNvSpPr>
            <a:spLocks noChangeArrowheads="1"/>
          </p:cNvSpPr>
          <p:nvPr/>
        </p:nvSpPr>
        <p:spPr bwMode="auto">
          <a:xfrm>
            <a:off x="74676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E</a:t>
            </a:r>
            <a:r>
              <a:rPr lang="en-US" sz="1800" baseline="-25000"/>
              <a:t>4</a:t>
            </a:r>
          </a:p>
        </p:txBody>
      </p:sp>
      <p:sp>
        <p:nvSpPr>
          <p:cNvPr id="15369" name="Rectangle 31"/>
          <p:cNvSpPr>
            <a:spLocks noChangeArrowheads="1"/>
          </p:cNvSpPr>
          <p:nvPr/>
        </p:nvSpPr>
        <p:spPr bwMode="auto">
          <a:xfrm>
            <a:off x="57150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E</a:t>
            </a:r>
            <a:r>
              <a:rPr lang="en-US" sz="1800" baseline="-25000"/>
              <a:t>2</a:t>
            </a:r>
          </a:p>
        </p:txBody>
      </p:sp>
      <p:sp>
        <p:nvSpPr>
          <p:cNvPr id="15370" name="Rectangle 32"/>
          <p:cNvSpPr>
            <a:spLocks noChangeArrowheads="1"/>
          </p:cNvSpPr>
          <p:nvPr/>
        </p:nvSpPr>
        <p:spPr bwMode="auto">
          <a:xfrm>
            <a:off x="6553200" y="1295400"/>
            <a:ext cx="457200" cy="457200"/>
          </a:xfrm>
          <a:prstGeom prst="rect">
            <a:avLst/>
          </a:prstGeom>
          <a:solidFill>
            <a:schemeClr val="accent1"/>
          </a:solidFill>
          <a:ln w="9525">
            <a:solidFill>
              <a:schemeClr val="tx1"/>
            </a:solidFill>
            <a:miter lim="800000"/>
            <a:headEnd/>
            <a:tailEnd/>
          </a:ln>
        </p:spPr>
        <p:txBody>
          <a:bodyPr wrap="none" anchor="ctr"/>
          <a:lstStyle/>
          <a:p>
            <a:pPr algn="ctr"/>
            <a:r>
              <a:rPr lang="en-US" sz="1800"/>
              <a:t>E</a:t>
            </a:r>
            <a:r>
              <a:rPr lang="en-US" sz="1800" baseline="-25000"/>
              <a:t>3</a:t>
            </a:r>
          </a:p>
        </p:txBody>
      </p:sp>
      <p:sp>
        <p:nvSpPr>
          <p:cNvPr id="15371" name="Oval 33"/>
          <p:cNvSpPr>
            <a:spLocks noChangeArrowheads="1"/>
          </p:cNvSpPr>
          <p:nvPr/>
        </p:nvSpPr>
        <p:spPr bwMode="auto">
          <a:xfrm>
            <a:off x="1600200" y="5410200"/>
            <a:ext cx="914400" cy="914400"/>
          </a:xfrm>
          <a:prstGeom prst="ellipse">
            <a:avLst/>
          </a:prstGeom>
          <a:solidFill>
            <a:schemeClr val="accent1"/>
          </a:solidFill>
          <a:ln w="9525">
            <a:solidFill>
              <a:schemeClr val="tx1"/>
            </a:solidFill>
            <a:round/>
            <a:headEnd/>
            <a:tailEnd/>
          </a:ln>
        </p:spPr>
        <p:txBody>
          <a:bodyPr wrap="none" anchor="ctr"/>
          <a:lstStyle/>
          <a:p>
            <a:pPr algn="ctr"/>
            <a:r>
              <a:rPr lang="en-US" sz="2400" b="1"/>
              <a:t>G</a:t>
            </a:r>
          </a:p>
        </p:txBody>
      </p:sp>
      <p:sp>
        <p:nvSpPr>
          <p:cNvPr id="15372" name="Oval 34"/>
          <p:cNvSpPr>
            <a:spLocks noChangeArrowheads="1"/>
          </p:cNvSpPr>
          <p:nvPr/>
        </p:nvSpPr>
        <p:spPr bwMode="auto">
          <a:xfrm>
            <a:off x="6705600" y="5181600"/>
            <a:ext cx="914400" cy="914400"/>
          </a:xfrm>
          <a:prstGeom prst="ellipse">
            <a:avLst/>
          </a:prstGeom>
          <a:solidFill>
            <a:schemeClr val="accent1"/>
          </a:solidFill>
          <a:ln w="9525">
            <a:solidFill>
              <a:schemeClr val="tx1"/>
            </a:solidFill>
            <a:round/>
            <a:headEnd/>
            <a:tailEnd/>
          </a:ln>
        </p:spPr>
        <p:txBody>
          <a:bodyPr wrap="none" anchor="ctr"/>
          <a:lstStyle/>
          <a:p>
            <a:pPr algn="ctr"/>
            <a:r>
              <a:rPr lang="en-US" sz="2400" b="1"/>
              <a:t>E</a:t>
            </a:r>
          </a:p>
        </p:txBody>
      </p:sp>
      <p:sp>
        <p:nvSpPr>
          <p:cNvPr id="15373" name="Rectangle 35"/>
          <p:cNvSpPr>
            <a:spLocks noChangeArrowheads="1"/>
          </p:cNvSpPr>
          <p:nvPr/>
        </p:nvSpPr>
        <p:spPr bwMode="auto">
          <a:xfrm>
            <a:off x="1066800" y="3048000"/>
            <a:ext cx="685800" cy="762000"/>
          </a:xfrm>
          <a:prstGeom prst="rect">
            <a:avLst/>
          </a:prstGeom>
          <a:solidFill>
            <a:schemeClr val="accent1"/>
          </a:solidFill>
          <a:ln w="9525">
            <a:solidFill>
              <a:schemeClr val="tx1"/>
            </a:solidFill>
            <a:miter lim="800000"/>
            <a:headEnd/>
            <a:tailEnd/>
          </a:ln>
        </p:spPr>
        <p:txBody>
          <a:bodyPr wrap="none" anchor="ctr"/>
          <a:lstStyle/>
          <a:p>
            <a:pPr algn="ctr"/>
            <a:r>
              <a:rPr lang="en-US" sz="1800" b="1"/>
              <a:t>P</a:t>
            </a:r>
            <a:r>
              <a:rPr lang="en-US" sz="1800" b="1" baseline="-25000"/>
              <a:t>1</a:t>
            </a:r>
            <a:endParaRPr lang="en-US" sz="1800" b="1"/>
          </a:p>
        </p:txBody>
      </p:sp>
      <p:sp>
        <p:nvSpPr>
          <p:cNvPr id="15374" name="Rectangle 36"/>
          <p:cNvSpPr>
            <a:spLocks noChangeArrowheads="1"/>
          </p:cNvSpPr>
          <p:nvPr/>
        </p:nvSpPr>
        <p:spPr bwMode="auto">
          <a:xfrm>
            <a:off x="7162800" y="3048000"/>
            <a:ext cx="685800" cy="762000"/>
          </a:xfrm>
          <a:prstGeom prst="rect">
            <a:avLst/>
          </a:prstGeom>
          <a:solidFill>
            <a:schemeClr val="accent1"/>
          </a:solidFill>
          <a:ln w="9525">
            <a:solidFill>
              <a:schemeClr val="tx1"/>
            </a:solidFill>
            <a:miter lim="800000"/>
            <a:headEnd/>
            <a:tailEnd/>
          </a:ln>
        </p:spPr>
        <p:txBody>
          <a:bodyPr wrap="none" anchor="ctr"/>
          <a:lstStyle/>
          <a:p>
            <a:pPr algn="ctr"/>
            <a:r>
              <a:rPr lang="en-US" sz="1800" b="1"/>
              <a:t>P</a:t>
            </a:r>
            <a:r>
              <a:rPr lang="en-US" sz="1800" b="1" baseline="-25000"/>
              <a:t>4</a:t>
            </a:r>
            <a:endParaRPr lang="en-US" sz="1800" b="1"/>
          </a:p>
        </p:txBody>
      </p:sp>
      <p:sp>
        <p:nvSpPr>
          <p:cNvPr id="15375" name="Rectangle 37"/>
          <p:cNvSpPr>
            <a:spLocks noChangeArrowheads="1"/>
          </p:cNvSpPr>
          <p:nvPr/>
        </p:nvSpPr>
        <p:spPr bwMode="auto">
          <a:xfrm>
            <a:off x="3048000" y="3048000"/>
            <a:ext cx="685800" cy="762000"/>
          </a:xfrm>
          <a:prstGeom prst="rect">
            <a:avLst/>
          </a:prstGeom>
          <a:solidFill>
            <a:schemeClr val="accent1"/>
          </a:solidFill>
          <a:ln w="9525">
            <a:solidFill>
              <a:schemeClr val="tx1"/>
            </a:solidFill>
            <a:miter lim="800000"/>
            <a:headEnd/>
            <a:tailEnd/>
          </a:ln>
        </p:spPr>
        <p:txBody>
          <a:bodyPr wrap="none" anchor="ctr"/>
          <a:lstStyle/>
          <a:p>
            <a:pPr algn="ctr"/>
            <a:r>
              <a:rPr lang="en-US" sz="1800" b="1"/>
              <a:t>P</a:t>
            </a:r>
            <a:r>
              <a:rPr lang="en-US" sz="1800" b="1" baseline="-25000"/>
              <a:t>2</a:t>
            </a:r>
            <a:endParaRPr lang="en-US" sz="1800" b="1"/>
          </a:p>
        </p:txBody>
      </p:sp>
      <p:sp>
        <p:nvSpPr>
          <p:cNvPr id="15376" name="Rectangle 38"/>
          <p:cNvSpPr>
            <a:spLocks noChangeArrowheads="1"/>
          </p:cNvSpPr>
          <p:nvPr/>
        </p:nvSpPr>
        <p:spPr bwMode="auto">
          <a:xfrm>
            <a:off x="5029200" y="3048000"/>
            <a:ext cx="685800" cy="762000"/>
          </a:xfrm>
          <a:prstGeom prst="rect">
            <a:avLst/>
          </a:prstGeom>
          <a:solidFill>
            <a:schemeClr val="accent1"/>
          </a:solidFill>
          <a:ln w="9525">
            <a:solidFill>
              <a:schemeClr val="tx1"/>
            </a:solidFill>
            <a:miter lim="800000"/>
            <a:headEnd/>
            <a:tailEnd/>
          </a:ln>
        </p:spPr>
        <p:txBody>
          <a:bodyPr wrap="none" anchor="ctr"/>
          <a:lstStyle/>
          <a:p>
            <a:pPr algn="ctr"/>
            <a:r>
              <a:rPr lang="en-US" sz="1800" b="1"/>
              <a:t>P</a:t>
            </a:r>
            <a:r>
              <a:rPr lang="en-US" sz="1800" b="1" baseline="-25000"/>
              <a:t>3</a:t>
            </a:r>
            <a:endParaRPr lang="en-US" sz="1800" b="1"/>
          </a:p>
        </p:txBody>
      </p:sp>
      <p:sp>
        <p:nvSpPr>
          <p:cNvPr id="15377" name="Oval 40"/>
          <p:cNvSpPr>
            <a:spLocks noChangeArrowheads="1"/>
          </p:cNvSpPr>
          <p:nvPr/>
        </p:nvSpPr>
        <p:spPr bwMode="auto">
          <a:xfrm>
            <a:off x="8305800" y="22098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G’</a:t>
            </a:r>
            <a:r>
              <a:rPr lang="en-US" sz="1800" baseline="-25000"/>
              <a:t>4</a:t>
            </a:r>
          </a:p>
        </p:txBody>
      </p:sp>
      <p:sp>
        <p:nvSpPr>
          <p:cNvPr id="15378" name="Oval 41"/>
          <p:cNvSpPr>
            <a:spLocks noChangeArrowheads="1"/>
          </p:cNvSpPr>
          <p:nvPr/>
        </p:nvSpPr>
        <p:spPr bwMode="auto">
          <a:xfrm>
            <a:off x="8305800" y="39624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E’</a:t>
            </a:r>
            <a:r>
              <a:rPr lang="en-US" sz="1800" baseline="-25000"/>
              <a:t>4</a:t>
            </a:r>
          </a:p>
        </p:txBody>
      </p:sp>
      <p:sp>
        <p:nvSpPr>
          <p:cNvPr id="15379" name="Oval 42"/>
          <p:cNvSpPr>
            <a:spLocks noChangeArrowheads="1"/>
          </p:cNvSpPr>
          <p:nvPr/>
        </p:nvSpPr>
        <p:spPr bwMode="auto">
          <a:xfrm>
            <a:off x="152400" y="40386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E’</a:t>
            </a:r>
            <a:r>
              <a:rPr lang="en-US" sz="1800" baseline="-25000"/>
              <a:t>1</a:t>
            </a:r>
          </a:p>
        </p:txBody>
      </p:sp>
      <p:sp>
        <p:nvSpPr>
          <p:cNvPr id="15380" name="Oval 43"/>
          <p:cNvSpPr>
            <a:spLocks noChangeArrowheads="1"/>
          </p:cNvSpPr>
          <p:nvPr/>
        </p:nvSpPr>
        <p:spPr bwMode="auto">
          <a:xfrm>
            <a:off x="3581400" y="39624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G’</a:t>
            </a:r>
            <a:r>
              <a:rPr lang="en-US" sz="1800" baseline="-25000"/>
              <a:t>2</a:t>
            </a:r>
          </a:p>
        </p:txBody>
      </p:sp>
      <p:sp>
        <p:nvSpPr>
          <p:cNvPr id="15381" name="Oval 44"/>
          <p:cNvSpPr>
            <a:spLocks noChangeArrowheads="1"/>
          </p:cNvSpPr>
          <p:nvPr/>
        </p:nvSpPr>
        <p:spPr bwMode="auto">
          <a:xfrm>
            <a:off x="4495800" y="39624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E’</a:t>
            </a:r>
            <a:r>
              <a:rPr lang="en-US" sz="1800" baseline="-25000"/>
              <a:t>3</a:t>
            </a:r>
          </a:p>
        </p:txBody>
      </p:sp>
      <p:sp>
        <p:nvSpPr>
          <p:cNvPr id="15382" name="Oval 47"/>
          <p:cNvSpPr>
            <a:spLocks noChangeArrowheads="1"/>
          </p:cNvSpPr>
          <p:nvPr/>
        </p:nvSpPr>
        <p:spPr bwMode="auto">
          <a:xfrm>
            <a:off x="228600" y="2438400"/>
            <a:ext cx="609600" cy="609600"/>
          </a:xfrm>
          <a:prstGeom prst="ellipse">
            <a:avLst/>
          </a:prstGeom>
          <a:solidFill>
            <a:schemeClr val="accent1"/>
          </a:solidFill>
          <a:ln w="9525">
            <a:solidFill>
              <a:schemeClr val="tx1"/>
            </a:solidFill>
            <a:round/>
            <a:headEnd/>
            <a:tailEnd/>
          </a:ln>
        </p:spPr>
        <p:txBody>
          <a:bodyPr wrap="none" anchor="ctr"/>
          <a:lstStyle/>
          <a:p>
            <a:pPr algn="ctr"/>
            <a:r>
              <a:rPr lang="en-US" sz="1800"/>
              <a:t>G’</a:t>
            </a:r>
            <a:r>
              <a:rPr lang="en-US" sz="1800" baseline="-25000"/>
              <a:t>1</a:t>
            </a:r>
          </a:p>
        </p:txBody>
      </p:sp>
      <p:sp>
        <p:nvSpPr>
          <p:cNvPr id="15383" name="Line 48"/>
          <p:cNvSpPr>
            <a:spLocks noChangeShapeType="1"/>
          </p:cNvSpPr>
          <p:nvPr/>
        </p:nvSpPr>
        <p:spPr bwMode="auto">
          <a:xfrm>
            <a:off x="2514600" y="5867400"/>
            <a:ext cx="1600200" cy="76200"/>
          </a:xfrm>
          <a:prstGeom prst="line">
            <a:avLst/>
          </a:prstGeom>
          <a:noFill/>
          <a:ln w="9525">
            <a:solidFill>
              <a:schemeClr val="tx1"/>
            </a:solidFill>
            <a:round/>
            <a:headEnd/>
            <a:tailEnd type="triangle" w="med" len="med"/>
          </a:ln>
        </p:spPr>
        <p:txBody>
          <a:bodyPr/>
          <a:lstStyle/>
          <a:p>
            <a:endParaRPr lang="en-US"/>
          </a:p>
        </p:txBody>
      </p:sp>
      <p:sp>
        <p:nvSpPr>
          <p:cNvPr id="15384" name="Line 49"/>
          <p:cNvSpPr>
            <a:spLocks noChangeShapeType="1"/>
          </p:cNvSpPr>
          <p:nvPr/>
        </p:nvSpPr>
        <p:spPr bwMode="auto">
          <a:xfrm flipH="1">
            <a:off x="5029200" y="5715000"/>
            <a:ext cx="1676400" cy="457200"/>
          </a:xfrm>
          <a:prstGeom prst="line">
            <a:avLst/>
          </a:prstGeom>
          <a:noFill/>
          <a:ln w="9525">
            <a:solidFill>
              <a:schemeClr val="tx1"/>
            </a:solidFill>
            <a:round/>
            <a:headEnd/>
            <a:tailEnd type="triangle" w="med" len="med"/>
          </a:ln>
        </p:spPr>
        <p:txBody>
          <a:bodyPr/>
          <a:lstStyle/>
          <a:p>
            <a:endParaRPr lang="en-US"/>
          </a:p>
        </p:txBody>
      </p:sp>
      <p:sp>
        <p:nvSpPr>
          <p:cNvPr id="15385" name="Line 50"/>
          <p:cNvSpPr>
            <a:spLocks noChangeShapeType="1"/>
          </p:cNvSpPr>
          <p:nvPr/>
        </p:nvSpPr>
        <p:spPr bwMode="auto">
          <a:xfrm>
            <a:off x="3352800" y="3810000"/>
            <a:ext cx="838200" cy="1828800"/>
          </a:xfrm>
          <a:prstGeom prst="line">
            <a:avLst/>
          </a:prstGeom>
          <a:noFill/>
          <a:ln w="9525">
            <a:solidFill>
              <a:schemeClr val="tx1"/>
            </a:solidFill>
            <a:round/>
            <a:headEnd/>
            <a:tailEnd type="triangle" w="med" len="med"/>
          </a:ln>
        </p:spPr>
        <p:txBody>
          <a:bodyPr/>
          <a:lstStyle/>
          <a:p>
            <a:endParaRPr lang="en-US"/>
          </a:p>
        </p:txBody>
      </p:sp>
      <p:sp>
        <p:nvSpPr>
          <p:cNvPr id="15386" name="Line 51"/>
          <p:cNvSpPr>
            <a:spLocks noChangeShapeType="1"/>
          </p:cNvSpPr>
          <p:nvPr/>
        </p:nvSpPr>
        <p:spPr bwMode="auto">
          <a:xfrm>
            <a:off x="1371600" y="3810000"/>
            <a:ext cx="2743200" cy="1828800"/>
          </a:xfrm>
          <a:prstGeom prst="line">
            <a:avLst/>
          </a:prstGeom>
          <a:noFill/>
          <a:ln w="9525">
            <a:solidFill>
              <a:schemeClr val="tx1"/>
            </a:solidFill>
            <a:round/>
            <a:headEnd/>
            <a:tailEnd type="triangle" w="med" len="med"/>
          </a:ln>
        </p:spPr>
        <p:txBody>
          <a:bodyPr/>
          <a:lstStyle/>
          <a:p>
            <a:endParaRPr lang="en-US"/>
          </a:p>
        </p:txBody>
      </p:sp>
      <p:sp>
        <p:nvSpPr>
          <p:cNvPr id="15387" name="Line 53"/>
          <p:cNvSpPr>
            <a:spLocks noChangeShapeType="1"/>
          </p:cNvSpPr>
          <p:nvPr/>
        </p:nvSpPr>
        <p:spPr bwMode="auto">
          <a:xfrm>
            <a:off x="1371600" y="1752600"/>
            <a:ext cx="0" cy="1219200"/>
          </a:xfrm>
          <a:prstGeom prst="line">
            <a:avLst/>
          </a:prstGeom>
          <a:noFill/>
          <a:ln w="9525">
            <a:solidFill>
              <a:schemeClr val="tx1"/>
            </a:solidFill>
            <a:round/>
            <a:headEnd/>
            <a:tailEnd type="triangle" w="med" len="med"/>
          </a:ln>
        </p:spPr>
        <p:txBody>
          <a:bodyPr/>
          <a:lstStyle/>
          <a:p>
            <a:endParaRPr lang="en-US"/>
          </a:p>
        </p:txBody>
      </p:sp>
      <p:sp>
        <p:nvSpPr>
          <p:cNvPr id="15388" name="Line 54"/>
          <p:cNvSpPr>
            <a:spLocks noChangeShapeType="1"/>
          </p:cNvSpPr>
          <p:nvPr/>
        </p:nvSpPr>
        <p:spPr bwMode="auto">
          <a:xfrm flipH="1">
            <a:off x="1524000" y="1752600"/>
            <a:ext cx="685800" cy="1295400"/>
          </a:xfrm>
          <a:prstGeom prst="line">
            <a:avLst/>
          </a:prstGeom>
          <a:noFill/>
          <a:ln w="9525">
            <a:solidFill>
              <a:schemeClr val="tx1"/>
            </a:solidFill>
            <a:round/>
            <a:headEnd/>
            <a:tailEnd type="triangle" w="med" len="med"/>
          </a:ln>
        </p:spPr>
        <p:txBody>
          <a:bodyPr/>
          <a:lstStyle/>
          <a:p>
            <a:endParaRPr lang="en-US"/>
          </a:p>
        </p:txBody>
      </p:sp>
      <p:sp>
        <p:nvSpPr>
          <p:cNvPr id="15389" name="Line 55"/>
          <p:cNvSpPr>
            <a:spLocks noChangeShapeType="1"/>
          </p:cNvSpPr>
          <p:nvPr/>
        </p:nvSpPr>
        <p:spPr bwMode="auto">
          <a:xfrm>
            <a:off x="2286000" y="1752600"/>
            <a:ext cx="1143000" cy="1295400"/>
          </a:xfrm>
          <a:prstGeom prst="line">
            <a:avLst/>
          </a:prstGeom>
          <a:noFill/>
          <a:ln w="9525">
            <a:solidFill>
              <a:schemeClr val="tx1"/>
            </a:solidFill>
            <a:round/>
            <a:headEnd/>
            <a:tailEnd type="triangle" w="med" len="med"/>
          </a:ln>
        </p:spPr>
        <p:txBody>
          <a:bodyPr/>
          <a:lstStyle/>
          <a:p>
            <a:endParaRPr lang="en-US"/>
          </a:p>
        </p:txBody>
      </p:sp>
      <p:sp>
        <p:nvSpPr>
          <p:cNvPr id="15390" name="Line 56"/>
          <p:cNvSpPr>
            <a:spLocks noChangeShapeType="1"/>
          </p:cNvSpPr>
          <p:nvPr/>
        </p:nvSpPr>
        <p:spPr bwMode="auto">
          <a:xfrm>
            <a:off x="5105400" y="1752600"/>
            <a:ext cx="228600" cy="1219200"/>
          </a:xfrm>
          <a:prstGeom prst="line">
            <a:avLst/>
          </a:prstGeom>
          <a:noFill/>
          <a:ln w="9525">
            <a:solidFill>
              <a:schemeClr val="tx1"/>
            </a:solidFill>
            <a:round/>
            <a:headEnd/>
            <a:tailEnd type="triangle" w="med" len="med"/>
          </a:ln>
        </p:spPr>
        <p:txBody>
          <a:bodyPr/>
          <a:lstStyle/>
          <a:p>
            <a:endParaRPr lang="en-US"/>
          </a:p>
        </p:txBody>
      </p:sp>
      <p:sp>
        <p:nvSpPr>
          <p:cNvPr id="15391" name="Line 57"/>
          <p:cNvSpPr>
            <a:spLocks noChangeShapeType="1"/>
          </p:cNvSpPr>
          <p:nvPr/>
        </p:nvSpPr>
        <p:spPr bwMode="auto">
          <a:xfrm flipH="1">
            <a:off x="5486400" y="1752600"/>
            <a:ext cx="457200" cy="1219200"/>
          </a:xfrm>
          <a:prstGeom prst="line">
            <a:avLst/>
          </a:prstGeom>
          <a:noFill/>
          <a:ln w="9525">
            <a:solidFill>
              <a:schemeClr val="tx1"/>
            </a:solidFill>
            <a:round/>
            <a:headEnd/>
            <a:tailEnd type="triangle" w="med" len="med"/>
          </a:ln>
        </p:spPr>
        <p:txBody>
          <a:bodyPr/>
          <a:lstStyle/>
          <a:p>
            <a:endParaRPr lang="en-US"/>
          </a:p>
        </p:txBody>
      </p:sp>
      <p:sp>
        <p:nvSpPr>
          <p:cNvPr id="15392" name="Line 58"/>
          <p:cNvSpPr>
            <a:spLocks noChangeShapeType="1"/>
          </p:cNvSpPr>
          <p:nvPr/>
        </p:nvSpPr>
        <p:spPr bwMode="auto">
          <a:xfrm>
            <a:off x="6781800" y="1752600"/>
            <a:ext cx="609600" cy="1295400"/>
          </a:xfrm>
          <a:prstGeom prst="line">
            <a:avLst/>
          </a:prstGeom>
          <a:noFill/>
          <a:ln w="9525">
            <a:solidFill>
              <a:schemeClr val="tx1"/>
            </a:solidFill>
            <a:round/>
            <a:headEnd/>
            <a:tailEnd type="triangle" w="med" len="med"/>
          </a:ln>
        </p:spPr>
        <p:txBody>
          <a:bodyPr/>
          <a:lstStyle/>
          <a:p>
            <a:endParaRPr lang="en-US"/>
          </a:p>
        </p:txBody>
      </p:sp>
      <p:sp>
        <p:nvSpPr>
          <p:cNvPr id="15393" name="Line 59"/>
          <p:cNvSpPr>
            <a:spLocks noChangeShapeType="1"/>
          </p:cNvSpPr>
          <p:nvPr/>
        </p:nvSpPr>
        <p:spPr bwMode="auto">
          <a:xfrm>
            <a:off x="7620000" y="1752600"/>
            <a:ext cx="0" cy="1295400"/>
          </a:xfrm>
          <a:prstGeom prst="line">
            <a:avLst/>
          </a:prstGeom>
          <a:noFill/>
          <a:ln w="9525">
            <a:solidFill>
              <a:schemeClr val="tx1"/>
            </a:solidFill>
            <a:round/>
            <a:headEnd/>
            <a:tailEnd type="triangle" w="med" len="med"/>
          </a:ln>
        </p:spPr>
        <p:txBody>
          <a:bodyPr/>
          <a:lstStyle/>
          <a:p>
            <a:endParaRPr lang="en-US"/>
          </a:p>
        </p:txBody>
      </p:sp>
      <p:sp>
        <p:nvSpPr>
          <p:cNvPr id="15394" name="Line 60"/>
          <p:cNvSpPr>
            <a:spLocks noChangeShapeType="1"/>
          </p:cNvSpPr>
          <p:nvPr/>
        </p:nvSpPr>
        <p:spPr bwMode="auto">
          <a:xfrm flipH="1">
            <a:off x="5638800" y="1752600"/>
            <a:ext cx="1066800" cy="1295400"/>
          </a:xfrm>
          <a:prstGeom prst="line">
            <a:avLst/>
          </a:prstGeom>
          <a:noFill/>
          <a:ln w="9525">
            <a:solidFill>
              <a:schemeClr val="tx1"/>
            </a:solidFill>
            <a:round/>
            <a:headEnd/>
            <a:tailEnd type="triangle" w="med" len="med"/>
          </a:ln>
        </p:spPr>
        <p:txBody>
          <a:bodyPr/>
          <a:lstStyle/>
          <a:p>
            <a:endParaRPr lang="en-US"/>
          </a:p>
        </p:txBody>
      </p:sp>
      <p:sp>
        <p:nvSpPr>
          <p:cNvPr id="15395" name="Line 62"/>
          <p:cNvSpPr>
            <a:spLocks noChangeShapeType="1"/>
          </p:cNvSpPr>
          <p:nvPr/>
        </p:nvSpPr>
        <p:spPr bwMode="auto">
          <a:xfrm flipH="1">
            <a:off x="4648200" y="3810000"/>
            <a:ext cx="990600" cy="1828800"/>
          </a:xfrm>
          <a:prstGeom prst="line">
            <a:avLst/>
          </a:prstGeom>
          <a:noFill/>
          <a:ln w="9525">
            <a:solidFill>
              <a:schemeClr val="tx1"/>
            </a:solidFill>
            <a:round/>
            <a:headEnd/>
            <a:tailEnd type="triangle" w="med" len="med"/>
          </a:ln>
        </p:spPr>
        <p:txBody>
          <a:bodyPr/>
          <a:lstStyle/>
          <a:p>
            <a:endParaRPr lang="en-US"/>
          </a:p>
        </p:txBody>
      </p:sp>
      <p:sp>
        <p:nvSpPr>
          <p:cNvPr id="15396" name="Line 63"/>
          <p:cNvSpPr>
            <a:spLocks noChangeShapeType="1"/>
          </p:cNvSpPr>
          <p:nvPr/>
        </p:nvSpPr>
        <p:spPr bwMode="auto">
          <a:xfrm>
            <a:off x="3810000" y="1752600"/>
            <a:ext cx="1447800" cy="1295400"/>
          </a:xfrm>
          <a:prstGeom prst="line">
            <a:avLst/>
          </a:prstGeom>
          <a:noFill/>
          <a:ln w="9525">
            <a:solidFill>
              <a:schemeClr val="tx1"/>
            </a:solidFill>
            <a:round/>
            <a:headEnd/>
            <a:tailEnd type="triangle" w="med" len="med"/>
          </a:ln>
        </p:spPr>
        <p:txBody>
          <a:bodyPr/>
          <a:lstStyle/>
          <a:p>
            <a:endParaRPr lang="en-US"/>
          </a:p>
        </p:txBody>
      </p:sp>
      <p:sp>
        <p:nvSpPr>
          <p:cNvPr id="15397" name="Line 64"/>
          <p:cNvSpPr>
            <a:spLocks noChangeShapeType="1"/>
          </p:cNvSpPr>
          <p:nvPr/>
        </p:nvSpPr>
        <p:spPr bwMode="auto">
          <a:xfrm flipH="1">
            <a:off x="3505200" y="1752600"/>
            <a:ext cx="152400" cy="1295400"/>
          </a:xfrm>
          <a:prstGeom prst="line">
            <a:avLst/>
          </a:prstGeom>
          <a:noFill/>
          <a:ln w="9525">
            <a:solidFill>
              <a:schemeClr val="tx1"/>
            </a:solidFill>
            <a:round/>
            <a:headEnd/>
            <a:tailEnd type="triangle" w="med" len="med"/>
          </a:ln>
        </p:spPr>
        <p:txBody>
          <a:bodyPr/>
          <a:lstStyle/>
          <a:p>
            <a:endParaRPr lang="en-US"/>
          </a:p>
        </p:txBody>
      </p:sp>
      <p:sp>
        <p:nvSpPr>
          <p:cNvPr id="15398" name="Line 65"/>
          <p:cNvSpPr>
            <a:spLocks noChangeShapeType="1"/>
          </p:cNvSpPr>
          <p:nvPr/>
        </p:nvSpPr>
        <p:spPr bwMode="auto">
          <a:xfrm>
            <a:off x="2971800" y="1752600"/>
            <a:ext cx="457200" cy="1295400"/>
          </a:xfrm>
          <a:prstGeom prst="line">
            <a:avLst/>
          </a:prstGeom>
          <a:noFill/>
          <a:ln w="9525">
            <a:solidFill>
              <a:schemeClr val="tx1"/>
            </a:solidFill>
            <a:round/>
            <a:headEnd/>
            <a:tailEnd type="triangle" w="med" len="med"/>
          </a:ln>
        </p:spPr>
        <p:txBody>
          <a:bodyPr/>
          <a:lstStyle/>
          <a:p>
            <a:endParaRPr lang="en-US"/>
          </a:p>
        </p:txBody>
      </p:sp>
      <p:sp>
        <p:nvSpPr>
          <p:cNvPr id="15399" name="Line 66"/>
          <p:cNvSpPr>
            <a:spLocks noChangeShapeType="1"/>
          </p:cNvSpPr>
          <p:nvPr/>
        </p:nvSpPr>
        <p:spPr bwMode="auto">
          <a:xfrm flipH="1">
            <a:off x="1752600" y="1752600"/>
            <a:ext cx="4114800" cy="1295400"/>
          </a:xfrm>
          <a:prstGeom prst="line">
            <a:avLst/>
          </a:prstGeom>
          <a:noFill/>
          <a:ln w="9525">
            <a:solidFill>
              <a:schemeClr val="tx1"/>
            </a:solidFill>
            <a:round/>
            <a:headEnd/>
            <a:tailEnd type="triangle" w="med" len="med"/>
          </a:ln>
        </p:spPr>
        <p:txBody>
          <a:bodyPr/>
          <a:lstStyle/>
          <a:p>
            <a:endParaRPr lang="en-US"/>
          </a:p>
        </p:txBody>
      </p:sp>
      <p:sp>
        <p:nvSpPr>
          <p:cNvPr id="15400" name="Line 67"/>
          <p:cNvSpPr>
            <a:spLocks noChangeShapeType="1"/>
          </p:cNvSpPr>
          <p:nvPr/>
        </p:nvSpPr>
        <p:spPr bwMode="auto">
          <a:xfrm>
            <a:off x="838200" y="2743200"/>
            <a:ext cx="457200" cy="304800"/>
          </a:xfrm>
          <a:prstGeom prst="line">
            <a:avLst/>
          </a:prstGeom>
          <a:noFill/>
          <a:ln w="9525">
            <a:solidFill>
              <a:schemeClr val="tx1"/>
            </a:solidFill>
            <a:round/>
            <a:headEnd/>
            <a:tailEnd type="triangle" w="med" len="med"/>
          </a:ln>
        </p:spPr>
        <p:txBody>
          <a:bodyPr/>
          <a:lstStyle/>
          <a:p>
            <a:endParaRPr lang="en-US"/>
          </a:p>
        </p:txBody>
      </p:sp>
      <p:sp>
        <p:nvSpPr>
          <p:cNvPr id="15401" name="Line 68"/>
          <p:cNvSpPr>
            <a:spLocks noChangeShapeType="1"/>
          </p:cNvSpPr>
          <p:nvPr/>
        </p:nvSpPr>
        <p:spPr bwMode="auto">
          <a:xfrm flipV="1">
            <a:off x="762000" y="3810000"/>
            <a:ext cx="533400" cy="457200"/>
          </a:xfrm>
          <a:prstGeom prst="line">
            <a:avLst/>
          </a:prstGeom>
          <a:noFill/>
          <a:ln w="9525">
            <a:solidFill>
              <a:schemeClr val="tx1"/>
            </a:solidFill>
            <a:round/>
            <a:headEnd/>
            <a:tailEnd type="triangle" w="med" len="med"/>
          </a:ln>
        </p:spPr>
        <p:txBody>
          <a:bodyPr/>
          <a:lstStyle/>
          <a:p>
            <a:endParaRPr lang="en-US"/>
          </a:p>
        </p:txBody>
      </p:sp>
      <p:sp>
        <p:nvSpPr>
          <p:cNvPr id="15402" name="Line 69"/>
          <p:cNvSpPr>
            <a:spLocks noChangeShapeType="1"/>
          </p:cNvSpPr>
          <p:nvPr/>
        </p:nvSpPr>
        <p:spPr bwMode="auto">
          <a:xfrm flipH="1">
            <a:off x="7848600" y="2667000"/>
            <a:ext cx="533400" cy="685800"/>
          </a:xfrm>
          <a:prstGeom prst="line">
            <a:avLst/>
          </a:prstGeom>
          <a:noFill/>
          <a:ln w="9525">
            <a:solidFill>
              <a:schemeClr val="tx1"/>
            </a:solidFill>
            <a:round/>
            <a:headEnd/>
            <a:tailEnd type="triangle" w="med" len="med"/>
          </a:ln>
        </p:spPr>
        <p:txBody>
          <a:bodyPr/>
          <a:lstStyle/>
          <a:p>
            <a:endParaRPr lang="en-US"/>
          </a:p>
        </p:txBody>
      </p:sp>
      <p:sp>
        <p:nvSpPr>
          <p:cNvPr id="15403" name="Line 70"/>
          <p:cNvSpPr>
            <a:spLocks noChangeShapeType="1"/>
          </p:cNvSpPr>
          <p:nvPr/>
        </p:nvSpPr>
        <p:spPr bwMode="auto">
          <a:xfrm flipH="1" flipV="1">
            <a:off x="7848600" y="3581400"/>
            <a:ext cx="457200" cy="609600"/>
          </a:xfrm>
          <a:prstGeom prst="line">
            <a:avLst/>
          </a:prstGeom>
          <a:noFill/>
          <a:ln w="9525">
            <a:solidFill>
              <a:schemeClr val="tx1"/>
            </a:solidFill>
            <a:round/>
            <a:headEnd/>
            <a:tailEnd type="triangle" w="med" len="med"/>
          </a:ln>
        </p:spPr>
        <p:txBody>
          <a:bodyPr/>
          <a:lstStyle/>
          <a:p>
            <a:endParaRPr lang="en-US"/>
          </a:p>
        </p:txBody>
      </p:sp>
      <p:sp>
        <p:nvSpPr>
          <p:cNvPr id="15404" name="Line 71"/>
          <p:cNvSpPr>
            <a:spLocks noChangeShapeType="1"/>
          </p:cNvSpPr>
          <p:nvPr/>
        </p:nvSpPr>
        <p:spPr bwMode="auto">
          <a:xfrm flipH="1">
            <a:off x="5029200" y="3810000"/>
            <a:ext cx="2438400" cy="2057400"/>
          </a:xfrm>
          <a:prstGeom prst="line">
            <a:avLst/>
          </a:prstGeom>
          <a:noFill/>
          <a:ln w="9525">
            <a:solidFill>
              <a:schemeClr val="tx1"/>
            </a:solidFill>
            <a:round/>
            <a:headEnd/>
            <a:tailEnd type="triangle" w="med" len="med"/>
          </a:ln>
        </p:spPr>
        <p:txBody>
          <a:bodyPr/>
          <a:lstStyle/>
          <a:p>
            <a:endParaRPr lang="en-US"/>
          </a:p>
        </p:txBody>
      </p:sp>
      <p:sp>
        <p:nvSpPr>
          <p:cNvPr id="15405" name="Line 73"/>
          <p:cNvSpPr>
            <a:spLocks noChangeShapeType="1"/>
          </p:cNvSpPr>
          <p:nvPr/>
        </p:nvSpPr>
        <p:spPr bwMode="auto">
          <a:xfrm flipH="1" flipV="1">
            <a:off x="3733800" y="3657600"/>
            <a:ext cx="152400" cy="304800"/>
          </a:xfrm>
          <a:prstGeom prst="line">
            <a:avLst/>
          </a:prstGeom>
          <a:noFill/>
          <a:ln w="9525">
            <a:solidFill>
              <a:schemeClr val="tx1"/>
            </a:solidFill>
            <a:round/>
            <a:headEnd/>
            <a:tailEnd type="triangle" w="med" len="med"/>
          </a:ln>
        </p:spPr>
        <p:txBody>
          <a:bodyPr/>
          <a:lstStyle/>
          <a:p>
            <a:endParaRPr lang="en-US"/>
          </a:p>
        </p:txBody>
      </p:sp>
      <p:sp>
        <p:nvSpPr>
          <p:cNvPr id="15406" name="Line 74"/>
          <p:cNvSpPr>
            <a:spLocks noChangeShapeType="1"/>
          </p:cNvSpPr>
          <p:nvPr/>
        </p:nvSpPr>
        <p:spPr bwMode="auto">
          <a:xfrm flipV="1">
            <a:off x="4800600" y="3581400"/>
            <a:ext cx="228600" cy="381000"/>
          </a:xfrm>
          <a:prstGeom prst="line">
            <a:avLst/>
          </a:prstGeom>
          <a:noFill/>
          <a:ln w="9525">
            <a:solidFill>
              <a:schemeClr val="tx1"/>
            </a:solidFill>
            <a:round/>
            <a:headEnd/>
            <a:tailEnd type="triangle" w="med" len="med"/>
          </a:ln>
        </p:spPr>
        <p:txBody>
          <a:bodyPr/>
          <a:lstStyle/>
          <a:p>
            <a:endParaRPr lang="en-US"/>
          </a:p>
        </p:txBody>
      </p:sp>
      <p:sp>
        <p:nvSpPr>
          <p:cNvPr id="15407" name="Text Box 75"/>
          <p:cNvSpPr txBox="1">
            <a:spLocks noChangeArrowheads="1"/>
          </p:cNvSpPr>
          <p:nvPr/>
        </p:nvSpPr>
        <p:spPr bwMode="auto">
          <a:xfrm>
            <a:off x="1127125" y="493713"/>
            <a:ext cx="2368550" cy="366712"/>
          </a:xfrm>
          <a:prstGeom prst="rect">
            <a:avLst/>
          </a:prstGeom>
          <a:noFill/>
          <a:ln w="9525">
            <a:noFill/>
            <a:miter lim="800000"/>
            <a:headEnd/>
            <a:tailEnd/>
          </a:ln>
        </p:spPr>
        <p:txBody>
          <a:bodyPr wrap="none">
            <a:spAutoFit/>
          </a:bodyPr>
          <a:lstStyle/>
          <a:p>
            <a:r>
              <a:rPr lang="en-US" sz="1800"/>
              <a:t>Measured Genotypes</a:t>
            </a:r>
          </a:p>
        </p:txBody>
      </p:sp>
      <p:sp>
        <p:nvSpPr>
          <p:cNvPr id="15408" name="Text Box 76"/>
          <p:cNvSpPr txBox="1">
            <a:spLocks noChangeArrowheads="1"/>
          </p:cNvSpPr>
          <p:nvPr/>
        </p:nvSpPr>
        <p:spPr bwMode="auto">
          <a:xfrm>
            <a:off x="5165725" y="493713"/>
            <a:ext cx="2660650" cy="366712"/>
          </a:xfrm>
          <a:prstGeom prst="rect">
            <a:avLst/>
          </a:prstGeom>
          <a:noFill/>
          <a:ln w="9525">
            <a:noFill/>
            <a:miter lim="800000"/>
            <a:headEnd/>
            <a:tailEnd/>
          </a:ln>
        </p:spPr>
        <p:txBody>
          <a:bodyPr wrap="none">
            <a:spAutoFit/>
          </a:bodyPr>
          <a:lstStyle/>
          <a:p>
            <a:r>
              <a:rPr lang="en-US" sz="1800"/>
              <a:t>Measured Environments</a:t>
            </a:r>
          </a:p>
        </p:txBody>
      </p:sp>
      <p:sp>
        <p:nvSpPr>
          <p:cNvPr id="15409" name="Text Box 77"/>
          <p:cNvSpPr txBox="1">
            <a:spLocks noChangeArrowheads="1"/>
          </p:cNvSpPr>
          <p:nvPr/>
        </p:nvSpPr>
        <p:spPr bwMode="auto">
          <a:xfrm>
            <a:off x="5029200" y="6172200"/>
            <a:ext cx="2632075" cy="366713"/>
          </a:xfrm>
          <a:prstGeom prst="rect">
            <a:avLst/>
          </a:prstGeom>
          <a:noFill/>
          <a:ln w="9525">
            <a:noFill/>
            <a:miter lim="800000"/>
            <a:headEnd/>
            <a:tailEnd/>
          </a:ln>
        </p:spPr>
        <p:txBody>
          <a:bodyPr>
            <a:spAutoFit/>
          </a:bodyPr>
          <a:lstStyle/>
          <a:p>
            <a:r>
              <a:rPr lang="en-US" sz="1800"/>
              <a:t>Outcome Phenotype</a:t>
            </a:r>
          </a:p>
        </p:txBody>
      </p:sp>
      <p:sp>
        <p:nvSpPr>
          <p:cNvPr id="15410" name="Text Box 78"/>
          <p:cNvSpPr txBox="1">
            <a:spLocks noChangeArrowheads="1"/>
          </p:cNvSpPr>
          <p:nvPr/>
        </p:nvSpPr>
        <p:spPr bwMode="auto">
          <a:xfrm>
            <a:off x="3276600" y="2667000"/>
            <a:ext cx="1981200" cy="366713"/>
          </a:xfrm>
          <a:prstGeom prst="rect">
            <a:avLst/>
          </a:prstGeom>
          <a:noFill/>
          <a:ln w="9525">
            <a:noFill/>
            <a:miter lim="800000"/>
            <a:headEnd/>
            <a:tailEnd/>
          </a:ln>
        </p:spPr>
        <p:txBody>
          <a:bodyPr>
            <a:spAutoFit/>
          </a:bodyPr>
          <a:lstStyle/>
          <a:p>
            <a:r>
              <a:rPr lang="en-US" sz="1800"/>
              <a:t>Endophenotypes</a:t>
            </a:r>
          </a:p>
        </p:txBody>
      </p:sp>
      <p:sp>
        <p:nvSpPr>
          <p:cNvPr id="15411" name="Line 83"/>
          <p:cNvSpPr>
            <a:spLocks noChangeShapeType="1"/>
          </p:cNvSpPr>
          <p:nvPr/>
        </p:nvSpPr>
        <p:spPr bwMode="auto">
          <a:xfrm flipH="1">
            <a:off x="4953000" y="1752600"/>
            <a:ext cx="1752600" cy="3886200"/>
          </a:xfrm>
          <a:prstGeom prst="line">
            <a:avLst/>
          </a:prstGeom>
          <a:noFill/>
          <a:ln w="9525">
            <a:solidFill>
              <a:schemeClr val="tx1"/>
            </a:solidFill>
            <a:round/>
            <a:headEnd/>
            <a:tailEnd type="triangle" w="med" len="med"/>
          </a:ln>
        </p:spPr>
        <p:txBody>
          <a:bodyPr/>
          <a:lstStyle/>
          <a:p>
            <a:endParaRPr lang="en-US"/>
          </a:p>
        </p:txBody>
      </p:sp>
      <p:sp>
        <p:nvSpPr>
          <p:cNvPr id="15412" name="AutoShape 95"/>
          <p:cNvSpPr>
            <a:spLocks noChangeArrowheads="1"/>
          </p:cNvSpPr>
          <p:nvPr/>
        </p:nvSpPr>
        <p:spPr bwMode="auto">
          <a:xfrm>
            <a:off x="2209800" y="2667000"/>
            <a:ext cx="533400" cy="3124200"/>
          </a:xfrm>
          <a:prstGeom prst="downArrow">
            <a:avLst>
              <a:gd name="adj1" fmla="val 50000"/>
              <a:gd name="adj2" fmla="val 146429"/>
            </a:avLst>
          </a:prstGeom>
          <a:noFill/>
          <a:ln w="9525">
            <a:solidFill>
              <a:schemeClr val="tx1"/>
            </a:solidFill>
            <a:miter lim="800000"/>
            <a:headEnd/>
            <a:tailEnd/>
          </a:ln>
        </p:spPr>
        <p:txBody>
          <a:bodyPr vert="eaVert" wrap="none" anchor="ctr"/>
          <a:lstStyle/>
          <a:p>
            <a:endParaRPr lang="en-US"/>
          </a:p>
        </p:txBody>
      </p:sp>
      <p:sp>
        <p:nvSpPr>
          <p:cNvPr id="15413" name="Text Box 96"/>
          <p:cNvSpPr txBox="1">
            <a:spLocks noChangeArrowheads="1"/>
          </p:cNvSpPr>
          <p:nvPr/>
        </p:nvSpPr>
        <p:spPr bwMode="auto">
          <a:xfrm>
            <a:off x="2286000" y="3008313"/>
            <a:ext cx="320675" cy="1739900"/>
          </a:xfrm>
          <a:prstGeom prst="rect">
            <a:avLst/>
          </a:prstGeom>
          <a:noFill/>
          <a:ln w="9525">
            <a:noFill/>
            <a:miter lim="800000"/>
            <a:headEnd/>
            <a:tailEnd/>
          </a:ln>
        </p:spPr>
        <p:txBody>
          <a:bodyPr>
            <a:spAutoFit/>
          </a:bodyPr>
          <a:lstStyle/>
          <a:p>
            <a:endParaRPr lang="en-US" sz="1800"/>
          </a:p>
          <a:p>
            <a:r>
              <a:rPr lang="en-US" sz="1800"/>
              <a:t>T</a:t>
            </a:r>
          </a:p>
          <a:p>
            <a:r>
              <a:rPr lang="en-US" sz="1800"/>
              <a:t>I</a:t>
            </a:r>
          </a:p>
          <a:p>
            <a:r>
              <a:rPr lang="en-US" sz="1800"/>
              <a:t>ME</a:t>
            </a:r>
          </a:p>
          <a:p>
            <a:r>
              <a:rPr lang="en-US" sz="1800"/>
              <a:t>?</a:t>
            </a:r>
          </a:p>
        </p:txBody>
      </p:sp>
      <p:sp>
        <p:nvSpPr>
          <p:cNvPr id="15414" name="Line 97"/>
          <p:cNvSpPr>
            <a:spLocks noChangeShapeType="1"/>
          </p:cNvSpPr>
          <p:nvPr/>
        </p:nvSpPr>
        <p:spPr bwMode="auto">
          <a:xfrm>
            <a:off x="1524000" y="1752600"/>
            <a:ext cx="2590800" cy="3886200"/>
          </a:xfrm>
          <a:prstGeom prst="line">
            <a:avLst/>
          </a:prstGeom>
          <a:noFill/>
          <a:ln w="9525">
            <a:solidFill>
              <a:schemeClr val="tx1"/>
            </a:solidFill>
            <a:round/>
            <a:headEnd/>
            <a:tailEnd type="triangle" w="med" len="med"/>
          </a:ln>
        </p:spPr>
        <p:txBody>
          <a:bodyPr/>
          <a:lstStyle/>
          <a:p>
            <a:endParaRPr lang="en-US"/>
          </a:p>
        </p:txBody>
      </p:sp>
      <p:sp>
        <p:nvSpPr>
          <p:cNvPr id="15415" name="Rectangle 98"/>
          <p:cNvSpPr>
            <a:spLocks noChangeArrowheads="1"/>
          </p:cNvSpPr>
          <p:nvPr/>
        </p:nvSpPr>
        <p:spPr bwMode="auto">
          <a:xfrm>
            <a:off x="7848600" y="4800600"/>
            <a:ext cx="762000" cy="762000"/>
          </a:xfrm>
          <a:prstGeom prst="rect">
            <a:avLst/>
          </a:prstGeom>
          <a:solidFill>
            <a:schemeClr val="accent1"/>
          </a:solidFill>
          <a:ln w="9525">
            <a:solidFill>
              <a:schemeClr val="tx1"/>
            </a:solidFill>
            <a:miter lim="800000"/>
            <a:headEnd/>
            <a:tailEnd/>
          </a:ln>
        </p:spPr>
        <p:txBody>
          <a:bodyPr wrap="none" anchor="ctr"/>
          <a:lstStyle/>
          <a:p>
            <a:pPr algn="ctr"/>
            <a:r>
              <a:rPr lang="en-US" sz="1800" b="1"/>
              <a:t>P</a:t>
            </a:r>
            <a:r>
              <a:rPr lang="en-US" sz="1800" b="1" baseline="-25000"/>
              <a:t>5</a:t>
            </a:r>
            <a:endParaRPr lang="en-US" sz="1800" b="1"/>
          </a:p>
        </p:txBody>
      </p:sp>
      <p:sp>
        <p:nvSpPr>
          <p:cNvPr id="15416" name="Line 100"/>
          <p:cNvSpPr>
            <a:spLocks noChangeShapeType="1"/>
          </p:cNvSpPr>
          <p:nvPr/>
        </p:nvSpPr>
        <p:spPr bwMode="auto">
          <a:xfrm>
            <a:off x="7543800" y="3810000"/>
            <a:ext cx="609600" cy="990600"/>
          </a:xfrm>
          <a:prstGeom prst="line">
            <a:avLst/>
          </a:prstGeom>
          <a:noFill/>
          <a:ln w="9525">
            <a:solidFill>
              <a:schemeClr val="tx1"/>
            </a:solidFill>
            <a:round/>
            <a:headEnd/>
            <a:tailEnd type="triangle" w="med" len="med"/>
          </a:ln>
        </p:spPr>
        <p:txBody>
          <a:bodyPr/>
          <a:lstStyle/>
          <a:p>
            <a:endParaRPr lang="en-US"/>
          </a:p>
        </p:txBody>
      </p:sp>
      <p:sp>
        <p:nvSpPr>
          <p:cNvPr id="15417" name="Oval 101"/>
          <p:cNvSpPr>
            <a:spLocks noChangeArrowheads="1"/>
          </p:cNvSpPr>
          <p:nvPr/>
        </p:nvSpPr>
        <p:spPr bwMode="auto">
          <a:xfrm>
            <a:off x="7924800" y="5943600"/>
            <a:ext cx="685800" cy="685800"/>
          </a:xfrm>
          <a:prstGeom prst="ellipse">
            <a:avLst/>
          </a:prstGeom>
          <a:solidFill>
            <a:schemeClr val="accent1"/>
          </a:solidFill>
          <a:ln w="9525">
            <a:solidFill>
              <a:schemeClr val="tx1"/>
            </a:solidFill>
            <a:round/>
            <a:headEnd/>
            <a:tailEnd/>
          </a:ln>
        </p:spPr>
        <p:txBody>
          <a:bodyPr wrap="none" anchor="ctr"/>
          <a:lstStyle/>
          <a:p>
            <a:pPr algn="ctr"/>
            <a:r>
              <a:rPr lang="en-US" sz="1800" b="1"/>
              <a:t>G’</a:t>
            </a:r>
            <a:r>
              <a:rPr lang="en-US" sz="1800" b="1" baseline="-25000"/>
              <a:t>5</a:t>
            </a:r>
            <a:endParaRPr lang="en-US" sz="1800" b="1"/>
          </a:p>
        </p:txBody>
      </p:sp>
      <p:sp>
        <p:nvSpPr>
          <p:cNvPr id="15418" name="Line 103"/>
          <p:cNvSpPr>
            <a:spLocks noChangeShapeType="1"/>
          </p:cNvSpPr>
          <p:nvPr/>
        </p:nvSpPr>
        <p:spPr bwMode="auto">
          <a:xfrm flipV="1">
            <a:off x="8229600" y="5562600"/>
            <a:ext cx="0" cy="381000"/>
          </a:xfrm>
          <a:prstGeom prst="line">
            <a:avLst/>
          </a:prstGeom>
          <a:noFill/>
          <a:ln w="9525">
            <a:solidFill>
              <a:schemeClr val="tx1"/>
            </a:solidFill>
            <a:round/>
            <a:headEnd/>
            <a:tailEnd type="triangle" w="med" len="med"/>
          </a:ln>
        </p:spPr>
        <p:txBody>
          <a:bodyPr/>
          <a:lstStyle/>
          <a:p>
            <a:endParaRPr lang="en-US"/>
          </a:p>
        </p:txBody>
      </p:sp>
      <p:sp>
        <p:nvSpPr>
          <p:cNvPr id="15419" name="Line 104"/>
          <p:cNvSpPr>
            <a:spLocks noChangeShapeType="1"/>
          </p:cNvSpPr>
          <p:nvPr/>
        </p:nvSpPr>
        <p:spPr bwMode="auto">
          <a:xfrm>
            <a:off x="4114800" y="4495800"/>
            <a:ext cx="228600" cy="1143000"/>
          </a:xfrm>
          <a:prstGeom prst="line">
            <a:avLst/>
          </a:prstGeom>
          <a:noFill/>
          <a:ln w="9525">
            <a:solidFill>
              <a:schemeClr val="tx1"/>
            </a:solidFill>
            <a:round/>
            <a:headEnd/>
            <a:tailEnd type="triangle" w="med" len="med"/>
          </a:ln>
        </p:spPr>
        <p:txBody>
          <a:bodyPr/>
          <a:lstStyle/>
          <a:p>
            <a:endParaRPr lang="en-US"/>
          </a:p>
        </p:txBody>
      </p:sp>
      <p:sp>
        <p:nvSpPr>
          <p:cNvPr id="15420" name="Rectangle 105"/>
          <p:cNvSpPr>
            <a:spLocks noChangeArrowheads="1"/>
          </p:cNvSpPr>
          <p:nvPr/>
        </p:nvSpPr>
        <p:spPr bwMode="auto">
          <a:xfrm>
            <a:off x="5867400" y="5181600"/>
            <a:ext cx="533400" cy="533400"/>
          </a:xfrm>
          <a:prstGeom prst="rect">
            <a:avLst/>
          </a:prstGeom>
          <a:solidFill>
            <a:schemeClr val="accent1"/>
          </a:solidFill>
          <a:ln w="9525">
            <a:solidFill>
              <a:schemeClr val="tx1"/>
            </a:solidFill>
            <a:miter lim="800000"/>
            <a:headEnd/>
            <a:tailEnd/>
          </a:ln>
        </p:spPr>
        <p:txBody>
          <a:bodyPr wrap="none" anchor="ctr"/>
          <a:lstStyle/>
          <a:p>
            <a:pPr algn="ctr"/>
            <a:r>
              <a:rPr lang="en-US" sz="1800" b="1"/>
              <a:t>E’</a:t>
            </a:r>
          </a:p>
        </p:txBody>
      </p:sp>
      <p:sp>
        <p:nvSpPr>
          <p:cNvPr id="15421" name="Line 106"/>
          <p:cNvSpPr>
            <a:spLocks noChangeShapeType="1"/>
          </p:cNvSpPr>
          <p:nvPr/>
        </p:nvSpPr>
        <p:spPr bwMode="auto">
          <a:xfrm flipH="1">
            <a:off x="6400800" y="5334000"/>
            <a:ext cx="381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657600"/>
            <a:ext cx="914400" cy="914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a:t>
            </a:r>
            <a:endParaRPr lang="en-US" sz="3200" dirty="0">
              <a:solidFill>
                <a:schemeClr val="tx1"/>
              </a:solidFill>
            </a:endParaRPr>
          </a:p>
        </p:txBody>
      </p:sp>
      <p:sp>
        <p:nvSpPr>
          <p:cNvPr id="4" name="Rectangle 3"/>
          <p:cNvSpPr/>
          <p:nvPr/>
        </p:nvSpPr>
        <p:spPr>
          <a:xfrm>
            <a:off x="6019800" y="3657600"/>
            <a:ext cx="914400" cy="914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B</a:t>
            </a:r>
          </a:p>
        </p:txBody>
      </p:sp>
      <p:sp>
        <p:nvSpPr>
          <p:cNvPr id="5" name="Oval 4"/>
          <p:cNvSpPr/>
          <p:nvPr/>
        </p:nvSpPr>
        <p:spPr>
          <a:xfrm>
            <a:off x="2362200" y="1905000"/>
            <a:ext cx="91440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Oval 5"/>
          <p:cNvSpPr/>
          <p:nvPr/>
        </p:nvSpPr>
        <p:spPr>
          <a:xfrm>
            <a:off x="6019800" y="1905000"/>
            <a:ext cx="914400" cy="914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2" idx="3"/>
            <a:endCxn id="4" idx="1"/>
          </p:cNvCxnSpPr>
          <p:nvPr/>
        </p:nvCxnSpPr>
        <p:spPr>
          <a:xfrm>
            <a:off x="3276600" y="4114800"/>
            <a:ext cx="2743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4"/>
            <a:endCxn id="4" idx="0"/>
          </p:cNvCxnSpPr>
          <p:nvPr/>
        </p:nvCxnSpPr>
        <p:spPr>
          <a:xfrm rot="5400000">
            <a:off x="6057900" y="3238500"/>
            <a:ext cx="838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4"/>
            <a:endCxn id="2" idx="0"/>
          </p:cNvCxnSpPr>
          <p:nvPr/>
        </p:nvCxnSpPr>
        <p:spPr>
          <a:xfrm rot="5400000">
            <a:off x="2400300" y="3238500"/>
            <a:ext cx="838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962400" y="3733800"/>
            <a:ext cx="1364476" cy="369332"/>
          </a:xfrm>
          <a:prstGeom prst="rect">
            <a:avLst/>
          </a:prstGeom>
          <a:noFill/>
        </p:spPr>
        <p:txBody>
          <a:bodyPr wrap="none" rtlCol="0">
            <a:spAutoFit/>
          </a:bodyPr>
          <a:lstStyle/>
          <a:p>
            <a:r>
              <a:rPr lang="en-US" b="1" dirty="0" err="1" smtClean="0">
                <a:latin typeface="Symbol" pitchFamily="18" charset="2"/>
              </a:rPr>
              <a:t>b</a:t>
            </a:r>
            <a:r>
              <a:rPr lang="en-US" b="1" dirty="0" err="1" smtClean="0"/>
              <a:t>~N</a:t>
            </a:r>
            <a:r>
              <a:rPr lang="en-US" b="1" dirty="0" smtClean="0"/>
              <a:t>[</a:t>
            </a:r>
            <a:r>
              <a:rPr lang="en-US" b="1" dirty="0" err="1" smtClean="0">
                <a:latin typeface="Symbol" pitchFamily="18" charset="2"/>
              </a:rPr>
              <a:t>m</a:t>
            </a:r>
            <a:r>
              <a:rPr lang="en-US" b="1" baseline="-25000" dirty="0" err="1" smtClean="0">
                <a:latin typeface="Symbol" pitchFamily="18" charset="2"/>
              </a:rPr>
              <a:t>b</a:t>
            </a:r>
            <a:r>
              <a:rPr lang="en-US" b="1" dirty="0" smtClean="0"/>
              <a:t> ,</a:t>
            </a:r>
            <a:r>
              <a:rPr lang="en-US" b="1" dirty="0" smtClean="0">
                <a:latin typeface="Symbol" pitchFamily="18" charset="2"/>
              </a:rPr>
              <a:t>s</a:t>
            </a:r>
            <a:r>
              <a:rPr lang="en-US" b="1" baseline="30000" dirty="0" smtClean="0"/>
              <a:t>2</a:t>
            </a:r>
            <a:r>
              <a:rPr lang="en-US" b="1" baseline="-25000" dirty="0" smtClean="0">
                <a:latin typeface="Symbol" pitchFamily="18" charset="2"/>
              </a:rPr>
              <a:t>b</a:t>
            </a:r>
            <a:r>
              <a:rPr lang="en-US" b="1" dirty="0" smtClean="0">
                <a:latin typeface="Symbol" pitchFamily="18" charset="2"/>
              </a:rPr>
              <a:t>]</a:t>
            </a:r>
            <a:endParaRPr lang="en-US" b="1" baseline="-25000" dirty="0">
              <a:latin typeface="Symbol" pitchFamily="18" charset="2"/>
            </a:endParaRPr>
          </a:p>
        </p:txBody>
      </p:sp>
      <p:sp>
        <p:nvSpPr>
          <p:cNvPr id="26" name="TextBox 25"/>
          <p:cNvSpPr txBox="1"/>
          <p:nvPr/>
        </p:nvSpPr>
        <p:spPr>
          <a:xfrm>
            <a:off x="1219200" y="838200"/>
            <a:ext cx="6970306" cy="461665"/>
          </a:xfrm>
          <a:prstGeom prst="rect">
            <a:avLst/>
          </a:prstGeom>
          <a:noFill/>
        </p:spPr>
        <p:txBody>
          <a:bodyPr wrap="none" rtlCol="0">
            <a:spAutoFit/>
          </a:bodyPr>
          <a:lstStyle/>
          <a:p>
            <a:r>
              <a:rPr lang="en-US" sz="2400" dirty="0" smtClean="0"/>
              <a:t>Interaction:   [Genetic?] variation in network pathways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10668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9" name="Rectangle 8"/>
          <p:cNvSpPr/>
          <p:nvPr/>
        </p:nvSpPr>
        <p:spPr>
          <a:xfrm>
            <a:off x="6477000" y="10668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10" name="Rectangle 9"/>
          <p:cNvSpPr/>
          <p:nvPr/>
        </p:nvSpPr>
        <p:spPr>
          <a:xfrm>
            <a:off x="1219200" y="25146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11" name="Rectangle 10"/>
          <p:cNvSpPr/>
          <p:nvPr/>
        </p:nvSpPr>
        <p:spPr>
          <a:xfrm>
            <a:off x="6477000" y="22098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13" name="Rectangle 12"/>
          <p:cNvSpPr/>
          <p:nvPr/>
        </p:nvSpPr>
        <p:spPr>
          <a:xfrm>
            <a:off x="3505200" y="25146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14" name="Rectangle 13"/>
          <p:cNvSpPr/>
          <p:nvPr/>
        </p:nvSpPr>
        <p:spPr>
          <a:xfrm>
            <a:off x="6477000" y="33528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15" name="Rectangle 14"/>
          <p:cNvSpPr/>
          <p:nvPr/>
        </p:nvSpPr>
        <p:spPr>
          <a:xfrm>
            <a:off x="6477000" y="43434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sp>
        <p:nvSpPr>
          <p:cNvPr id="17" name="Rectangle 16"/>
          <p:cNvSpPr/>
          <p:nvPr/>
        </p:nvSpPr>
        <p:spPr>
          <a:xfrm>
            <a:off x="2362200" y="3962400"/>
            <a:ext cx="457200" cy="45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cxnSp>
        <p:nvCxnSpPr>
          <p:cNvPr id="20" name="Straight Arrow Connector 19"/>
          <p:cNvCxnSpPr>
            <a:stCxn id="4" idx="2"/>
            <a:endCxn id="13" idx="0"/>
          </p:cNvCxnSpPr>
          <p:nvPr/>
        </p:nvCxnSpPr>
        <p:spPr>
          <a:xfrm rot="16200000" flipH="1">
            <a:off x="2667000" y="1447800"/>
            <a:ext cx="9906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2"/>
            <a:endCxn id="10" idx="0"/>
          </p:cNvCxnSpPr>
          <p:nvPr/>
        </p:nvCxnSpPr>
        <p:spPr>
          <a:xfrm rot="5400000">
            <a:off x="1524000" y="1447800"/>
            <a:ext cx="9906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2"/>
            <a:endCxn id="17" idx="0"/>
          </p:cNvCxnSpPr>
          <p:nvPr/>
        </p:nvCxnSpPr>
        <p:spPr>
          <a:xfrm rot="16200000" flipH="1">
            <a:off x="1524000" y="2895600"/>
            <a:ext cx="9906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3" idx="2"/>
            <a:endCxn id="17" idx="0"/>
          </p:cNvCxnSpPr>
          <p:nvPr/>
        </p:nvCxnSpPr>
        <p:spPr>
          <a:xfrm rot="5400000">
            <a:off x="2667000" y="2895600"/>
            <a:ext cx="9906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2"/>
            <a:endCxn id="11" idx="0"/>
          </p:cNvCxnSpPr>
          <p:nvPr/>
        </p:nvCxnSpPr>
        <p:spPr>
          <a:xfrm rot="5400000">
            <a:off x="6362700" y="1866900"/>
            <a:ext cx="685800"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1" idx="2"/>
            <a:endCxn id="14" idx="0"/>
          </p:cNvCxnSpPr>
          <p:nvPr/>
        </p:nvCxnSpPr>
        <p:spPr>
          <a:xfrm rot="5400000">
            <a:off x="6362700" y="3009900"/>
            <a:ext cx="685800"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4" idx="2"/>
            <a:endCxn id="15" idx="0"/>
          </p:cNvCxnSpPr>
          <p:nvPr/>
        </p:nvCxnSpPr>
        <p:spPr>
          <a:xfrm rot="5400000">
            <a:off x="6438900" y="4076700"/>
            <a:ext cx="533400"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057400" y="685800"/>
            <a:ext cx="1061444" cy="369332"/>
          </a:xfrm>
          <a:prstGeom prst="rect">
            <a:avLst/>
          </a:prstGeom>
          <a:noFill/>
        </p:spPr>
        <p:txBody>
          <a:bodyPr wrap="none" rtlCol="0">
            <a:spAutoFit/>
          </a:bodyPr>
          <a:lstStyle/>
          <a:p>
            <a:r>
              <a:rPr lang="en-US" dirty="0" smtClean="0"/>
              <a:t>“Parallel”</a:t>
            </a:r>
            <a:endParaRPr lang="en-US" dirty="0"/>
          </a:p>
        </p:txBody>
      </p:sp>
      <p:sp>
        <p:nvSpPr>
          <p:cNvPr id="57" name="TextBox 56"/>
          <p:cNvSpPr txBox="1"/>
          <p:nvPr/>
        </p:nvSpPr>
        <p:spPr>
          <a:xfrm>
            <a:off x="6172200" y="609600"/>
            <a:ext cx="936475" cy="369332"/>
          </a:xfrm>
          <a:prstGeom prst="rect">
            <a:avLst/>
          </a:prstGeom>
          <a:noFill/>
        </p:spPr>
        <p:txBody>
          <a:bodyPr wrap="none" rtlCol="0">
            <a:spAutoFit/>
          </a:bodyPr>
          <a:lstStyle/>
          <a:p>
            <a:r>
              <a:rPr lang="en-US" dirty="0" smtClean="0"/>
              <a:t>“Series”</a:t>
            </a:r>
            <a:endParaRPr lang="en-US" dirty="0"/>
          </a:p>
        </p:txBody>
      </p:sp>
      <p:sp>
        <p:nvSpPr>
          <p:cNvPr id="58" name="TextBox 57"/>
          <p:cNvSpPr txBox="1"/>
          <p:nvPr/>
        </p:nvSpPr>
        <p:spPr>
          <a:xfrm>
            <a:off x="1447800" y="4648200"/>
            <a:ext cx="2345899" cy="923330"/>
          </a:xfrm>
          <a:prstGeom prst="rect">
            <a:avLst/>
          </a:prstGeom>
          <a:noFill/>
        </p:spPr>
        <p:txBody>
          <a:bodyPr wrap="none" rtlCol="0">
            <a:spAutoFit/>
          </a:bodyPr>
          <a:lstStyle/>
          <a:p>
            <a:pPr algn="ctr"/>
            <a:r>
              <a:rPr lang="en-US" dirty="0" smtClean="0"/>
              <a:t>“Duplicate Genes”</a:t>
            </a:r>
          </a:p>
          <a:p>
            <a:pPr algn="ctr"/>
            <a:r>
              <a:rPr lang="en-US" dirty="0" smtClean="0"/>
              <a:t>        15:1 in F</a:t>
            </a:r>
            <a:r>
              <a:rPr lang="en-US" baseline="-25000" dirty="0" smtClean="0"/>
              <a:t>2</a:t>
            </a:r>
          </a:p>
          <a:p>
            <a:pPr algn="ctr"/>
            <a:r>
              <a:rPr lang="en-US" dirty="0" smtClean="0"/>
              <a:t>“Redundant pathways”</a:t>
            </a:r>
            <a:endParaRPr lang="en-US" dirty="0"/>
          </a:p>
        </p:txBody>
      </p:sp>
      <p:sp>
        <p:nvSpPr>
          <p:cNvPr id="59" name="TextBox 58"/>
          <p:cNvSpPr txBox="1"/>
          <p:nvPr/>
        </p:nvSpPr>
        <p:spPr>
          <a:xfrm>
            <a:off x="5410200" y="5105400"/>
            <a:ext cx="2527680" cy="646331"/>
          </a:xfrm>
          <a:prstGeom prst="rect">
            <a:avLst/>
          </a:prstGeom>
          <a:noFill/>
        </p:spPr>
        <p:txBody>
          <a:bodyPr wrap="none" rtlCol="0">
            <a:spAutoFit/>
          </a:bodyPr>
          <a:lstStyle/>
          <a:p>
            <a:r>
              <a:rPr lang="en-US" dirty="0" smtClean="0"/>
              <a:t>“Complementary Genes”</a:t>
            </a:r>
          </a:p>
          <a:p>
            <a:r>
              <a:rPr lang="en-US" dirty="0" smtClean="0"/>
              <a:t>                 9:7 in F</a:t>
            </a:r>
            <a:r>
              <a:rPr lang="en-US" baseline="-25000" dirty="0" smtClean="0"/>
              <a:t>2</a:t>
            </a:r>
            <a:endParaRPr lang="en-US" dirty="0"/>
          </a:p>
        </p:txBody>
      </p:sp>
      <p:sp>
        <p:nvSpPr>
          <p:cNvPr id="60" name="TextBox 59"/>
          <p:cNvSpPr txBox="1"/>
          <p:nvPr/>
        </p:nvSpPr>
        <p:spPr>
          <a:xfrm>
            <a:off x="2743200" y="228600"/>
            <a:ext cx="3714863" cy="369332"/>
          </a:xfrm>
          <a:prstGeom prst="rect">
            <a:avLst/>
          </a:prstGeom>
          <a:noFill/>
        </p:spPr>
        <p:txBody>
          <a:bodyPr wrap="none" rtlCol="0">
            <a:spAutoFit/>
          </a:bodyPr>
          <a:lstStyle/>
          <a:p>
            <a:r>
              <a:rPr lang="en-US" dirty="0" smtClean="0"/>
              <a:t>“</a:t>
            </a:r>
            <a:r>
              <a:rPr lang="en-US" dirty="0" err="1" smtClean="0"/>
              <a:t>Epistatis</a:t>
            </a:r>
            <a:r>
              <a:rPr lang="en-US" dirty="0" smtClean="0"/>
              <a:t>” Interaction between genes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Combining pathways</a:t>
            </a:r>
          </a:p>
        </p:txBody>
      </p:sp>
      <p:sp>
        <p:nvSpPr>
          <p:cNvPr id="21507" name="Line 3"/>
          <p:cNvSpPr>
            <a:spLocks noChangeShapeType="1"/>
          </p:cNvSpPr>
          <p:nvPr/>
        </p:nvSpPr>
        <p:spPr bwMode="auto">
          <a:xfrm>
            <a:off x="1828800" y="2209800"/>
            <a:ext cx="0" cy="3733800"/>
          </a:xfrm>
          <a:prstGeom prst="line">
            <a:avLst/>
          </a:prstGeom>
          <a:noFill/>
          <a:ln w="57150">
            <a:solidFill>
              <a:schemeClr val="tx1"/>
            </a:solidFill>
            <a:round/>
            <a:headEnd/>
            <a:tailEnd/>
          </a:ln>
        </p:spPr>
        <p:txBody>
          <a:bodyPr/>
          <a:lstStyle/>
          <a:p>
            <a:endParaRPr lang="en-US"/>
          </a:p>
        </p:txBody>
      </p:sp>
      <p:sp>
        <p:nvSpPr>
          <p:cNvPr id="21508" name="Line 4"/>
          <p:cNvSpPr>
            <a:spLocks noChangeShapeType="1"/>
          </p:cNvSpPr>
          <p:nvPr/>
        </p:nvSpPr>
        <p:spPr bwMode="auto">
          <a:xfrm>
            <a:off x="1828800" y="5943600"/>
            <a:ext cx="5715000" cy="0"/>
          </a:xfrm>
          <a:prstGeom prst="line">
            <a:avLst/>
          </a:prstGeom>
          <a:noFill/>
          <a:ln w="57150">
            <a:solidFill>
              <a:schemeClr val="tx1"/>
            </a:solidFill>
            <a:round/>
            <a:headEnd/>
            <a:tailEnd/>
          </a:ln>
        </p:spPr>
        <p:txBody>
          <a:bodyPr/>
          <a:lstStyle/>
          <a:p>
            <a:endParaRPr lang="en-US"/>
          </a:p>
        </p:txBody>
      </p:sp>
      <p:sp>
        <p:nvSpPr>
          <p:cNvPr id="21509" name="Line 5"/>
          <p:cNvSpPr>
            <a:spLocks noChangeShapeType="1"/>
          </p:cNvSpPr>
          <p:nvPr/>
        </p:nvSpPr>
        <p:spPr bwMode="auto">
          <a:xfrm flipV="1">
            <a:off x="1828800" y="2362200"/>
            <a:ext cx="5562600" cy="3581400"/>
          </a:xfrm>
          <a:prstGeom prst="line">
            <a:avLst/>
          </a:prstGeom>
          <a:noFill/>
          <a:ln w="38100">
            <a:solidFill>
              <a:schemeClr val="tx1"/>
            </a:solidFill>
            <a:round/>
            <a:headEnd/>
            <a:tailEnd/>
          </a:ln>
        </p:spPr>
        <p:txBody>
          <a:bodyPr/>
          <a:lstStyle/>
          <a:p>
            <a:endParaRPr lang="en-US"/>
          </a:p>
        </p:txBody>
      </p:sp>
      <p:sp>
        <p:nvSpPr>
          <p:cNvPr id="21510" name="Freeform 6"/>
          <p:cNvSpPr>
            <a:spLocks/>
          </p:cNvSpPr>
          <p:nvPr/>
        </p:nvSpPr>
        <p:spPr bwMode="auto">
          <a:xfrm>
            <a:off x="1828800" y="1943100"/>
            <a:ext cx="5562600" cy="4000500"/>
          </a:xfrm>
          <a:custGeom>
            <a:avLst/>
            <a:gdLst>
              <a:gd name="T0" fmla="*/ 0 w 3504"/>
              <a:gd name="T1" fmla="*/ 2520 h 2520"/>
              <a:gd name="T2" fmla="*/ 1008 w 3504"/>
              <a:gd name="T3" fmla="*/ 408 h 2520"/>
              <a:gd name="T4" fmla="*/ 3504 w 3504"/>
              <a:gd name="T5" fmla="*/ 72 h 2520"/>
              <a:gd name="T6" fmla="*/ 0 60000 65536"/>
              <a:gd name="T7" fmla="*/ 0 60000 65536"/>
              <a:gd name="T8" fmla="*/ 0 60000 65536"/>
              <a:gd name="T9" fmla="*/ 0 w 3504"/>
              <a:gd name="T10" fmla="*/ 0 h 2520"/>
              <a:gd name="T11" fmla="*/ 3504 w 3504"/>
              <a:gd name="T12" fmla="*/ 2520 h 2520"/>
            </a:gdLst>
            <a:ahLst/>
            <a:cxnLst>
              <a:cxn ang="T6">
                <a:pos x="T0" y="T1"/>
              </a:cxn>
              <a:cxn ang="T7">
                <a:pos x="T2" y="T3"/>
              </a:cxn>
              <a:cxn ang="T8">
                <a:pos x="T4" y="T5"/>
              </a:cxn>
            </a:cxnLst>
            <a:rect l="T9" t="T10" r="T11" b="T12"/>
            <a:pathLst>
              <a:path w="3504" h="2520">
                <a:moveTo>
                  <a:pt x="0" y="2520"/>
                </a:moveTo>
                <a:cubicBezTo>
                  <a:pt x="212" y="1668"/>
                  <a:pt x="424" y="816"/>
                  <a:pt x="1008" y="408"/>
                </a:cubicBezTo>
                <a:cubicBezTo>
                  <a:pt x="1592" y="0"/>
                  <a:pt x="3088" y="128"/>
                  <a:pt x="3504" y="72"/>
                </a:cubicBezTo>
              </a:path>
            </a:pathLst>
          </a:custGeom>
          <a:noFill/>
          <a:ln w="38100">
            <a:solidFill>
              <a:schemeClr val="tx1"/>
            </a:solidFill>
            <a:round/>
            <a:headEnd/>
            <a:tailEnd/>
          </a:ln>
        </p:spPr>
        <p:txBody>
          <a:bodyPr/>
          <a:lstStyle/>
          <a:p>
            <a:endParaRPr lang="en-US"/>
          </a:p>
        </p:txBody>
      </p:sp>
      <p:sp>
        <p:nvSpPr>
          <p:cNvPr id="21511" name="Freeform 7"/>
          <p:cNvSpPr>
            <a:spLocks/>
          </p:cNvSpPr>
          <p:nvPr/>
        </p:nvSpPr>
        <p:spPr bwMode="auto">
          <a:xfrm>
            <a:off x="1828800" y="2514600"/>
            <a:ext cx="5562600" cy="3429000"/>
          </a:xfrm>
          <a:custGeom>
            <a:avLst/>
            <a:gdLst>
              <a:gd name="T0" fmla="*/ 0 w 3504"/>
              <a:gd name="T1" fmla="*/ 2160 h 2160"/>
              <a:gd name="T2" fmla="*/ 2736 w 3504"/>
              <a:gd name="T3" fmla="*/ 1728 h 2160"/>
              <a:gd name="T4" fmla="*/ 3504 w 3504"/>
              <a:gd name="T5" fmla="*/ 0 h 2160"/>
              <a:gd name="T6" fmla="*/ 0 60000 65536"/>
              <a:gd name="T7" fmla="*/ 0 60000 65536"/>
              <a:gd name="T8" fmla="*/ 0 60000 65536"/>
              <a:gd name="T9" fmla="*/ 0 w 3504"/>
              <a:gd name="T10" fmla="*/ 0 h 2160"/>
              <a:gd name="T11" fmla="*/ 3504 w 3504"/>
              <a:gd name="T12" fmla="*/ 2160 h 2160"/>
            </a:gdLst>
            <a:ahLst/>
            <a:cxnLst>
              <a:cxn ang="T6">
                <a:pos x="T0" y="T1"/>
              </a:cxn>
              <a:cxn ang="T7">
                <a:pos x="T2" y="T3"/>
              </a:cxn>
              <a:cxn ang="T8">
                <a:pos x="T4" y="T5"/>
              </a:cxn>
            </a:cxnLst>
            <a:rect l="T9" t="T10" r="T11" b="T12"/>
            <a:pathLst>
              <a:path w="3504" h="2160">
                <a:moveTo>
                  <a:pt x="0" y="2160"/>
                </a:moveTo>
                <a:cubicBezTo>
                  <a:pt x="1076" y="2124"/>
                  <a:pt x="2152" y="2088"/>
                  <a:pt x="2736" y="1728"/>
                </a:cubicBezTo>
                <a:cubicBezTo>
                  <a:pt x="3320" y="1368"/>
                  <a:pt x="3412" y="684"/>
                  <a:pt x="3504" y="0"/>
                </a:cubicBezTo>
              </a:path>
            </a:pathLst>
          </a:custGeom>
          <a:noFill/>
          <a:ln w="38100">
            <a:solidFill>
              <a:schemeClr val="tx1"/>
            </a:solidFill>
            <a:round/>
            <a:headEnd/>
            <a:tailEnd/>
          </a:ln>
        </p:spPr>
        <p:txBody>
          <a:bodyPr/>
          <a:lstStyle/>
          <a:p>
            <a:endParaRPr lang="en-US"/>
          </a:p>
        </p:txBody>
      </p:sp>
      <p:sp>
        <p:nvSpPr>
          <p:cNvPr id="21512" name="Text Box 8"/>
          <p:cNvSpPr txBox="1">
            <a:spLocks noChangeArrowheads="1"/>
          </p:cNvSpPr>
          <p:nvPr/>
        </p:nvSpPr>
        <p:spPr bwMode="auto">
          <a:xfrm>
            <a:off x="5851525" y="6056313"/>
            <a:ext cx="2178050" cy="366712"/>
          </a:xfrm>
          <a:prstGeom prst="rect">
            <a:avLst/>
          </a:prstGeom>
          <a:noFill/>
          <a:ln w="9525">
            <a:noFill/>
            <a:miter lim="800000"/>
            <a:headEnd/>
            <a:tailEnd/>
          </a:ln>
        </p:spPr>
        <p:txBody>
          <a:bodyPr wrap="none">
            <a:spAutoFit/>
          </a:bodyPr>
          <a:lstStyle/>
          <a:p>
            <a:r>
              <a:rPr lang="en-US" sz="1800"/>
              <a:t>Dose of Bad Alleles</a:t>
            </a:r>
          </a:p>
        </p:txBody>
      </p:sp>
      <p:sp>
        <p:nvSpPr>
          <p:cNvPr id="21513" name="Text Box 9"/>
          <p:cNvSpPr txBox="1">
            <a:spLocks noChangeArrowheads="1"/>
          </p:cNvSpPr>
          <p:nvPr/>
        </p:nvSpPr>
        <p:spPr bwMode="auto">
          <a:xfrm>
            <a:off x="212725" y="2093913"/>
            <a:ext cx="1314450" cy="641350"/>
          </a:xfrm>
          <a:prstGeom prst="rect">
            <a:avLst/>
          </a:prstGeom>
          <a:noFill/>
          <a:ln w="9525">
            <a:noFill/>
            <a:miter lim="800000"/>
            <a:headEnd/>
            <a:tailEnd/>
          </a:ln>
        </p:spPr>
        <p:txBody>
          <a:bodyPr wrap="none">
            <a:spAutoFit/>
          </a:bodyPr>
          <a:lstStyle/>
          <a:p>
            <a:r>
              <a:rPr lang="en-US" sz="1800"/>
              <a:t>Phenotypic</a:t>
            </a:r>
          </a:p>
          <a:p>
            <a:r>
              <a:rPr lang="en-US" sz="1800"/>
              <a:t> Response</a:t>
            </a:r>
          </a:p>
        </p:txBody>
      </p:sp>
      <p:sp>
        <p:nvSpPr>
          <p:cNvPr id="21514" name="Text Box 10"/>
          <p:cNvSpPr txBox="1">
            <a:spLocks noChangeArrowheads="1"/>
          </p:cNvSpPr>
          <p:nvPr/>
        </p:nvSpPr>
        <p:spPr bwMode="auto">
          <a:xfrm>
            <a:off x="5851525" y="1636713"/>
            <a:ext cx="2533650" cy="366712"/>
          </a:xfrm>
          <a:prstGeom prst="rect">
            <a:avLst/>
          </a:prstGeom>
          <a:noFill/>
          <a:ln w="9525">
            <a:noFill/>
            <a:miter lim="800000"/>
            <a:headEnd/>
            <a:tailEnd/>
          </a:ln>
        </p:spPr>
        <p:txBody>
          <a:bodyPr wrap="none">
            <a:spAutoFit/>
          </a:bodyPr>
          <a:lstStyle/>
          <a:p>
            <a:r>
              <a:rPr lang="en-US" sz="1800"/>
              <a:t>Complementary Genes</a:t>
            </a:r>
          </a:p>
        </p:txBody>
      </p:sp>
      <p:sp>
        <p:nvSpPr>
          <p:cNvPr id="21515" name="Text Box 11"/>
          <p:cNvSpPr txBox="1">
            <a:spLocks noChangeArrowheads="1"/>
          </p:cNvSpPr>
          <p:nvPr/>
        </p:nvSpPr>
        <p:spPr bwMode="auto">
          <a:xfrm>
            <a:off x="6080125" y="5294313"/>
            <a:ext cx="1873250" cy="366712"/>
          </a:xfrm>
          <a:prstGeom prst="rect">
            <a:avLst/>
          </a:prstGeom>
          <a:noFill/>
          <a:ln w="9525">
            <a:noFill/>
            <a:miter lim="800000"/>
            <a:headEnd/>
            <a:tailEnd/>
          </a:ln>
        </p:spPr>
        <p:txBody>
          <a:bodyPr wrap="none">
            <a:spAutoFit/>
          </a:bodyPr>
          <a:lstStyle/>
          <a:p>
            <a:r>
              <a:rPr lang="en-US" sz="1800"/>
              <a:t>Duplicate Genes</a:t>
            </a:r>
          </a:p>
        </p:txBody>
      </p:sp>
      <p:sp>
        <p:nvSpPr>
          <p:cNvPr id="21516" name="Text Box 12"/>
          <p:cNvSpPr txBox="1">
            <a:spLocks noChangeArrowheads="1"/>
          </p:cNvSpPr>
          <p:nvPr/>
        </p:nvSpPr>
        <p:spPr bwMode="auto">
          <a:xfrm>
            <a:off x="4327525" y="4303713"/>
            <a:ext cx="996950" cy="366712"/>
          </a:xfrm>
          <a:prstGeom prst="rect">
            <a:avLst/>
          </a:prstGeom>
          <a:noFill/>
          <a:ln w="9525">
            <a:noFill/>
            <a:miter lim="800000"/>
            <a:headEnd/>
            <a:tailEnd/>
          </a:ln>
        </p:spPr>
        <p:txBody>
          <a:bodyPr wrap="none">
            <a:spAutoFit/>
          </a:bodyPr>
          <a:lstStyle/>
          <a:p>
            <a:r>
              <a:rPr lang="en-US" sz="1800"/>
              <a:t>Additive</a:t>
            </a:r>
          </a:p>
        </p:txBody>
      </p:sp>
      <p:sp>
        <p:nvSpPr>
          <p:cNvPr id="21517" name="Line 13"/>
          <p:cNvSpPr>
            <a:spLocks noChangeShapeType="1"/>
          </p:cNvSpPr>
          <p:nvPr/>
        </p:nvSpPr>
        <p:spPr bwMode="auto">
          <a:xfrm>
            <a:off x="3886200" y="2362200"/>
            <a:ext cx="0" cy="2057400"/>
          </a:xfrm>
          <a:prstGeom prst="line">
            <a:avLst/>
          </a:prstGeom>
          <a:noFill/>
          <a:ln w="9525">
            <a:solidFill>
              <a:schemeClr val="tx1"/>
            </a:solidFill>
            <a:round/>
            <a:headEnd/>
            <a:tailEnd type="triangle" w="med" len="med"/>
          </a:ln>
        </p:spPr>
        <p:txBody>
          <a:bodyPr/>
          <a:lstStyle/>
          <a:p>
            <a:endParaRPr lang="en-US"/>
          </a:p>
        </p:txBody>
      </p:sp>
      <p:sp>
        <p:nvSpPr>
          <p:cNvPr id="21518" name="Line 14"/>
          <p:cNvSpPr>
            <a:spLocks noChangeShapeType="1"/>
          </p:cNvSpPr>
          <p:nvPr/>
        </p:nvSpPr>
        <p:spPr bwMode="auto">
          <a:xfrm flipV="1">
            <a:off x="3886200" y="4800600"/>
            <a:ext cx="0" cy="990600"/>
          </a:xfrm>
          <a:prstGeom prst="line">
            <a:avLst/>
          </a:prstGeom>
          <a:noFill/>
          <a:ln w="9525">
            <a:solidFill>
              <a:schemeClr val="tx1"/>
            </a:solidFill>
            <a:round/>
            <a:headEnd/>
            <a:tailEnd type="triangle" w="med" len="med"/>
          </a:ln>
        </p:spPr>
        <p:txBody>
          <a:bodyPr/>
          <a:lstStyle/>
          <a:p>
            <a:endParaRPr lang="en-US"/>
          </a:p>
        </p:txBody>
      </p:sp>
      <p:sp>
        <p:nvSpPr>
          <p:cNvPr id="21519" name="Line 15"/>
          <p:cNvSpPr>
            <a:spLocks noChangeShapeType="1"/>
          </p:cNvSpPr>
          <p:nvPr/>
        </p:nvSpPr>
        <p:spPr bwMode="auto">
          <a:xfrm>
            <a:off x="5943600" y="2057400"/>
            <a:ext cx="0" cy="1143000"/>
          </a:xfrm>
          <a:prstGeom prst="line">
            <a:avLst/>
          </a:prstGeom>
          <a:noFill/>
          <a:ln w="9525">
            <a:solidFill>
              <a:schemeClr val="tx1"/>
            </a:solidFill>
            <a:round/>
            <a:headEnd/>
            <a:tailEnd type="triangle" w="med" len="med"/>
          </a:ln>
        </p:spPr>
        <p:txBody>
          <a:bodyPr/>
          <a:lstStyle/>
          <a:p>
            <a:endParaRPr lang="en-US"/>
          </a:p>
        </p:txBody>
      </p:sp>
      <p:sp>
        <p:nvSpPr>
          <p:cNvPr id="21520" name="Line 16"/>
          <p:cNvSpPr>
            <a:spLocks noChangeShapeType="1"/>
          </p:cNvSpPr>
          <p:nvPr/>
        </p:nvSpPr>
        <p:spPr bwMode="auto">
          <a:xfrm flipV="1">
            <a:off x="5943600" y="3505200"/>
            <a:ext cx="0" cy="1828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en-US" dirty="0" smtClean="0"/>
              <a:t>Putting the “Human” back in the equation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Extending the Phenotype</a:t>
            </a:r>
          </a:p>
        </p:txBody>
      </p:sp>
      <p:sp>
        <p:nvSpPr>
          <p:cNvPr id="11267" name="Rectangle 3"/>
          <p:cNvSpPr>
            <a:spLocks noChangeArrowheads="1"/>
          </p:cNvSpPr>
          <p:nvPr/>
        </p:nvSpPr>
        <p:spPr bwMode="auto">
          <a:xfrm>
            <a:off x="3962400" y="3048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2400" b="1"/>
              <a:t>Me</a:t>
            </a:r>
          </a:p>
        </p:txBody>
      </p:sp>
      <p:sp>
        <p:nvSpPr>
          <p:cNvPr id="11268" name="Rectangle 4"/>
          <p:cNvSpPr>
            <a:spLocks noChangeArrowheads="1"/>
          </p:cNvSpPr>
          <p:nvPr/>
        </p:nvSpPr>
        <p:spPr bwMode="auto">
          <a:xfrm>
            <a:off x="1981200" y="16002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800"/>
              <a:t>World</a:t>
            </a:r>
          </a:p>
        </p:txBody>
      </p:sp>
      <p:sp>
        <p:nvSpPr>
          <p:cNvPr id="11269" name="Rectangle 5"/>
          <p:cNvSpPr>
            <a:spLocks noChangeArrowheads="1"/>
          </p:cNvSpPr>
          <p:nvPr/>
        </p:nvSpPr>
        <p:spPr bwMode="auto">
          <a:xfrm>
            <a:off x="5867400" y="1524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800"/>
              <a:t>Parents</a:t>
            </a:r>
          </a:p>
        </p:txBody>
      </p:sp>
      <p:sp>
        <p:nvSpPr>
          <p:cNvPr id="11270" name="Rectangle 6"/>
          <p:cNvSpPr>
            <a:spLocks noChangeArrowheads="1"/>
          </p:cNvSpPr>
          <p:nvPr/>
        </p:nvSpPr>
        <p:spPr bwMode="auto">
          <a:xfrm>
            <a:off x="1752600" y="40386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800"/>
              <a:t>Siblings</a:t>
            </a:r>
          </a:p>
        </p:txBody>
      </p:sp>
      <p:sp>
        <p:nvSpPr>
          <p:cNvPr id="11271" name="Rectangle 7"/>
          <p:cNvSpPr>
            <a:spLocks noChangeArrowheads="1"/>
          </p:cNvSpPr>
          <p:nvPr/>
        </p:nvSpPr>
        <p:spPr bwMode="auto">
          <a:xfrm>
            <a:off x="3962400" y="52578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800"/>
              <a:t>Child</a:t>
            </a:r>
          </a:p>
        </p:txBody>
      </p:sp>
      <p:sp>
        <p:nvSpPr>
          <p:cNvPr id="11272" name="Rectangle 8"/>
          <p:cNvSpPr>
            <a:spLocks noChangeArrowheads="1"/>
          </p:cNvSpPr>
          <p:nvPr/>
        </p:nvSpPr>
        <p:spPr bwMode="auto">
          <a:xfrm>
            <a:off x="6400800" y="3810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800"/>
              <a:t>Spouse</a:t>
            </a:r>
          </a:p>
        </p:txBody>
      </p:sp>
      <p:sp>
        <p:nvSpPr>
          <p:cNvPr id="11273" name="AutoShape 9"/>
          <p:cNvSpPr>
            <a:spLocks noChangeArrowheads="1"/>
          </p:cNvSpPr>
          <p:nvPr/>
        </p:nvSpPr>
        <p:spPr bwMode="auto">
          <a:xfrm rot="-1564427">
            <a:off x="2722563" y="3810000"/>
            <a:ext cx="1214437" cy="685800"/>
          </a:xfrm>
          <a:prstGeom prst="leftRightArrow">
            <a:avLst>
              <a:gd name="adj1" fmla="val 50000"/>
              <a:gd name="adj2" fmla="val 35417"/>
            </a:avLst>
          </a:prstGeom>
          <a:solidFill>
            <a:schemeClr val="accent1"/>
          </a:solidFill>
          <a:ln w="9525">
            <a:solidFill>
              <a:schemeClr val="tx1"/>
            </a:solidFill>
            <a:miter lim="800000"/>
            <a:headEnd/>
            <a:tailEnd/>
          </a:ln>
        </p:spPr>
        <p:txBody>
          <a:bodyPr wrap="none" anchor="ctr"/>
          <a:lstStyle/>
          <a:p>
            <a:endParaRPr lang="en-US"/>
          </a:p>
        </p:txBody>
      </p:sp>
      <p:sp>
        <p:nvSpPr>
          <p:cNvPr id="11274" name="AutoShape 10"/>
          <p:cNvSpPr>
            <a:spLocks noChangeArrowheads="1"/>
          </p:cNvSpPr>
          <p:nvPr/>
        </p:nvSpPr>
        <p:spPr bwMode="auto">
          <a:xfrm rot="982555">
            <a:off x="5029200" y="3657600"/>
            <a:ext cx="1214438" cy="685800"/>
          </a:xfrm>
          <a:prstGeom prst="leftRightArrow">
            <a:avLst>
              <a:gd name="adj1" fmla="val 50000"/>
              <a:gd name="adj2" fmla="val 35417"/>
            </a:avLst>
          </a:prstGeom>
          <a:solidFill>
            <a:schemeClr val="accent1"/>
          </a:solidFill>
          <a:ln w="9525">
            <a:solidFill>
              <a:schemeClr val="tx1"/>
            </a:solidFill>
            <a:miter lim="800000"/>
            <a:headEnd/>
            <a:tailEnd/>
          </a:ln>
        </p:spPr>
        <p:txBody>
          <a:bodyPr wrap="none" anchor="ctr"/>
          <a:lstStyle/>
          <a:p>
            <a:endParaRPr lang="en-US"/>
          </a:p>
        </p:txBody>
      </p:sp>
      <p:sp>
        <p:nvSpPr>
          <p:cNvPr id="11275" name="AutoShape 11"/>
          <p:cNvSpPr>
            <a:spLocks noChangeArrowheads="1"/>
          </p:cNvSpPr>
          <p:nvPr/>
        </p:nvSpPr>
        <p:spPr bwMode="auto">
          <a:xfrm rot="-5400000">
            <a:off x="3734594" y="4342607"/>
            <a:ext cx="1214437" cy="685800"/>
          </a:xfrm>
          <a:prstGeom prst="leftRightArrow">
            <a:avLst>
              <a:gd name="adj1" fmla="val 50000"/>
              <a:gd name="adj2" fmla="val 35417"/>
            </a:avLst>
          </a:prstGeom>
          <a:solidFill>
            <a:schemeClr val="accent1"/>
          </a:solidFill>
          <a:ln w="9525">
            <a:solidFill>
              <a:schemeClr val="tx1"/>
            </a:solidFill>
            <a:miter lim="800000"/>
            <a:headEnd/>
            <a:tailEnd/>
          </a:ln>
        </p:spPr>
        <p:txBody>
          <a:bodyPr wrap="none" anchor="ctr"/>
          <a:lstStyle/>
          <a:p>
            <a:endParaRPr lang="en-US"/>
          </a:p>
        </p:txBody>
      </p:sp>
      <p:sp>
        <p:nvSpPr>
          <p:cNvPr id="11276" name="AutoShape 12"/>
          <p:cNvSpPr>
            <a:spLocks noChangeArrowheads="1"/>
          </p:cNvSpPr>
          <p:nvPr/>
        </p:nvSpPr>
        <p:spPr bwMode="auto">
          <a:xfrm rot="1865387">
            <a:off x="2895600" y="2362200"/>
            <a:ext cx="1214438" cy="685800"/>
          </a:xfrm>
          <a:prstGeom prst="leftRightArrow">
            <a:avLst>
              <a:gd name="adj1" fmla="val 50000"/>
              <a:gd name="adj2" fmla="val 35417"/>
            </a:avLst>
          </a:prstGeom>
          <a:solidFill>
            <a:schemeClr val="accent1"/>
          </a:solidFill>
          <a:ln w="9525">
            <a:solidFill>
              <a:schemeClr val="tx1"/>
            </a:solidFill>
            <a:miter lim="800000"/>
            <a:headEnd/>
            <a:tailEnd/>
          </a:ln>
        </p:spPr>
        <p:txBody>
          <a:bodyPr wrap="none" anchor="ctr"/>
          <a:lstStyle/>
          <a:p>
            <a:endParaRPr lang="en-US"/>
          </a:p>
        </p:txBody>
      </p:sp>
      <p:sp>
        <p:nvSpPr>
          <p:cNvPr id="11277" name="AutoShape 13"/>
          <p:cNvSpPr>
            <a:spLocks noChangeArrowheads="1"/>
          </p:cNvSpPr>
          <p:nvPr/>
        </p:nvSpPr>
        <p:spPr bwMode="auto">
          <a:xfrm rot="-1564427">
            <a:off x="4648200" y="2362200"/>
            <a:ext cx="1214438" cy="685800"/>
          </a:xfrm>
          <a:prstGeom prst="leftRightArrow">
            <a:avLst>
              <a:gd name="adj1" fmla="val 50000"/>
              <a:gd name="adj2" fmla="val 35417"/>
            </a:avLst>
          </a:prstGeom>
          <a:solidFill>
            <a:schemeClr val="accent1"/>
          </a:solidFill>
          <a:ln w="9525">
            <a:solidFill>
              <a:schemeClr val="tx1"/>
            </a:solidFill>
            <a:miter lim="800000"/>
            <a:headEnd/>
            <a:tailEnd/>
          </a:ln>
        </p:spPr>
        <p:txBody>
          <a:bodyPr wrap="none" anchor="ctr"/>
          <a:lstStyle/>
          <a:p>
            <a:endParaRPr lang="en-US"/>
          </a:p>
        </p:txBody>
      </p:sp>
      <p:sp>
        <p:nvSpPr>
          <p:cNvPr id="11278" name="Oval 14"/>
          <p:cNvSpPr>
            <a:spLocks noChangeArrowheads="1"/>
          </p:cNvSpPr>
          <p:nvPr/>
        </p:nvSpPr>
        <p:spPr bwMode="auto">
          <a:xfrm rot="-3324271">
            <a:off x="1339057" y="329406"/>
            <a:ext cx="6375400" cy="6510337"/>
          </a:xfrm>
          <a:prstGeom prst="ellipse">
            <a:avLst/>
          </a:prstGeom>
          <a:noFill/>
          <a:ln w="28575">
            <a:solidFill>
              <a:schemeClr val="tx1"/>
            </a:solidFill>
            <a:round/>
            <a:headEnd/>
            <a:tailEnd/>
          </a:ln>
        </p:spPr>
        <p:txBody>
          <a:bodyPr wrap="none" anchor="ctr"/>
          <a:lstStyle/>
          <a:p>
            <a:endParaRPr lang="en-US"/>
          </a:p>
        </p:txBody>
      </p:sp>
      <p:sp>
        <p:nvSpPr>
          <p:cNvPr id="11279" name="Line 15"/>
          <p:cNvSpPr>
            <a:spLocks noChangeShapeType="1"/>
          </p:cNvSpPr>
          <p:nvPr/>
        </p:nvSpPr>
        <p:spPr bwMode="auto">
          <a:xfrm flipH="1" flipV="1">
            <a:off x="6629400" y="5257800"/>
            <a:ext cx="1447800" cy="838200"/>
          </a:xfrm>
          <a:prstGeom prst="line">
            <a:avLst/>
          </a:prstGeom>
          <a:noFill/>
          <a:ln w="57150">
            <a:solidFill>
              <a:schemeClr val="tx1"/>
            </a:solidFill>
            <a:round/>
            <a:headEnd/>
            <a:tailEnd type="triangle" w="med" len="med"/>
          </a:ln>
        </p:spPr>
        <p:txBody>
          <a:bodyPr/>
          <a:lstStyle/>
          <a:p>
            <a:endParaRPr lang="en-US"/>
          </a:p>
        </p:txBody>
      </p:sp>
      <p:sp>
        <p:nvSpPr>
          <p:cNvPr id="11280" name="Text Box 16"/>
          <p:cNvSpPr txBox="1">
            <a:spLocks noChangeArrowheads="1"/>
          </p:cNvSpPr>
          <p:nvPr/>
        </p:nvSpPr>
        <p:spPr bwMode="auto">
          <a:xfrm>
            <a:off x="6248400" y="6132513"/>
            <a:ext cx="3127375" cy="366712"/>
          </a:xfrm>
          <a:prstGeom prst="rect">
            <a:avLst/>
          </a:prstGeom>
          <a:noFill/>
          <a:ln w="9525">
            <a:noFill/>
            <a:miter lim="800000"/>
            <a:headEnd/>
            <a:tailEnd/>
          </a:ln>
        </p:spPr>
        <p:txBody>
          <a:bodyPr>
            <a:spAutoFit/>
          </a:bodyPr>
          <a:lstStyle/>
          <a:p>
            <a:r>
              <a:rPr lang="en-US" sz="1800"/>
              <a:t>Extended Phenotype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models of discovery: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Theory-driven (“supervised learning”, “real science”) e.g. testing </a:t>
            </a:r>
            <a:r>
              <a:rPr lang="en-US" dirty="0" err="1" smtClean="0"/>
              <a:t>Mendelian</a:t>
            </a:r>
            <a:r>
              <a:rPr lang="en-US" dirty="0" smtClean="0"/>
              <a:t> segregation ratios;  candidate gene associations.</a:t>
            </a:r>
          </a:p>
          <a:p>
            <a:r>
              <a:rPr lang="en-US" dirty="0" smtClean="0"/>
              <a:t>Exploratory (“unsupervised learning”, “data mining”, “data-</a:t>
            </a:r>
            <a:r>
              <a:rPr lang="en-US" dirty="0" err="1" smtClean="0"/>
              <a:t>grubbing”,”fishing</a:t>
            </a:r>
            <a:r>
              <a:rPr lang="en-US" dirty="0" smtClean="0"/>
              <a:t> </a:t>
            </a:r>
            <a:r>
              <a:rPr lang="en-US" dirty="0" err="1" smtClean="0"/>
              <a:t>expedition”,”crass</a:t>
            </a:r>
            <a:r>
              <a:rPr lang="en-US" dirty="0" smtClean="0"/>
              <a:t> empiricism</a:t>
            </a:r>
            <a:r>
              <a:rPr lang="en-US" dirty="0" smtClean="0"/>
              <a:t>”) </a:t>
            </a:r>
            <a:r>
              <a:rPr lang="en-US" dirty="0" smtClean="0"/>
              <a:t>e.g. GWAS. </a:t>
            </a:r>
          </a:p>
          <a:p>
            <a:r>
              <a:rPr lang="en-US" dirty="0" smtClean="0"/>
              <a:t>Probably need elements of both – variable priors – include prior information to constrain search (e.g. gene </a:t>
            </a:r>
            <a:r>
              <a:rPr lang="en-US" dirty="0" err="1" smtClean="0"/>
              <a:t>networks,INRICH</a:t>
            </a:r>
            <a:r>
              <a:rPr lang="en-US" dirty="0" smtClean="0"/>
              <a:t>..).</a:t>
            </a:r>
          </a:p>
          <a:p>
            <a:pPr>
              <a:buNone/>
            </a:pPr>
            <a:endParaRPr lang="en-US" dirty="0" smtClean="0"/>
          </a:p>
          <a:p>
            <a:pPr>
              <a:buNone/>
            </a:pPr>
            <a:r>
              <a:rPr lang="en-US" dirty="0" smtClean="0"/>
              <a:t>“An erroneous assumption of ignorance is not innocuous”  (R.A. Fisher “Design of Experiments”)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generation</a:t>
            </a:r>
            <a:endParaRPr lang="en-US" dirty="0"/>
          </a:p>
        </p:txBody>
      </p:sp>
      <p:sp>
        <p:nvSpPr>
          <p:cNvPr id="3" name="Content Placeholder 2"/>
          <p:cNvSpPr>
            <a:spLocks noGrp="1"/>
          </p:cNvSpPr>
          <p:nvPr>
            <p:ph idx="1"/>
          </p:nvPr>
        </p:nvSpPr>
        <p:spPr/>
        <p:txBody>
          <a:bodyPr/>
          <a:lstStyle/>
          <a:p>
            <a:r>
              <a:rPr lang="en-US" dirty="0" smtClean="0"/>
              <a:t>Multilayered: genome; environments; “epigenetic” systems; “</a:t>
            </a:r>
            <a:r>
              <a:rPr lang="en-US" dirty="0" err="1" smtClean="0"/>
              <a:t>endophenotypes</a:t>
            </a:r>
            <a:r>
              <a:rPr lang="en-US" dirty="0" smtClean="0"/>
              <a:t>”; complex (multivariate) outcomes</a:t>
            </a:r>
          </a:p>
          <a:p>
            <a:r>
              <a:rPr lang="en-US" smtClean="0"/>
              <a:t>Hugh (?vast) </a:t>
            </a:r>
            <a:r>
              <a:rPr lang="en-US" dirty="0" smtClean="0"/>
              <a:t>dimensionality</a:t>
            </a:r>
          </a:p>
          <a:p>
            <a:r>
              <a:rPr lang="en-US" dirty="0" smtClean="0"/>
              <a:t>Highly networked</a:t>
            </a:r>
          </a:p>
          <a:p>
            <a:r>
              <a:rPr lang="en-US" dirty="0" smtClean="0"/>
              <a:t>Identification of causal systems and critical intervention points (may not be “DNA”).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silent partner</a:t>
            </a:r>
            <a:endParaRPr lang="en-US" dirty="0"/>
          </a:p>
        </p:txBody>
      </p:sp>
      <p:sp>
        <p:nvSpPr>
          <p:cNvPr id="3" name="Subtitle 2"/>
          <p:cNvSpPr>
            <a:spLocks noGrp="1"/>
          </p:cNvSpPr>
          <p:nvPr>
            <p:ph type="subTitle" idx="1"/>
          </p:nvPr>
        </p:nvSpPr>
        <p:spPr>
          <a:xfrm>
            <a:off x="1295400" y="3429000"/>
            <a:ext cx="6400800" cy="1752600"/>
          </a:xfrm>
        </p:spPr>
        <p:txBody>
          <a:bodyPr/>
          <a:lstStyle/>
          <a:p>
            <a:r>
              <a:rPr lang="en-US" dirty="0" smtClean="0">
                <a:solidFill>
                  <a:schemeClr val="tx1"/>
                </a:solidFill>
              </a:rPr>
              <a:t>Computer power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838200"/>
            <a:ext cx="7772400" cy="1470025"/>
          </a:xfrm>
        </p:spPr>
        <p:txBody>
          <a:bodyPr/>
          <a:lstStyle/>
          <a:p>
            <a:r>
              <a:rPr lang="en-US" dirty="0" smtClean="0"/>
              <a:t>E.g. 5-variable “ACE” model</a:t>
            </a:r>
            <a:endParaRPr lang="en-US" dirty="0"/>
          </a:p>
        </p:txBody>
      </p:sp>
      <p:sp>
        <p:nvSpPr>
          <p:cNvPr id="5" name="Subtitle 4"/>
          <p:cNvSpPr>
            <a:spLocks noGrp="1"/>
          </p:cNvSpPr>
          <p:nvPr>
            <p:ph type="subTitle" idx="1"/>
          </p:nvPr>
        </p:nvSpPr>
        <p:spPr>
          <a:xfrm>
            <a:off x="1066800" y="2438400"/>
            <a:ext cx="7086600" cy="3048000"/>
          </a:xfrm>
        </p:spPr>
        <p:txBody>
          <a:bodyPr>
            <a:normAutofit fontScale="77500" lnSpcReduction="20000"/>
          </a:bodyPr>
          <a:lstStyle/>
          <a:p>
            <a:r>
              <a:rPr lang="en-US" b="1" dirty="0" smtClean="0">
                <a:solidFill>
                  <a:schemeClr val="tx1"/>
                </a:solidFill>
              </a:rPr>
              <a:t>1977</a:t>
            </a:r>
            <a:r>
              <a:rPr lang="en-US" dirty="0" smtClean="0">
                <a:solidFill>
                  <a:schemeClr val="tx1"/>
                </a:solidFill>
              </a:rPr>
              <a:t> Eng. Elec. KDF-9 mainframe, 240K, ¼ acre; FORTRAN 4:  11 hours</a:t>
            </a:r>
          </a:p>
          <a:p>
            <a:endParaRPr lang="en-US" dirty="0" smtClean="0">
              <a:solidFill>
                <a:schemeClr val="tx1"/>
              </a:solidFill>
            </a:endParaRPr>
          </a:p>
          <a:p>
            <a:r>
              <a:rPr lang="en-US" b="1" dirty="0" smtClean="0">
                <a:solidFill>
                  <a:schemeClr val="tx1"/>
                </a:solidFill>
              </a:rPr>
              <a:t>2011</a:t>
            </a:r>
            <a:r>
              <a:rPr lang="en-US" dirty="0" smtClean="0">
                <a:solidFill>
                  <a:schemeClr val="tx1"/>
                </a:solidFill>
              </a:rPr>
              <a:t> Dell XPS laptop, 3GB, 1½ ft</a:t>
            </a:r>
            <a:r>
              <a:rPr lang="en-US" baseline="30000" dirty="0" smtClean="0">
                <a:solidFill>
                  <a:schemeClr val="tx1"/>
                </a:solidFill>
              </a:rPr>
              <a:t>2</a:t>
            </a:r>
            <a:endParaRPr lang="en-US" dirty="0" smtClean="0">
              <a:solidFill>
                <a:schemeClr val="tx1"/>
              </a:solidFill>
            </a:endParaRPr>
          </a:p>
          <a:p>
            <a:r>
              <a:rPr lang="en-US" dirty="0" err="1" smtClean="0">
                <a:solidFill>
                  <a:schemeClr val="tx1"/>
                </a:solidFill>
              </a:rPr>
              <a:t>Mx</a:t>
            </a:r>
            <a:r>
              <a:rPr lang="en-US" dirty="0" smtClean="0">
                <a:solidFill>
                  <a:schemeClr val="tx1"/>
                </a:solidFill>
              </a:rPr>
              <a:t>: &lt;1 sec.</a:t>
            </a:r>
          </a:p>
          <a:p>
            <a:endParaRPr lang="en-US" dirty="0" smtClean="0">
              <a:solidFill>
                <a:schemeClr val="tx1"/>
              </a:solidFill>
            </a:endParaRPr>
          </a:p>
          <a:p>
            <a:r>
              <a:rPr lang="en-US" dirty="0" smtClean="0">
                <a:solidFill>
                  <a:schemeClr val="tx1"/>
                </a:solidFill>
              </a:rPr>
              <a:t>Examples all over the place (e.g. PLINK: speed and storage)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Themes</a:t>
            </a:r>
            <a:endParaRPr lang="en-US" dirty="0"/>
          </a:p>
        </p:txBody>
      </p:sp>
      <p:sp>
        <p:nvSpPr>
          <p:cNvPr id="5" name="Content Placeholder 4"/>
          <p:cNvSpPr>
            <a:spLocks noGrp="1"/>
          </p:cNvSpPr>
          <p:nvPr>
            <p:ph idx="1"/>
          </p:nvPr>
        </p:nvSpPr>
        <p:spPr/>
        <p:txBody>
          <a:bodyPr/>
          <a:lstStyle/>
          <a:p>
            <a:r>
              <a:rPr lang="en-US" dirty="0" smtClean="0"/>
              <a:t>Overview of progress/degeneration in current genetic paradigm  </a:t>
            </a:r>
          </a:p>
          <a:p>
            <a:r>
              <a:rPr lang="en-US" dirty="0" smtClean="0"/>
              <a:t>What do we think we know about genetic architecture of complex traits?</a:t>
            </a:r>
          </a:p>
          <a:p>
            <a:r>
              <a:rPr lang="en-US" dirty="0" smtClean="0"/>
              <a:t>What might we need to pay attention to in future?</a:t>
            </a:r>
          </a:p>
          <a:p>
            <a:r>
              <a:rPr lang="en-US" dirty="0" smtClean="0"/>
              <a:t>What further conceptual and technical tools might we need?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intensive methods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Resampling</a:t>
            </a:r>
            <a:r>
              <a:rPr lang="en-US" dirty="0" smtClean="0"/>
              <a:t> methods (permutation, bootstrap etc.)</a:t>
            </a:r>
          </a:p>
          <a:p>
            <a:r>
              <a:rPr lang="en-US" dirty="0" smtClean="0"/>
              <a:t>Simulation</a:t>
            </a:r>
          </a:p>
          <a:p>
            <a:r>
              <a:rPr lang="en-US" dirty="0" smtClean="0"/>
              <a:t>MCMC, model selection.</a:t>
            </a:r>
          </a:p>
          <a:p>
            <a:r>
              <a:rPr lang="en-US" dirty="0" smtClean="0"/>
              <a:t>Data mining; Artificial Intelligence;</a:t>
            </a:r>
          </a:p>
          <a:p>
            <a:pPr>
              <a:buNone/>
            </a:pPr>
            <a:r>
              <a:rPr lang="en-US" dirty="0" smtClean="0"/>
              <a:t>     Neural networks; recursive </a:t>
            </a:r>
            <a:r>
              <a:rPr lang="en-US" dirty="0" err="1" smtClean="0"/>
              <a:t>partioning</a:t>
            </a:r>
            <a:r>
              <a:rPr lang="en-US" dirty="0" smtClean="0"/>
              <a:t>; Bayesian networks;  CART; MARS; random forests…etc.  Etc.</a:t>
            </a:r>
          </a:p>
          <a:p>
            <a:pPr>
              <a:buNone/>
            </a:pPr>
            <a:endParaRPr lang="en-US" dirty="0" smtClean="0"/>
          </a:p>
          <a:p>
            <a:pPr>
              <a:buNone/>
            </a:pPr>
            <a:r>
              <a:rPr lang="en-US" dirty="0" smtClean="0"/>
              <a:t>Have informative “bits” of our puzzle, but not yet systematic algorithms.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Recovering Causal Networks From </a:t>
            </a:r>
            <a:r>
              <a:rPr lang="en-US" dirty="0" err="1" smtClean="0"/>
              <a:t>Correlational</a:t>
            </a:r>
            <a:r>
              <a:rPr lang="en-US" dirty="0" smtClean="0"/>
              <a:t> Data</a:t>
            </a:r>
            <a:endParaRPr lang="en-US" dirty="0"/>
          </a:p>
        </p:txBody>
      </p:sp>
      <p:sp>
        <p:nvSpPr>
          <p:cNvPr id="5" name="Subtitle 4"/>
          <p:cNvSpPr>
            <a:spLocks noGrp="1"/>
          </p:cNvSpPr>
          <p:nvPr>
            <p:ph type="subTitle" idx="1"/>
          </p:nvPr>
        </p:nvSpPr>
        <p:spPr/>
        <p:txBody>
          <a:bodyPr/>
          <a:lstStyle/>
          <a:p>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“Not pretty…</a:t>
            </a:r>
            <a:endParaRPr lang="en-US" dirty="0"/>
          </a:p>
        </p:txBody>
      </p:sp>
      <p:sp>
        <p:nvSpPr>
          <p:cNvPr id="5" name="Subtitle 4"/>
          <p:cNvSpPr>
            <a:spLocks noGrp="1"/>
          </p:cNvSpPr>
          <p:nvPr>
            <p:ph type="subTitle" idx="1"/>
          </p:nvPr>
        </p:nvSpPr>
        <p:spPr/>
        <p:txBody>
          <a:bodyPr/>
          <a:lstStyle/>
          <a:p>
            <a:r>
              <a:rPr lang="en-US" dirty="0" smtClean="0">
                <a:solidFill>
                  <a:schemeClr val="tx1"/>
                </a:solidFill>
              </a:rPr>
              <a:t>…but seems to work”</a:t>
            </a:r>
          </a:p>
          <a:p>
            <a:r>
              <a:rPr lang="en-US" dirty="0" smtClean="0">
                <a:solidFill>
                  <a:schemeClr val="tx1"/>
                </a:solidFill>
              </a:rPr>
              <a:t>Totally unsupervised…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a:t>
            </a:r>
            <a:endParaRPr lang="en-US" dirty="0"/>
          </a:p>
        </p:txBody>
      </p:sp>
      <p:pic>
        <p:nvPicPr>
          <p:cNvPr id="4" name="Content Placeholder 3" descr="Graph of true network.bmp"/>
          <p:cNvPicPr>
            <a:picLocks noGrp="1" noChangeAspect="1"/>
          </p:cNvPicPr>
          <p:nvPr>
            <p:ph idx="1"/>
          </p:nvPr>
        </p:nvPicPr>
        <p:blipFill>
          <a:blip r:embed="rId2" cstate="print"/>
          <a:stretch>
            <a:fillRect/>
          </a:stretch>
        </p:blipFill>
        <p:spPr>
          <a:xfrm>
            <a:off x="2305646" y="1600200"/>
            <a:ext cx="4532708" cy="4525963"/>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Matrix representation of network</a:t>
            </a:r>
            <a:endParaRPr lang="en-US" dirty="0"/>
          </a:p>
        </p:txBody>
      </p:sp>
      <p:sp>
        <p:nvSpPr>
          <p:cNvPr id="5" name="Rectangle 4"/>
          <p:cNvSpPr/>
          <p:nvPr/>
        </p:nvSpPr>
        <p:spPr>
          <a:xfrm>
            <a:off x="1447800" y="1752600"/>
            <a:ext cx="5486400" cy="3139321"/>
          </a:xfrm>
          <a:prstGeom prst="rect">
            <a:avLst/>
          </a:prstGeom>
        </p:spPr>
        <p:txBody>
          <a:bodyPr wrap="square">
            <a:spAutoFit/>
          </a:bodyPr>
          <a:lstStyle/>
          <a:p>
            <a:r>
              <a:rPr lang="en-US" b="1" dirty="0" smtClean="0"/>
              <a:t>        [,1]    [,2]   [,3]  [,4]   [,5]   [,6]   [,7] [,8]   [,9] [,10]</a:t>
            </a:r>
          </a:p>
          <a:p>
            <a:r>
              <a:rPr lang="en-US" b="1" dirty="0" smtClean="0"/>
              <a:t> [1,] 0.00 0.00 0.00 0.00 0.00 0.00  0.0 0.00    0     0</a:t>
            </a:r>
          </a:p>
          <a:p>
            <a:r>
              <a:rPr lang="en-US" b="1" dirty="0" smtClean="0"/>
              <a:t> [2,] 0.22 0.00 0.00 0.00 0.00 0.00  0.0 0.00    0     0</a:t>
            </a:r>
          </a:p>
          <a:p>
            <a:r>
              <a:rPr lang="en-US" b="1" dirty="0" smtClean="0"/>
              <a:t> [3,] 0.00 0.20 0.00 0.00 0.00 0.00  0.0 0.00    0     0</a:t>
            </a:r>
          </a:p>
          <a:p>
            <a:r>
              <a:rPr lang="en-US" b="1" dirty="0" smtClean="0"/>
              <a:t> [4,] 0.14 0.20 0.20 0.00 0.00 0.00  0.0 0.00    0     0</a:t>
            </a:r>
          </a:p>
          <a:p>
            <a:r>
              <a:rPr lang="en-US" b="1" dirty="0" smtClean="0"/>
              <a:t> [5,] 0.00 0.00 0.00 0.15 0.00 0.00  0.0 0.00    0     0</a:t>
            </a:r>
          </a:p>
          <a:p>
            <a:r>
              <a:rPr lang="en-US" b="1" dirty="0" smtClean="0"/>
              <a:t> [6,] 0.22 0.00 0.26 0.17 0.15 0.00  0.0 0.00    0     0</a:t>
            </a:r>
          </a:p>
          <a:p>
            <a:r>
              <a:rPr lang="en-US" b="1" dirty="0" smtClean="0"/>
              <a:t> [7,] 0.00 0.00 0.22 0.00 0.25 0.00  0.0 0.00    0     0</a:t>
            </a:r>
          </a:p>
          <a:p>
            <a:r>
              <a:rPr lang="en-US" b="1" dirty="0" smtClean="0"/>
              <a:t> [8,] 0.18 0.20 0.00 0.00 0.21 0.30  0.2 0.00    0     0</a:t>
            </a:r>
          </a:p>
          <a:p>
            <a:r>
              <a:rPr lang="en-US" b="1" dirty="0" smtClean="0"/>
              <a:t> [9,] 0.00 0.00 0.25 0.00 0.21 0.17  0.0 0.29    0     0</a:t>
            </a:r>
          </a:p>
          <a:p>
            <a:r>
              <a:rPr lang="en-US" b="1" dirty="0" smtClean="0"/>
              <a:t>[10,]0.18 0.28 0.00 0.00 0.00 0.18  0.0 0.21    0     0</a:t>
            </a:r>
            <a:endParaRPr lang="en-US" b="1" dirty="0"/>
          </a:p>
        </p:txBody>
      </p:sp>
      <p:sp>
        <p:nvSpPr>
          <p:cNvPr id="6" name="TextBox 5"/>
          <p:cNvSpPr txBox="1"/>
          <p:nvPr/>
        </p:nvSpPr>
        <p:spPr>
          <a:xfrm>
            <a:off x="3581400" y="1371600"/>
            <a:ext cx="945515" cy="523220"/>
          </a:xfrm>
          <a:prstGeom prst="rect">
            <a:avLst/>
          </a:prstGeom>
          <a:noFill/>
        </p:spPr>
        <p:txBody>
          <a:bodyPr wrap="none" rtlCol="0">
            <a:spAutoFit/>
          </a:bodyPr>
          <a:lstStyle/>
          <a:p>
            <a:r>
              <a:rPr lang="en-US" sz="2400" b="1" dirty="0" smtClean="0"/>
              <a:t>From</a:t>
            </a:r>
            <a:r>
              <a:rPr lang="en-US" sz="2800" b="1" dirty="0" smtClean="0"/>
              <a:t>:</a:t>
            </a:r>
            <a:endParaRPr lang="en-US" sz="2800" b="1" dirty="0"/>
          </a:p>
        </p:txBody>
      </p:sp>
      <p:sp>
        <p:nvSpPr>
          <p:cNvPr id="7" name="TextBox 6"/>
          <p:cNvSpPr txBox="1"/>
          <p:nvPr/>
        </p:nvSpPr>
        <p:spPr>
          <a:xfrm>
            <a:off x="762000" y="3048000"/>
            <a:ext cx="560410" cy="461665"/>
          </a:xfrm>
          <a:prstGeom prst="rect">
            <a:avLst/>
          </a:prstGeom>
          <a:noFill/>
        </p:spPr>
        <p:txBody>
          <a:bodyPr wrap="none" rtlCol="0">
            <a:spAutoFit/>
          </a:bodyPr>
          <a:lstStyle/>
          <a:p>
            <a:r>
              <a:rPr lang="en-US" sz="2400" b="1" dirty="0" smtClean="0"/>
              <a:t>To:</a:t>
            </a:r>
            <a:endParaRPr lang="en-US" sz="2400" b="1" dirty="0"/>
          </a:p>
        </p:txBody>
      </p:sp>
      <p:sp>
        <p:nvSpPr>
          <p:cNvPr id="8" name="TextBox 7"/>
          <p:cNvSpPr txBox="1"/>
          <p:nvPr/>
        </p:nvSpPr>
        <p:spPr>
          <a:xfrm>
            <a:off x="1524000" y="1676400"/>
            <a:ext cx="357790" cy="461665"/>
          </a:xfrm>
          <a:prstGeom prst="rect">
            <a:avLst/>
          </a:prstGeom>
          <a:noFill/>
        </p:spPr>
        <p:txBody>
          <a:bodyPr wrap="none" rtlCol="0">
            <a:spAutoFit/>
          </a:bodyPr>
          <a:lstStyle/>
          <a:p>
            <a:r>
              <a:rPr lang="en-US" sz="2400" b="1" dirty="0" smtClean="0"/>
              <a:t>B</a:t>
            </a:r>
            <a:endParaRPr lang="en-US" sz="2400" b="1" dirty="0"/>
          </a:p>
        </p:txBody>
      </p:sp>
      <p:sp>
        <p:nvSpPr>
          <p:cNvPr id="9" name="TextBox 8"/>
          <p:cNvSpPr txBox="1"/>
          <p:nvPr/>
        </p:nvSpPr>
        <p:spPr>
          <a:xfrm>
            <a:off x="2362200" y="5181600"/>
            <a:ext cx="3352200" cy="646331"/>
          </a:xfrm>
          <a:prstGeom prst="rect">
            <a:avLst/>
          </a:prstGeom>
          <a:noFill/>
        </p:spPr>
        <p:txBody>
          <a:bodyPr wrap="none" rtlCol="0">
            <a:spAutoFit/>
          </a:bodyPr>
          <a:lstStyle/>
          <a:p>
            <a:r>
              <a:rPr lang="en-US" sz="3600" b="1" dirty="0" smtClean="0">
                <a:latin typeface="Symbol" pitchFamily="18" charset="2"/>
              </a:rPr>
              <a:t>S</a:t>
            </a:r>
            <a:r>
              <a:rPr lang="en-US" sz="3600" b="1" dirty="0" smtClean="0"/>
              <a:t>=(I-B)</a:t>
            </a:r>
            <a:r>
              <a:rPr lang="en-US" sz="3600" b="1" baseline="30000" dirty="0" smtClean="0"/>
              <a:t>-1 </a:t>
            </a:r>
            <a:r>
              <a:rPr lang="en-US" sz="3600" b="1" dirty="0" smtClean="0">
                <a:latin typeface="Symbol" pitchFamily="18" charset="2"/>
              </a:rPr>
              <a:t>W</a:t>
            </a:r>
            <a:r>
              <a:rPr lang="en-US" sz="3600" b="1" dirty="0" smtClean="0"/>
              <a:t>(I-B)’</a:t>
            </a:r>
            <a:r>
              <a:rPr lang="en-US" sz="3600" b="1" baseline="30000" dirty="0" smtClean="0"/>
              <a:t>-1</a:t>
            </a:r>
            <a:endParaRPr lang="en-US" sz="3600" b="1" baseline="30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Note:</a:t>
            </a:r>
            <a:endParaRPr lang="en-US" dirty="0"/>
          </a:p>
        </p:txBody>
      </p:sp>
      <p:sp>
        <p:nvSpPr>
          <p:cNvPr id="4" name="Subtitle 3"/>
          <p:cNvSpPr>
            <a:spLocks noGrp="1"/>
          </p:cNvSpPr>
          <p:nvPr>
            <p:ph type="subTitle" idx="1"/>
          </p:nvPr>
        </p:nvSpPr>
        <p:spPr/>
        <p:txBody>
          <a:bodyPr>
            <a:normAutofit fontScale="92500" lnSpcReduction="20000"/>
          </a:bodyPr>
          <a:lstStyle/>
          <a:p>
            <a:r>
              <a:rPr lang="en-US" dirty="0" smtClean="0">
                <a:solidFill>
                  <a:schemeClr val="tx1"/>
                </a:solidFill>
              </a:rPr>
              <a:t>This simple model assumes no individual differences in the </a:t>
            </a:r>
            <a:r>
              <a:rPr lang="en-US" dirty="0" err="1" smtClean="0">
                <a:solidFill>
                  <a:schemeClr val="tx1"/>
                </a:solidFill>
                <a:latin typeface="Symbol" pitchFamily="18" charset="2"/>
              </a:rPr>
              <a:t>b</a:t>
            </a:r>
            <a:r>
              <a:rPr lang="en-US" dirty="0" err="1" smtClean="0">
                <a:solidFill>
                  <a:schemeClr val="tx1"/>
                </a:solidFill>
              </a:rPr>
              <a:t>’s</a:t>
            </a:r>
            <a:endParaRPr lang="en-US" dirty="0" smtClean="0">
              <a:solidFill>
                <a:schemeClr val="tx1"/>
              </a:solidFill>
            </a:endParaRPr>
          </a:p>
          <a:p>
            <a:r>
              <a:rPr lang="en-US" dirty="0" smtClean="0">
                <a:solidFill>
                  <a:schemeClr val="tx1"/>
                </a:solidFill>
              </a:rPr>
              <a:t>i.e.  “additive model”</a:t>
            </a:r>
          </a:p>
          <a:p>
            <a:r>
              <a:rPr lang="en-US" dirty="0" err="1" smtClean="0">
                <a:solidFill>
                  <a:schemeClr val="tx1"/>
                </a:solidFill>
                <a:latin typeface="Symbol" pitchFamily="18" charset="2"/>
              </a:rPr>
              <a:t>b</a:t>
            </a:r>
            <a:r>
              <a:rPr lang="en-US" dirty="0" err="1" smtClean="0">
                <a:solidFill>
                  <a:schemeClr val="tx1"/>
                </a:solidFill>
              </a:rPr>
              <a:t>’s</a:t>
            </a:r>
            <a:r>
              <a:rPr lang="en-US" dirty="0" smtClean="0">
                <a:solidFill>
                  <a:schemeClr val="tx1"/>
                </a:solidFill>
              </a:rPr>
              <a:t> may vary genetically (</a:t>
            </a:r>
            <a:r>
              <a:rPr lang="en-US" dirty="0" err="1" smtClean="0">
                <a:solidFill>
                  <a:schemeClr val="tx1"/>
                </a:solidFill>
              </a:rPr>
              <a:t>GxE</a:t>
            </a:r>
            <a:r>
              <a:rPr lang="en-US" dirty="0" smtClean="0">
                <a:solidFill>
                  <a:schemeClr val="tx1"/>
                </a:solidFill>
              </a:rPr>
              <a:t>,  </a:t>
            </a:r>
            <a:r>
              <a:rPr lang="en-US" dirty="0" err="1" smtClean="0">
                <a:solidFill>
                  <a:schemeClr val="tx1"/>
                </a:solidFill>
              </a:rPr>
              <a:t>epistasis</a:t>
            </a:r>
            <a:r>
              <a:rPr lang="en-US" dirty="0" smtClean="0">
                <a:solidFill>
                  <a:schemeClr val="tx1"/>
                </a:solidFill>
              </a:rPr>
              <a:t>)</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229600" cy="1470025"/>
          </a:xfrm>
        </p:spPr>
        <p:txBody>
          <a:bodyPr/>
          <a:lstStyle/>
          <a:p>
            <a:r>
              <a:rPr lang="en-US" dirty="0" smtClean="0"/>
              <a:t>Stick with additive model for now:</a:t>
            </a:r>
            <a:endParaRPr lang="en-US" dirty="0"/>
          </a:p>
        </p:txBody>
      </p:sp>
      <p:sp>
        <p:nvSpPr>
          <p:cNvPr id="3" name="Subtitle 2"/>
          <p:cNvSpPr>
            <a:spLocks noGrp="1"/>
          </p:cNvSpPr>
          <p:nvPr>
            <p:ph type="subTitle" idx="1"/>
          </p:nvPr>
        </p:nvSpPr>
        <p:spPr>
          <a:xfrm>
            <a:off x="914400" y="3810000"/>
            <a:ext cx="7315200" cy="1752600"/>
          </a:xfrm>
        </p:spPr>
        <p:txBody>
          <a:bodyPr/>
          <a:lstStyle/>
          <a:p>
            <a:r>
              <a:rPr lang="en-US" dirty="0" smtClean="0">
                <a:solidFill>
                  <a:schemeClr val="tx1"/>
                </a:solidFill>
              </a:rPr>
              <a:t>Nodes vary between people but </a:t>
            </a:r>
            <a:r>
              <a:rPr lang="en-US" dirty="0" err="1" smtClean="0">
                <a:solidFill>
                  <a:schemeClr val="tx1"/>
                </a:solidFill>
                <a:latin typeface="Symbol" pitchFamily="18" charset="2"/>
              </a:rPr>
              <a:t>b</a:t>
            </a:r>
            <a:r>
              <a:rPr lang="en-US" dirty="0" err="1" smtClean="0">
                <a:solidFill>
                  <a:schemeClr val="tx1"/>
                </a:solidFill>
              </a:rPr>
              <a:t>’s</a:t>
            </a:r>
            <a:r>
              <a:rPr lang="en-US" dirty="0" smtClean="0">
                <a:solidFill>
                  <a:schemeClr val="tx1"/>
                </a:solidFill>
              </a:rPr>
              <a:t> don’t,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143000"/>
          </a:xfrm>
        </p:spPr>
        <p:txBody>
          <a:bodyPr>
            <a:normAutofit/>
          </a:bodyPr>
          <a:lstStyle/>
          <a:p>
            <a:r>
              <a:rPr lang="en-US" sz="3600" dirty="0" smtClean="0"/>
              <a:t>Correlation Matrix Produced by Network</a:t>
            </a:r>
            <a:endParaRPr lang="en-US" sz="3600" dirty="0"/>
          </a:p>
        </p:txBody>
      </p:sp>
      <p:sp>
        <p:nvSpPr>
          <p:cNvPr id="4" name="Rectangle 3"/>
          <p:cNvSpPr/>
          <p:nvPr/>
        </p:nvSpPr>
        <p:spPr>
          <a:xfrm>
            <a:off x="152400" y="2209800"/>
            <a:ext cx="8915400" cy="2215991"/>
          </a:xfrm>
          <a:prstGeom prst="rect">
            <a:avLst/>
          </a:prstGeom>
        </p:spPr>
        <p:txBody>
          <a:bodyPr wrap="square">
            <a:spAutoFit/>
          </a:bodyPr>
          <a:lstStyle/>
          <a:p>
            <a:r>
              <a:rPr lang="en-US" b="1" dirty="0" smtClean="0"/>
              <a:t>          </a:t>
            </a:r>
            <a:r>
              <a:rPr lang="en-US" sz="1200" b="1" dirty="0" smtClean="0"/>
              <a:t>[,1]               [,2]                  [,3]               [,4]                [,5]               [,6]                [,7]              [,8]              [,9]             [,10]</a:t>
            </a:r>
          </a:p>
          <a:p>
            <a:r>
              <a:rPr lang="en-US" sz="1200" b="1" dirty="0" smtClean="0"/>
              <a:t> [1,] 1.00000000 0.21486178 0.04310545 0.18098924 0.02855772 0.2421054 0.01598732 0.2642392 0.1284700 0.30381860</a:t>
            </a:r>
          </a:p>
          <a:p>
            <a:r>
              <a:rPr lang="en-US" sz="1200" b="1" dirty="0" smtClean="0"/>
              <a:t> [2,] 0.21486178 1.00000000 0.20061942 0.25892353 0.04085473 0.1384803 0.05237286 0.2602729 0.1467666 0.35682576</a:t>
            </a:r>
          </a:p>
          <a:p>
            <a:r>
              <a:rPr lang="en-US" sz="1200" b="1" dirty="0" smtClean="0"/>
              <a:t> [3,] 0.04310545 0.20061942 1.00000000 0.23587620 0.03721817 0.2914129 0.22122078 0.1687392 0.3142624 0.14134859</a:t>
            </a:r>
          </a:p>
          <a:p>
            <a:r>
              <a:rPr lang="en-US" sz="1200" b="1" dirty="0" smtClean="0"/>
              <a:t> [4,] 0.18098924 0.25892353 0.23587620 1.00000000 0.15778687 0.2771978 0.08784687 0.1935244 0.1776897 0.17966427</a:t>
            </a:r>
          </a:p>
          <a:p>
            <a:r>
              <a:rPr lang="en-US" sz="1200" b="1" dirty="0" smtClean="0"/>
              <a:t> [5,] 0.02855772 0.04085473 0.03721817 0.15778687 1.00000000 0.1772714 0.24725920 0.2839686 0.2952557 0.10510441</a:t>
            </a:r>
          </a:p>
          <a:p>
            <a:r>
              <a:rPr lang="en-US" sz="1200" b="1" dirty="0" smtClean="0"/>
              <a:t> [6,] 0.24210536 0.13848029 0.29141291 0.27719779 0.17727140 1.0000000 0.10430176 0.3908405 0.3636515 0.32481968</a:t>
            </a:r>
          </a:p>
          <a:p>
            <a:r>
              <a:rPr lang="en-US" sz="1200" b="1" dirty="0" smtClean="0"/>
              <a:t> [7,] 0.01598732 0.05237286 0.22122078 0.08784687 0.24725920 0.1043018 1.00000000 0.2629063 0.1831995 0.08906656</a:t>
            </a:r>
          </a:p>
          <a:p>
            <a:r>
              <a:rPr lang="en-US" sz="1200" b="1" dirty="0" smtClean="0"/>
              <a:t> [8,] 0.26423919 0.26027293 0.16873924 0.19352445 0.28396860 0.3908405 0.26290631 1.0000000 0.4358697 0.38397976</a:t>
            </a:r>
          </a:p>
          <a:p>
            <a:r>
              <a:rPr lang="en-US" sz="1200" b="1" dirty="0" smtClean="0"/>
              <a:t> [9,] 0.12846997 0.14676658 0.31426238 0.17768974 0.29525571 0.3636515 0.18319951 0.4358697 1.0000000 0.21051176</a:t>
            </a:r>
          </a:p>
          <a:p>
            <a:r>
              <a:rPr lang="en-US" sz="1200" b="1" dirty="0" smtClean="0"/>
              <a:t>[10,]0.30381860 0.35682576 0.14134859 0.17966427 0.10510441 0.3248197 0.08906656 0.3839798 0.2105118 1.00000000</a:t>
            </a:r>
            <a:endParaRPr lang="en-US" sz="1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lstStyle/>
          <a:p>
            <a:r>
              <a:rPr lang="en-US" dirty="0" smtClean="0"/>
              <a:t>Question</a:t>
            </a:r>
            <a:endParaRPr lang="en-US" dirty="0"/>
          </a:p>
        </p:txBody>
      </p:sp>
      <p:sp>
        <p:nvSpPr>
          <p:cNvPr id="3" name="Subtitle 2"/>
          <p:cNvSpPr>
            <a:spLocks noGrp="1"/>
          </p:cNvSpPr>
          <p:nvPr>
            <p:ph type="subTitle" idx="1"/>
          </p:nvPr>
        </p:nvSpPr>
        <p:spPr>
          <a:xfrm>
            <a:off x="1371600" y="2667000"/>
            <a:ext cx="6400800" cy="1752600"/>
          </a:xfrm>
        </p:spPr>
        <p:txBody>
          <a:bodyPr/>
          <a:lstStyle/>
          <a:p>
            <a:r>
              <a:rPr lang="en-US" dirty="0" smtClean="0">
                <a:solidFill>
                  <a:schemeClr val="tx1"/>
                </a:solidFill>
              </a:rPr>
              <a:t>How do we recover network from correlation matrix?</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Assume</a:t>
            </a:r>
            <a:endParaRPr lang="en-US" dirty="0"/>
          </a:p>
        </p:txBody>
      </p:sp>
      <p:sp>
        <p:nvSpPr>
          <p:cNvPr id="5" name="Content Placeholder 4"/>
          <p:cNvSpPr>
            <a:spLocks noGrp="1"/>
          </p:cNvSpPr>
          <p:nvPr>
            <p:ph idx="1"/>
          </p:nvPr>
        </p:nvSpPr>
        <p:spPr/>
        <p:txBody>
          <a:bodyPr>
            <a:normAutofit lnSpcReduction="10000"/>
          </a:bodyPr>
          <a:lstStyle/>
          <a:p>
            <a:r>
              <a:rPr lang="en-US" dirty="0" smtClean="0"/>
              <a:t>No extrinsic correlation – i.e. correlations between variables due entirely to network</a:t>
            </a:r>
          </a:p>
          <a:p>
            <a:pPr>
              <a:buNone/>
            </a:pPr>
            <a:r>
              <a:rPr lang="en-US" dirty="0" smtClean="0"/>
              <a:t>                                  or </a:t>
            </a:r>
            <a:r>
              <a:rPr lang="en-US" b="1" dirty="0" smtClean="0">
                <a:latin typeface="Symbol" pitchFamily="18" charset="2"/>
              </a:rPr>
              <a:t>W</a:t>
            </a:r>
            <a:r>
              <a:rPr lang="en-US" b="1" dirty="0" smtClean="0"/>
              <a:t>=I</a:t>
            </a:r>
            <a:endParaRPr lang="en-US" dirty="0" smtClean="0"/>
          </a:p>
          <a:p>
            <a:r>
              <a:rPr lang="en-US" dirty="0" smtClean="0"/>
              <a:t>Network is acyclic (no “loops” or reciprocal effects)   i.e. </a:t>
            </a:r>
            <a:r>
              <a:rPr lang="en-US" b="1" i="1" dirty="0" smtClean="0"/>
              <a:t>B</a:t>
            </a:r>
            <a:r>
              <a:rPr lang="en-US" dirty="0" smtClean="0"/>
              <a:t> is lower triangular with zero diagonal for given permutation of rows and columns of </a:t>
            </a:r>
            <a:r>
              <a:rPr lang="en-US" b="1" i="1" dirty="0" smtClean="0">
                <a:latin typeface="Symbol" pitchFamily="18" charset="2"/>
              </a:rPr>
              <a:t>S.</a:t>
            </a:r>
          </a:p>
          <a:p>
            <a:pPr>
              <a:buNone/>
            </a:pPr>
            <a:r>
              <a:rPr lang="en-US" b="1" i="1" dirty="0" smtClean="0"/>
              <a:t>                       “Aye,  there’s the rub”</a:t>
            </a:r>
          </a:p>
          <a:p>
            <a:pPr>
              <a:buNone/>
            </a:pPr>
            <a:r>
              <a:rPr lang="en-US" dirty="0" smtClean="0"/>
              <a:t>	</a:t>
            </a:r>
            <a:endParaRPr lang="en-US" b="1"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Mendel</a:t>
            </a:r>
          </a:p>
          <a:p>
            <a:pPr algn="ctr"/>
            <a:r>
              <a:rPr lang="en-US" sz="1400" dirty="0" smtClean="0">
                <a:solidFill>
                  <a:schemeClr val="tx1"/>
                </a:solidFill>
              </a:rPr>
              <a:t>(particulate inheritance)</a:t>
            </a:r>
            <a:endParaRPr lang="en-US" sz="1400" dirty="0">
              <a:solidFill>
                <a:schemeClr val="tx1"/>
              </a:solidFill>
            </a:endParaRPr>
          </a:p>
        </p:txBody>
      </p:sp>
      <p:sp>
        <p:nvSpPr>
          <p:cNvPr id="3" name="Rectangle 2"/>
          <p:cNvSpPr/>
          <p:nvPr/>
        </p:nvSpPr>
        <p:spPr>
          <a:xfrm>
            <a:off x="6858000" y="2286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Darwin </a:t>
            </a:r>
          </a:p>
          <a:p>
            <a:pPr algn="ctr"/>
            <a:r>
              <a:rPr lang="en-US" sz="1400" dirty="0" smtClean="0">
                <a:solidFill>
                  <a:schemeClr val="tx1"/>
                </a:solidFill>
              </a:rPr>
              <a:t>(natural selection)</a:t>
            </a:r>
            <a:endParaRPr lang="en-US" sz="1400" dirty="0">
              <a:solidFill>
                <a:schemeClr val="tx1"/>
              </a:solidFill>
            </a:endParaRPr>
          </a:p>
        </p:txBody>
      </p:sp>
      <p:sp>
        <p:nvSpPr>
          <p:cNvPr id="4" name="Rectangle 3"/>
          <p:cNvSpPr/>
          <p:nvPr/>
        </p:nvSpPr>
        <p:spPr>
          <a:xfrm>
            <a:off x="4495800" y="228600"/>
            <a:ext cx="1609397"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Galton </a:t>
            </a:r>
            <a:r>
              <a:rPr lang="en-US" sz="1400" dirty="0" smtClean="0">
                <a:solidFill>
                  <a:schemeClr val="tx1"/>
                </a:solidFill>
              </a:rPr>
              <a:t>(correlation between relatives)</a:t>
            </a:r>
            <a:endParaRPr lang="en-US" sz="1400" dirty="0">
              <a:solidFill>
                <a:schemeClr val="tx1"/>
              </a:solidFill>
            </a:endParaRPr>
          </a:p>
        </p:txBody>
      </p:sp>
      <p:sp>
        <p:nvSpPr>
          <p:cNvPr id="5" name="Rectangle 4"/>
          <p:cNvSpPr/>
          <p:nvPr/>
        </p:nvSpPr>
        <p:spPr>
          <a:xfrm>
            <a:off x="4572000" y="17526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 Fisher</a:t>
            </a:r>
          </a:p>
        </p:txBody>
      </p:sp>
      <p:sp>
        <p:nvSpPr>
          <p:cNvPr id="6" name="Rectangle 5"/>
          <p:cNvSpPr/>
          <p:nvPr/>
        </p:nvSpPr>
        <p:spPr>
          <a:xfrm>
            <a:off x="6858000" y="17526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Sewall Wright</a:t>
            </a:r>
          </a:p>
        </p:txBody>
      </p:sp>
      <p:sp>
        <p:nvSpPr>
          <p:cNvPr id="7" name="Rectangle 6"/>
          <p:cNvSpPr/>
          <p:nvPr/>
        </p:nvSpPr>
        <p:spPr>
          <a:xfrm>
            <a:off x="4572000" y="31242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Quantitative Genetics</a:t>
            </a:r>
          </a:p>
          <a:p>
            <a:pPr algn="ctr"/>
            <a:r>
              <a:rPr lang="en-US" dirty="0" smtClean="0">
                <a:solidFill>
                  <a:schemeClr val="tx1"/>
                </a:solidFill>
              </a:rPr>
              <a:t>Polygenic</a:t>
            </a:r>
          </a:p>
        </p:txBody>
      </p:sp>
      <p:sp>
        <p:nvSpPr>
          <p:cNvPr id="8" name="Rectangle 7"/>
          <p:cNvSpPr/>
          <p:nvPr/>
        </p:nvSpPr>
        <p:spPr>
          <a:xfrm>
            <a:off x="6858000" y="30480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Population Genetics</a:t>
            </a:r>
          </a:p>
        </p:txBody>
      </p:sp>
      <p:sp>
        <p:nvSpPr>
          <p:cNvPr id="9" name="Rectangle 8"/>
          <p:cNvSpPr/>
          <p:nvPr/>
        </p:nvSpPr>
        <p:spPr>
          <a:xfrm>
            <a:off x="2209800" y="16764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Archibald </a:t>
            </a:r>
            <a:r>
              <a:rPr lang="en-US" dirty="0" err="1" smtClean="0">
                <a:solidFill>
                  <a:schemeClr val="tx1"/>
                </a:solidFill>
              </a:rPr>
              <a:t>Garod</a:t>
            </a:r>
            <a:endParaRPr lang="en-US" dirty="0" smtClean="0">
              <a:solidFill>
                <a:schemeClr val="tx1"/>
              </a:solidFill>
            </a:endParaRPr>
          </a:p>
        </p:txBody>
      </p:sp>
      <p:sp>
        <p:nvSpPr>
          <p:cNvPr id="10" name="Rectangle 9"/>
          <p:cNvSpPr/>
          <p:nvPr/>
        </p:nvSpPr>
        <p:spPr>
          <a:xfrm>
            <a:off x="838200" y="3124200"/>
            <a:ext cx="153275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“Human” Genetics</a:t>
            </a:r>
          </a:p>
          <a:p>
            <a:pPr algn="ctr"/>
            <a:r>
              <a:rPr lang="en-US" dirty="0" err="1" smtClean="0">
                <a:solidFill>
                  <a:schemeClr val="tx1"/>
                </a:solidFill>
              </a:rPr>
              <a:t>Oligogenic</a:t>
            </a:r>
            <a:endParaRPr lang="en-US" dirty="0" smtClean="0">
              <a:solidFill>
                <a:schemeClr val="tx1"/>
              </a:solidFill>
            </a:endParaRPr>
          </a:p>
        </p:txBody>
      </p:sp>
      <p:cxnSp>
        <p:nvCxnSpPr>
          <p:cNvPr id="12" name="Straight Arrow Connector 11"/>
          <p:cNvCxnSpPr>
            <a:stCxn id="2" idx="2"/>
            <a:endCxn id="5" idx="0"/>
          </p:cNvCxnSpPr>
          <p:nvPr/>
        </p:nvCxnSpPr>
        <p:spPr>
          <a:xfrm rot="16200000" flipH="1">
            <a:off x="3849305" y="263525"/>
            <a:ext cx="615950" cy="2362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2"/>
            <a:endCxn id="5" idx="0"/>
          </p:cNvCxnSpPr>
          <p:nvPr/>
        </p:nvCxnSpPr>
        <p:spPr>
          <a:xfrm rot="16200000" flipH="1">
            <a:off x="5011464" y="1425684"/>
            <a:ext cx="615950" cy="3788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2" idx="2"/>
            <a:endCxn id="6" idx="0"/>
          </p:cNvCxnSpPr>
          <p:nvPr/>
        </p:nvCxnSpPr>
        <p:spPr>
          <a:xfrm rot="16200000" flipH="1">
            <a:off x="4992305" y="-879475"/>
            <a:ext cx="615950" cy="464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6" idx="0"/>
          </p:cNvCxnSpPr>
          <p:nvPr/>
        </p:nvCxnSpPr>
        <p:spPr>
          <a:xfrm rot="16200000" flipH="1">
            <a:off x="6154464" y="282684"/>
            <a:ext cx="615950" cy="232388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 idx="2"/>
            <a:endCxn id="5" idx="0"/>
          </p:cNvCxnSpPr>
          <p:nvPr/>
        </p:nvCxnSpPr>
        <p:spPr>
          <a:xfrm rot="5400000">
            <a:off x="6173405" y="301625"/>
            <a:ext cx="615950" cy="2286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 idx="2"/>
            <a:endCxn id="6" idx="0"/>
          </p:cNvCxnSpPr>
          <p:nvPr/>
        </p:nvCxnSpPr>
        <p:spPr>
          <a:xfrm rot="5400000">
            <a:off x="7316405" y="1444625"/>
            <a:ext cx="6159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 idx="2"/>
            <a:endCxn id="9" idx="0"/>
          </p:cNvCxnSpPr>
          <p:nvPr/>
        </p:nvCxnSpPr>
        <p:spPr>
          <a:xfrm rot="5400000">
            <a:off x="2706305" y="1406525"/>
            <a:ext cx="5397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9" idx="2"/>
            <a:endCxn id="10" idx="0"/>
          </p:cNvCxnSpPr>
          <p:nvPr/>
        </p:nvCxnSpPr>
        <p:spPr>
          <a:xfrm rot="5400000">
            <a:off x="2020505" y="2168525"/>
            <a:ext cx="539750"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5" idx="2"/>
            <a:endCxn id="7" idx="0"/>
          </p:cNvCxnSpPr>
          <p:nvPr/>
        </p:nvCxnSpPr>
        <p:spPr>
          <a:xfrm rot="5400000">
            <a:off x="5106605" y="2892425"/>
            <a:ext cx="4635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2"/>
            <a:endCxn id="8" idx="0"/>
          </p:cNvCxnSpPr>
          <p:nvPr/>
        </p:nvCxnSpPr>
        <p:spPr>
          <a:xfrm rot="5400000">
            <a:off x="7430705" y="2854325"/>
            <a:ext cx="3873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5" idx="2"/>
            <a:endCxn id="8" idx="0"/>
          </p:cNvCxnSpPr>
          <p:nvPr/>
        </p:nvCxnSpPr>
        <p:spPr>
          <a:xfrm rot="16200000" flipH="1">
            <a:off x="6287705" y="1711325"/>
            <a:ext cx="387350" cy="2286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6" idx="2"/>
            <a:endCxn id="7" idx="0"/>
          </p:cNvCxnSpPr>
          <p:nvPr/>
        </p:nvCxnSpPr>
        <p:spPr>
          <a:xfrm rot="5400000">
            <a:off x="6249605" y="1749425"/>
            <a:ext cx="463550" cy="2286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Isosceles Triangle 50"/>
          <p:cNvSpPr/>
          <p:nvPr/>
        </p:nvSpPr>
        <p:spPr>
          <a:xfrm>
            <a:off x="3352800" y="4495800"/>
            <a:ext cx="1676400" cy="137160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52" name="Straight Arrow Connector 51"/>
          <p:cNvCxnSpPr>
            <a:stCxn id="9" idx="2"/>
            <a:endCxn id="54" idx="0"/>
          </p:cNvCxnSpPr>
          <p:nvPr/>
        </p:nvCxnSpPr>
        <p:spPr>
          <a:xfrm rot="16200000" flipH="1">
            <a:off x="2973005" y="2587625"/>
            <a:ext cx="53975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7" idx="2"/>
            <a:endCxn id="51" idx="0"/>
          </p:cNvCxnSpPr>
          <p:nvPr/>
        </p:nvCxnSpPr>
        <p:spPr>
          <a:xfrm rot="5400000">
            <a:off x="4532915" y="3690335"/>
            <a:ext cx="463550" cy="11473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858001" y="43434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Sociobiology</a:t>
            </a:r>
          </a:p>
        </p:txBody>
      </p:sp>
      <p:cxnSp>
        <p:nvCxnSpPr>
          <p:cNvPr id="65" name="Straight Arrow Connector 64"/>
          <p:cNvCxnSpPr>
            <a:stCxn id="8" idx="2"/>
            <a:endCxn id="64" idx="0"/>
          </p:cNvCxnSpPr>
          <p:nvPr/>
        </p:nvCxnSpPr>
        <p:spPr>
          <a:xfrm rot="16200000" flipH="1">
            <a:off x="7430705" y="4149724"/>
            <a:ext cx="38735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3200401" y="5029200"/>
            <a:ext cx="2206245" cy="369332"/>
          </a:xfrm>
          <a:prstGeom prst="rect">
            <a:avLst/>
          </a:prstGeom>
        </p:spPr>
        <p:txBody>
          <a:bodyPr wrap="none">
            <a:spAutoFit/>
          </a:bodyPr>
          <a:lstStyle/>
          <a:p>
            <a:pPr algn="ctr"/>
            <a:r>
              <a:rPr lang="en-US" dirty="0" smtClean="0"/>
              <a:t>Conflicting Paradigms</a:t>
            </a:r>
            <a:endParaRPr lang="en-US" dirty="0"/>
          </a:p>
        </p:txBody>
      </p:sp>
      <p:sp>
        <p:nvSpPr>
          <p:cNvPr id="29" name="Rectangle 28"/>
          <p:cNvSpPr/>
          <p:nvPr/>
        </p:nvSpPr>
        <p:spPr>
          <a:xfrm>
            <a:off x="5410201" y="5562600"/>
            <a:ext cx="1532759" cy="90805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“Structural Modeling” (Twins etc.)</a:t>
            </a:r>
          </a:p>
        </p:txBody>
      </p:sp>
      <p:sp>
        <p:nvSpPr>
          <p:cNvPr id="31" name="Rectangle 30"/>
          <p:cNvSpPr/>
          <p:nvPr/>
        </p:nvSpPr>
        <p:spPr>
          <a:xfrm>
            <a:off x="1447801" y="5638800"/>
            <a:ext cx="1532759" cy="90805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“Gene Hunting” (DNA)</a:t>
            </a:r>
          </a:p>
        </p:txBody>
      </p:sp>
      <p:cxnSp>
        <p:nvCxnSpPr>
          <p:cNvPr id="32" name="Straight Arrow Connector 31"/>
          <p:cNvCxnSpPr>
            <a:stCxn id="51" idx="3"/>
            <a:endCxn id="29" idx="1"/>
          </p:cNvCxnSpPr>
          <p:nvPr/>
        </p:nvCxnSpPr>
        <p:spPr>
          <a:xfrm rot="16200000" flipH="1">
            <a:off x="4725988" y="5332411"/>
            <a:ext cx="149225" cy="12192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1" idx="3"/>
            <a:endCxn id="31" idx="3"/>
          </p:cNvCxnSpPr>
          <p:nvPr/>
        </p:nvCxnSpPr>
        <p:spPr>
          <a:xfrm rot="5400000">
            <a:off x="3473068" y="5374892"/>
            <a:ext cx="225425" cy="12104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Left-Right Arrow 43"/>
          <p:cNvSpPr/>
          <p:nvPr/>
        </p:nvSpPr>
        <p:spPr>
          <a:xfrm>
            <a:off x="3276600" y="6172200"/>
            <a:ext cx="190500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FUTURE?</a:t>
            </a:r>
            <a:endParaRPr lang="en-US" dirty="0"/>
          </a:p>
        </p:txBody>
      </p:sp>
      <p:cxnSp>
        <p:nvCxnSpPr>
          <p:cNvPr id="45" name="Straight Arrow Connector 44"/>
          <p:cNvCxnSpPr>
            <a:stCxn id="8" idx="1"/>
            <a:endCxn id="51" idx="5"/>
          </p:cNvCxnSpPr>
          <p:nvPr/>
        </p:nvCxnSpPr>
        <p:spPr>
          <a:xfrm rot="10800000" flipV="1">
            <a:off x="4610100" y="3502024"/>
            <a:ext cx="2247900" cy="16795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Down Arrow 57"/>
          <p:cNvSpPr/>
          <p:nvPr/>
        </p:nvSpPr>
        <p:spPr>
          <a:xfrm>
            <a:off x="1066801" y="685800"/>
            <a:ext cx="152400" cy="533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38201" y="228600"/>
            <a:ext cx="652743" cy="369332"/>
          </a:xfrm>
          <a:prstGeom prst="rect">
            <a:avLst/>
          </a:prstGeom>
          <a:noFill/>
        </p:spPr>
        <p:txBody>
          <a:bodyPr wrap="none" rtlCol="0">
            <a:spAutoFit/>
          </a:bodyPr>
          <a:lstStyle/>
          <a:p>
            <a:r>
              <a:rPr lang="en-US" dirty="0" smtClean="0"/>
              <a:t>1865</a:t>
            </a:r>
            <a:endParaRPr lang="en-US" dirty="0"/>
          </a:p>
        </p:txBody>
      </p:sp>
      <p:sp>
        <p:nvSpPr>
          <p:cNvPr id="60" name="TextBox 59"/>
          <p:cNvSpPr txBox="1"/>
          <p:nvPr/>
        </p:nvSpPr>
        <p:spPr>
          <a:xfrm>
            <a:off x="762001" y="6096000"/>
            <a:ext cx="652743" cy="369332"/>
          </a:xfrm>
          <a:prstGeom prst="rect">
            <a:avLst/>
          </a:prstGeom>
          <a:noFill/>
        </p:spPr>
        <p:txBody>
          <a:bodyPr wrap="none" rtlCol="0">
            <a:spAutoFit/>
          </a:bodyPr>
          <a:lstStyle/>
          <a:p>
            <a:r>
              <a:rPr lang="en-US" dirty="0" smtClean="0"/>
              <a:t>2010</a:t>
            </a:r>
            <a:endParaRPr lang="en-US" dirty="0"/>
          </a:p>
        </p:txBody>
      </p:sp>
      <p:sp>
        <p:nvSpPr>
          <p:cNvPr id="54" name="Rectangle 53"/>
          <p:cNvSpPr/>
          <p:nvPr/>
        </p:nvSpPr>
        <p:spPr>
          <a:xfrm>
            <a:off x="2743200" y="3124200"/>
            <a:ext cx="1532759" cy="90805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Double</a:t>
            </a:r>
          </a:p>
          <a:p>
            <a:pPr algn="ctr"/>
            <a:r>
              <a:rPr lang="en-US" dirty="0" smtClean="0">
                <a:solidFill>
                  <a:schemeClr val="tx1"/>
                </a:solidFill>
              </a:rPr>
              <a:t>Helix”</a:t>
            </a:r>
          </a:p>
        </p:txBody>
      </p:sp>
      <p:cxnSp>
        <p:nvCxnSpPr>
          <p:cNvPr id="77" name="Straight Arrow Connector 76"/>
          <p:cNvCxnSpPr>
            <a:stCxn id="54" idx="2"/>
            <a:endCxn id="51" idx="0"/>
          </p:cNvCxnSpPr>
          <p:nvPr/>
        </p:nvCxnSpPr>
        <p:spPr>
          <a:xfrm rot="16200000" flipH="1">
            <a:off x="3618515" y="3923315"/>
            <a:ext cx="463550" cy="6814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10" idx="2"/>
            <a:endCxn id="51" idx="0"/>
          </p:cNvCxnSpPr>
          <p:nvPr/>
        </p:nvCxnSpPr>
        <p:spPr>
          <a:xfrm rot="16200000" flipH="1">
            <a:off x="2669190" y="2973990"/>
            <a:ext cx="457200" cy="25864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64" idx="1"/>
          </p:cNvCxnSpPr>
          <p:nvPr/>
        </p:nvCxnSpPr>
        <p:spPr>
          <a:xfrm rot="10800000" flipV="1">
            <a:off x="4648201" y="4797424"/>
            <a:ext cx="2209801" cy="384175"/>
          </a:xfrm>
          <a:prstGeom prst="straightConnector1">
            <a:avLst/>
          </a:prstGeom>
          <a:ln w="285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One Network (k=4)</a:t>
            </a:r>
            <a:endParaRPr lang="en-US" sz="3600" dirty="0"/>
          </a:p>
        </p:txBody>
      </p:sp>
      <p:sp>
        <p:nvSpPr>
          <p:cNvPr id="4" name="Rectangle 3"/>
          <p:cNvSpPr/>
          <p:nvPr/>
        </p:nvSpPr>
        <p:spPr>
          <a:xfrm>
            <a:off x="914400" y="1981200"/>
            <a:ext cx="685800" cy="685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5" name="Rectangle 4"/>
          <p:cNvSpPr/>
          <p:nvPr/>
        </p:nvSpPr>
        <p:spPr>
          <a:xfrm>
            <a:off x="3886200" y="1981200"/>
            <a:ext cx="685800" cy="685800"/>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6" name="Rectangle 5"/>
          <p:cNvSpPr/>
          <p:nvPr/>
        </p:nvSpPr>
        <p:spPr>
          <a:xfrm>
            <a:off x="2438400" y="4648200"/>
            <a:ext cx="685800" cy="6858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7" name="Rectangle 6"/>
          <p:cNvSpPr/>
          <p:nvPr/>
        </p:nvSpPr>
        <p:spPr>
          <a:xfrm>
            <a:off x="6248400" y="3733800"/>
            <a:ext cx="685800" cy="685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cxnSp>
        <p:nvCxnSpPr>
          <p:cNvPr id="17" name="Straight Arrow Connector 16"/>
          <p:cNvCxnSpPr/>
          <p:nvPr/>
        </p:nvCxnSpPr>
        <p:spPr>
          <a:xfrm>
            <a:off x="1600200" y="2667000"/>
            <a:ext cx="46482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 idx="2"/>
            <a:endCxn id="6" idx="0"/>
          </p:cNvCxnSpPr>
          <p:nvPr/>
        </p:nvCxnSpPr>
        <p:spPr>
          <a:xfrm rot="16200000" flipH="1">
            <a:off x="1028700" y="2895600"/>
            <a:ext cx="1981200" cy="152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3"/>
            <a:endCxn id="5" idx="1"/>
          </p:cNvCxnSpPr>
          <p:nvPr/>
        </p:nvCxnSpPr>
        <p:spPr>
          <a:xfrm>
            <a:off x="1600200" y="2324100"/>
            <a:ext cx="2286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 idx="3"/>
            <a:endCxn id="7" idx="0"/>
          </p:cNvCxnSpPr>
          <p:nvPr/>
        </p:nvCxnSpPr>
        <p:spPr>
          <a:xfrm>
            <a:off x="4572000" y="2324100"/>
            <a:ext cx="2019300" cy="1409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 idx="2"/>
            <a:endCxn id="6" idx="0"/>
          </p:cNvCxnSpPr>
          <p:nvPr/>
        </p:nvCxnSpPr>
        <p:spPr>
          <a:xfrm rot="5400000">
            <a:off x="2514600" y="2933700"/>
            <a:ext cx="19812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6" idx="3"/>
            <a:endCxn id="7" idx="1"/>
          </p:cNvCxnSpPr>
          <p:nvPr/>
        </p:nvCxnSpPr>
        <p:spPr>
          <a:xfrm flipV="1">
            <a:off x="3124200" y="4076700"/>
            <a:ext cx="312420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14600" y="19050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21</a:t>
            </a:r>
            <a:endParaRPr lang="en-US" b="1" baseline="-25000" dirty="0"/>
          </a:p>
        </p:txBody>
      </p:sp>
      <p:sp>
        <p:nvSpPr>
          <p:cNvPr id="60" name="TextBox 59"/>
          <p:cNvSpPr txBox="1"/>
          <p:nvPr/>
        </p:nvSpPr>
        <p:spPr>
          <a:xfrm>
            <a:off x="1600200" y="35814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31</a:t>
            </a:r>
            <a:endParaRPr lang="en-US" b="1" baseline="-25000" dirty="0"/>
          </a:p>
        </p:txBody>
      </p:sp>
      <p:sp>
        <p:nvSpPr>
          <p:cNvPr id="61" name="TextBox 60"/>
          <p:cNvSpPr txBox="1"/>
          <p:nvPr/>
        </p:nvSpPr>
        <p:spPr>
          <a:xfrm>
            <a:off x="5486400" y="26670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4</a:t>
            </a:r>
            <a:r>
              <a:rPr lang="en-US" b="1" baseline="-25000" dirty="0"/>
              <a:t>2</a:t>
            </a:r>
          </a:p>
        </p:txBody>
      </p:sp>
      <p:sp>
        <p:nvSpPr>
          <p:cNvPr id="62" name="TextBox 61"/>
          <p:cNvSpPr txBox="1"/>
          <p:nvPr/>
        </p:nvSpPr>
        <p:spPr>
          <a:xfrm>
            <a:off x="4191000" y="29718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a:t>4</a:t>
            </a:r>
            <a:r>
              <a:rPr lang="en-US" b="1" baseline="-25000" dirty="0" smtClean="0"/>
              <a:t>1</a:t>
            </a:r>
            <a:endParaRPr lang="en-US" b="1" baseline="-25000" dirty="0"/>
          </a:p>
        </p:txBody>
      </p:sp>
      <p:sp>
        <p:nvSpPr>
          <p:cNvPr id="63" name="TextBox 62"/>
          <p:cNvSpPr txBox="1"/>
          <p:nvPr/>
        </p:nvSpPr>
        <p:spPr>
          <a:xfrm>
            <a:off x="3429000" y="35052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32</a:t>
            </a:r>
            <a:endParaRPr lang="en-US" b="1" baseline="-25000" dirty="0"/>
          </a:p>
        </p:txBody>
      </p:sp>
      <p:sp>
        <p:nvSpPr>
          <p:cNvPr id="64" name="TextBox 63"/>
          <p:cNvSpPr txBox="1"/>
          <p:nvPr/>
        </p:nvSpPr>
        <p:spPr>
          <a:xfrm>
            <a:off x="4419600" y="44958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4</a:t>
            </a:r>
            <a:r>
              <a:rPr lang="en-US" b="1" baseline="-25000" dirty="0"/>
              <a:t>3</a:t>
            </a:r>
          </a:p>
        </p:txBody>
      </p:sp>
      <p:sp>
        <p:nvSpPr>
          <p:cNvPr id="67" name="TextBox 66"/>
          <p:cNvSpPr txBox="1"/>
          <p:nvPr/>
        </p:nvSpPr>
        <p:spPr>
          <a:xfrm>
            <a:off x="3733800" y="5334000"/>
            <a:ext cx="2804357" cy="1477328"/>
          </a:xfrm>
          <a:prstGeom prst="rect">
            <a:avLst/>
          </a:prstGeom>
          <a:noFill/>
        </p:spPr>
        <p:txBody>
          <a:bodyPr wrap="none" rtlCol="0">
            <a:spAutoFit/>
          </a:bodyPr>
          <a:lstStyle/>
          <a:p>
            <a:r>
              <a:rPr lang="en-US" dirty="0" smtClean="0"/>
              <a:t>Yellow -&gt; Green;  Blue;  Pink</a:t>
            </a:r>
          </a:p>
          <a:p>
            <a:r>
              <a:rPr lang="en-US" dirty="0" smtClean="0"/>
              <a:t>Green-&gt;  Blue;  Pink</a:t>
            </a:r>
          </a:p>
          <a:p>
            <a:r>
              <a:rPr lang="en-US" dirty="0" smtClean="0"/>
              <a:t>Blue -&gt; Pink</a:t>
            </a:r>
          </a:p>
          <a:p>
            <a:endParaRPr lang="en-US" dirty="0"/>
          </a:p>
          <a:p>
            <a:r>
              <a:rPr lang="en-US" dirty="0" smtClean="0"/>
              <a:t>4 variables,  6 arrows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Another Network (k=4)</a:t>
            </a:r>
            <a:endParaRPr lang="en-US" sz="3600" dirty="0"/>
          </a:p>
        </p:txBody>
      </p:sp>
      <p:sp>
        <p:nvSpPr>
          <p:cNvPr id="4" name="Rectangle 3"/>
          <p:cNvSpPr/>
          <p:nvPr/>
        </p:nvSpPr>
        <p:spPr>
          <a:xfrm>
            <a:off x="4800600" y="1676400"/>
            <a:ext cx="685800" cy="685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 name="Rectangle 4"/>
          <p:cNvSpPr/>
          <p:nvPr/>
        </p:nvSpPr>
        <p:spPr>
          <a:xfrm>
            <a:off x="5791200" y="3886200"/>
            <a:ext cx="685800" cy="685800"/>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6" name="Rectangle 5"/>
          <p:cNvSpPr/>
          <p:nvPr/>
        </p:nvSpPr>
        <p:spPr>
          <a:xfrm>
            <a:off x="990600" y="1752600"/>
            <a:ext cx="685800" cy="6858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7" name="Rectangle 6"/>
          <p:cNvSpPr/>
          <p:nvPr/>
        </p:nvSpPr>
        <p:spPr>
          <a:xfrm>
            <a:off x="1066800" y="4114800"/>
            <a:ext cx="685800" cy="685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17" name="Straight Arrow Connector 16"/>
          <p:cNvCxnSpPr/>
          <p:nvPr/>
        </p:nvCxnSpPr>
        <p:spPr>
          <a:xfrm>
            <a:off x="1676400" y="2438400"/>
            <a:ext cx="41910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 idx="2"/>
          </p:cNvCxnSpPr>
          <p:nvPr/>
        </p:nvCxnSpPr>
        <p:spPr>
          <a:xfrm rot="5400000">
            <a:off x="2571750" y="1543050"/>
            <a:ext cx="1752600" cy="33909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2"/>
            <a:endCxn id="5" idx="0"/>
          </p:cNvCxnSpPr>
          <p:nvPr/>
        </p:nvCxnSpPr>
        <p:spPr>
          <a:xfrm rot="16200000" flipH="1">
            <a:off x="4876800" y="2628900"/>
            <a:ext cx="15240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3"/>
            <a:endCxn id="5" idx="1"/>
          </p:cNvCxnSpPr>
          <p:nvPr/>
        </p:nvCxnSpPr>
        <p:spPr>
          <a:xfrm flipV="1">
            <a:off x="1752600" y="4229100"/>
            <a:ext cx="40386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 idx="3"/>
            <a:endCxn id="4" idx="1"/>
          </p:cNvCxnSpPr>
          <p:nvPr/>
        </p:nvCxnSpPr>
        <p:spPr>
          <a:xfrm flipV="1">
            <a:off x="1676400" y="2019300"/>
            <a:ext cx="3124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6" idx="2"/>
            <a:endCxn id="7" idx="0"/>
          </p:cNvCxnSpPr>
          <p:nvPr/>
        </p:nvCxnSpPr>
        <p:spPr>
          <a:xfrm rot="16200000" flipH="1">
            <a:off x="533400" y="3238500"/>
            <a:ext cx="16764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14600" y="19050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21</a:t>
            </a:r>
            <a:endParaRPr lang="en-US" b="1" baseline="-25000" dirty="0"/>
          </a:p>
        </p:txBody>
      </p:sp>
      <p:sp>
        <p:nvSpPr>
          <p:cNvPr id="60" name="TextBox 59"/>
          <p:cNvSpPr txBox="1"/>
          <p:nvPr/>
        </p:nvSpPr>
        <p:spPr>
          <a:xfrm>
            <a:off x="1371600" y="32004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31</a:t>
            </a:r>
            <a:endParaRPr lang="en-US" b="1" baseline="-25000" dirty="0"/>
          </a:p>
        </p:txBody>
      </p:sp>
      <p:sp>
        <p:nvSpPr>
          <p:cNvPr id="61" name="TextBox 60"/>
          <p:cNvSpPr txBox="1"/>
          <p:nvPr/>
        </p:nvSpPr>
        <p:spPr>
          <a:xfrm>
            <a:off x="5486400" y="26670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4</a:t>
            </a:r>
            <a:r>
              <a:rPr lang="en-US" b="1" baseline="-25000" dirty="0"/>
              <a:t>2</a:t>
            </a:r>
          </a:p>
        </p:txBody>
      </p:sp>
      <p:sp>
        <p:nvSpPr>
          <p:cNvPr id="62" name="TextBox 61"/>
          <p:cNvSpPr txBox="1"/>
          <p:nvPr/>
        </p:nvSpPr>
        <p:spPr>
          <a:xfrm>
            <a:off x="4191000" y="29718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a:t>4</a:t>
            </a:r>
            <a:r>
              <a:rPr lang="en-US" b="1" baseline="-25000" dirty="0" smtClean="0"/>
              <a:t>1</a:t>
            </a:r>
            <a:endParaRPr lang="en-US" b="1" baseline="-25000" dirty="0"/>
          </a:p>
        </p:txBody>
      </p:sp>
      <p:sp>
        <p:nvSpPr>
          <p:cNvPr id="63" name="TextBox 62"/>
          <p:cNvSpPr txBox="1"/>
          <p:nvPr/>
        </p:nvSpPr>
        <p:spPr>
          <a:xfrm>
            <a:off x="3200400" y="34290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32</a:t>
            </a:r>
            <a:endParaRPr lang="en-US" b="1" baseline="-25000" dirty="0"/>
          </a:p>
        </p:txBody>
      </p:sp>
      <p:sp>
        <p:nvSpPr>
          <p:cNvPr id="64" name="TextBox 63"/>
          <p:cNvSpPr txBox="1"/>
          <p:nvPr/>
        </p:nvSpPr>
        <p:spPr>
          <a:xfrm>
            <a:off x="3657600" y="4343400"/>
            <a:ext cx="468398" cy="369332"/>
          </a:xfrm>
          <a:prstGeom prst="rect">
            <a:avLst/>
          </a:prstGeom>
          <a:noFill/>
        </p:spPr>
        <p:txBody>
          <a:bodyPr wrap="none" rtlCol="0">
            <a:spAutoFit/>
          </a:bodyPr>
          <a:lstStyle/>
          <a:p>
            <a:r>
              <a:rPr lang="en-US" b="1" dirty="0" smtClean="0">
                <a:latin typeface="Symbol" pitchFamily="18" charset="2"/>
              </a:rPr>
              <a:t>l</a:t>
            </a:r>
            <a:r>
              <a:rPr lang="en-US" b="1" baseline="-25000" dirty="0" smtClean="0"/>
              <a:t>4</a:t>
            </a:r>
            <a:r>
              <a:rPr lang="en-US" b="1" baseline="-25000" dirty="0"/>
              <a:t>3</a:t>
            </a:r>
          </a:p>
        </p:txBody>
      </p:sp>
      <p:sp>
        <p:nvSpPr>
          <p:cNvPr id="54" name="TextBox 53"/>
          <p:cNvSpPr txBox="1"/>
          <p:nvPr/>
        </p:nvSpPr>
        <p:spPr>
          <a:xfrm>
            <a:off x="2895600" y="5334000"/>
            <a:ext cx="2751459" cy="1200329"/>
          </a:xfrm>
          <a:prstGeom prst="rect">
            <a:avLst/>
          </a:prstGeom>
          <a:noFill/>
        </p:spPr>
        <p:txBody>
          <a:bodyPr wrap="none" rtlCol="0">
            <a:spAutoFit/>
          </a:bodyPr>
          <a:lstStyle/>
          <a:p>
            <a:r>
              <a:rPr lang="en-US" dirty="0" smtClean="0"/>
              <a:t>Blue -&gt; Yellow; Pink;  Green</a:t>
            </a:r>
          </a:p>
          <a:p>
            <a:r>
              <a:rPr lang="en-US" dirty="0" smtClean="0"/>
              <a:t>Yellow-&gt;  Pink;  Green</a:t>
            </a:r>
          </a:p>
          <a:p>
            <a:r>
              <a:rPr lang="en-US" dirty="0" smtClean="0"/>
              <a:t>Pink-&gt; Green</a:t>
            </a:r>
          </a:p>
          <a:p>
            <a:r>
              <a:rPr lang="en-US" dirty="0" smtClean="0"/>
              <a:t>4 variables, 6 arrows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so on</a:t>
            </a:r>
            <a:endParaRPr lang="en-US" dirty="0"/>
          </a:p>
        </p:txBody>
      </p:sp>
      <p:sp>
        <p:nvSpPr>
          <p:cNvPr id="3" name="Content Placeholder 2"/>
          <p:cNvSpPr>
            <a:spLocks noGrp="1"/>
          </p:cNvSpPr>
          <p:nvPr>
            <p:ph idx="1"/>
          </p:nvPr>
        </p:nvSpPr>
        <p:spPr/>
        <p:txBody>
          <a:bodyPr/>
          <a:lstStyle/>
          <a:p>
            <a:r>
              <a:rPr lang="en-US" dirty="0"/>
              <a:t>k</a:t>
            </a:r>
            <a:r>
              <a:rPr lang="en-US" dirty="0" smtClean="0"/>
              <a:t>! orders of variables, each with ½k(k-1) arrows</a:t>
            </a:r>
          </a:p>
          <a:p>
            <a:r>
              <a:rPr lang="en-US" dirty="0" smtClean="0"/>
              <a:t>Can show that any order can be made to fit correlations equally well (by fudging the </a:t>
            </a:r>
            <a:r>
              <a:rPr lang="en-US" dirty="0" err="1" smtClean="0">
                <a:latin typeface="Symbol" pitchFamily="18" charset="2"/>
              </a:rPr>
              <a:t>b</a:t>
            </a:r>
            <a:r>
              <a:rPr lang="en-US" dirty="0" err="1" smtClean="0"/>
              <a:t>’s</a:t>
            </a:r>
            <a:r>
              <a:rPr lang="en-US" dirty="0" smtClean="0"/>
              <a:t> in network diagram) unless have some way of reducing complexity of model (“dropping arrows that are not important”) and choosing between models </a:t>
            </a:r>
            <a:r>
              <a:rPr lang="en-US" smtClean="0"/>
              <a:t>(“fitness”).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approach</a:t>
            </a:r>
            <a:endParaRPr lang="en-US" dirty="0"/>
          </a:p>
        </p:txBody>
      </p:sp>
      <p:sp>
        <p:nvSpPr>
          <p:cNvPr id="3" name="Content Placeholder 2"/>
          <p:cNvSpPr>
            <a:spLocks noGrp="1"/>
          </p:cNvSpPr>
          <p:nvPr>
            <p:ph idx="1"/>
          </p:nvPr>
        </p:nvSpPr>
        <p:spPr/>
        <p:txBody>
          <a:bodyPr>
            <a:normAutofit lnSpcReduction="10000"/>
          </a:bodyPr>
          <a:lstStyle/>
          <a:p>
            <a:r>
              <a:rPr lang="en-US" dirty="0" smtClean="0"/>
              <a:t>Take every possible order (k!) and then drop individual arrows and see how likelihood changes.  Pick “simplest model that fits” (penalize high likelihood for model </a:t>
            </a:r>
            <a:r>
              <a:rPr lang="en-US" smtClean="0"/>
              <a:t>complexity c.f. </a:t>
            </a:r>
            <a:r>
              <a:rPr lang="en-US" dirty="0" smtClean="0"/>
              <a:t>AIC).</a:t>
            </a:r>
          </a:p>
          <a:p>
            <a:r>
              <a:rPr lang="en-US" dirty="0" smtClean="0"/>
              <a:t>Easy with small k but a pain as k gets bigger:</a:t>
            </a:r>
          </a:p>
          <a:p>
            <a:pPr>
              <a:buNone/>
            </a:pPr>
            <a:r>
              <a:rPr lang="en-US" dirty="0" smtClean="0"/>
              <a:t>k=4 k!=24  </a:t>
            </a:r>
          </a:p>
          <a:p>
            <a:pPr>
              <a:buNone/>
            </a:pPr>
            <a:r>
              <a:rPr lang="en-US" dirty="0" smtClean="0"/>
              <a:t>k=10;  k!=3.6x10</a:t>
            </a:r>
            <a:r>
              <a:rPr lang="en-US" baseline="30000" dirty="0" smtClean="0"/>
              <a:t>6</a:t>
            </a:r>
            <a:r>
              <a:rPr lang="en-US" dirty="0" smtClean="0"/>
              <a:t>   </a:t>
            </a:r>
          </a:p>
          <a:p>
            <a:pPr>
              <a:buNone/>
            </a:pPr>
            <a:r>
              <a:rPr lang="en-US" dirty="0" smtClean="0"/>
              <a:t>k=20;  k!=2.4x10</a:t>
            </a:r>
            <a:r>
              <a:rPr lang="en-US" baseline="30000" dirty="0" smtClean="0"/>
              <a:t>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006475"/>
            <a:ext cx="8229600" cy="1143000"/>
          </a:xfrm>
        </p:spPr>
        <p:txBody>
          <a:bodyPr/>
          <a:lstStyle/>
          <a:p>
            <a:r>
              <a:rPr lang="en-US" dirty="0" smtClean="0"/>
              <a:t>Possible alternative</a:t>
            </a:r>
            <a:endParaRPr lang="en-US" dirty="0"/>
          </a:p>
        </p:txBody>
      </p:sp>
      <p:sp>
        <p:nvSpPr>
          <p:cNvPr id="5" name="Subtitle 4"/>
          <p:cNvSpPr>
            <a:spLocks noGrp="1"/>
          </p:cNvSpPr>
          <p:nvPr>
            <p:ph idx="1"/>
          </p:nvPr>
        </p:nvSpPr>
        <p:spPr>
          <a:xfrm>
            <a:off x="533400" y="2332037"/>
            <a:ext cx="8229600" cy="4525963"/>
          </a:xfrm>
        </p:spPr>
        <p:txBody>
          <a:bodyPr/>
          <a:lstStyle/>
          <a:p>
            <a:r>
              <a:rPr lang="en-US" dirty="0" smtClean="0"/>
              <a:t>Sample possible orders</a:t>
            </a:r>
          </a:p>
          <a:p>
            <a:r>
              <a:rPr lang="en-US" dirty="0" smtClean="0"/>
              <a:t>Compute </a:t>
            </a:r>
            <a:r>
              <a:rPr lang="en-US" b="1" dirty="0" smtClean="0"/>
              <a:t>B</a:t>
            </a:r>
            <a:r>
              <a:rPr lang="en-US" dirty="0" smtClean="0"/>
              <a:t>.</a:t>
            </a:r>
          </a:p>
          <a:p>
            <a:r>
              <a:rPr lang="en-US" dirty="0" smtClean="0"/>
              <a:t>Drop unimportant arrows</a:t>
            </a:r>
          </a:p>
          <a:p>
            <a:r>
              <a:rPr lang="en-US" dirty="0" smtClean="0"/>
              <a:t>Score each for “fit” :  small discrepancies with relatively few parameters</a:t>
            </a:r>
          </a:p>
          <a:p>
            <a:r>
              <a:rPr lang="en-US" dirty="0" smtClean="0"/>
              <a:t>Pick the best </a:t>
            </a:r>
            <a:r>
              <a:rPr lang="en-US" b="1" dirty="0" smtClean="0"/>
              <a:t>B</a:t>
            </a:r>
            <a:r>
              <a:rPr lang="en-US" dirty="0" smtClean="0"/>
              <a:t> or best set of possible </a:t>
            </a:r>
            <a:r>
              <a:rPr lang="en-US" b="1" dirty="0" smtClean="0"/>
              <a:t>B</a:t>
            </a:r>
            <a:r>
              <a:rPr lang="en-US" dirty="0" smtClean="0"/>
              <a:t>s.</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a:t>
            </a:r>
            <a:endParaRPr lang="en-US" dirty="0"/>
          </a:p>
        </p:txBody>
      </p:sp>
      <p:sp>
        <p:nvSpPr>
          <p:cNvPr id="3" name="Rectangle 2"/>
          <p:cNvSpPr/>
          <p:nvPr/>
        </p:nvSpPr>
        <p:spPr>
          <a:xfrm>
            <a:off x="1371600" y="2133600"/>
            <a:ext cx="6553200" cy="3539430"/>
          </a:xfrm>
          <a:prstGeom prst="rect">
            <a:avLst/>
          </a:prstGeom>
        </p:spPr>
        <p:txBody>
          <a:bodyPr wrap="square">
            <a:spAutoFit/>
          </a:bodyPr>
          <a:lstStyle/>
          <a:p>
            <a:r>
              <a:rPr lang="en-US" sz="2800" dirty="0" smtClean="0"/>
              <a:t> TSS is the sum of squares of the off-diagonal elements of the original correlation matrix (i.e. what has to be explained)</a:t>
            </a:r>
          </a:p>
          <a:p>
            <a:endParaRPr lang="en-US" sz="2800" dirty="0" smtClean="0"/>
          </a:p>
          <a:p>
            <a:r>
              <a:rPr lang="en-US" sz="2800" dirty="0" smtClean="0"/>
              <a:t>Fit&lt;-sum((R[</a:t>
            </a:r>
            <a:r>
              <a:rPr lang="en-US" sz="2800" dirty="0" err="1" smtClean="0"/>
              <a:t>obs</a:t>
            </a:r>
            <a:r>
              <a:rPr lang="en-US" sz="2800" dirty="0" smtClean="0"/>
              <a:t>]-R[hat])^2)/2</a:t>
            </a:r>
          </a:p>
          <a:p>
            <a:endParaRPr lang="en-US" sz="2800" dirty="0" smtClean="0"/>
          </a:p>
          <a:p>
            <a:r>
              <a:rPr lang="en-US" sz="2800" dirty="0" smtClean="0"/>
              <a:t>Gain&lt;-(TSS-Fit)/(</a:t>
            </a:r>
            <a:r>
              <a:rPr lang="en-US" sz="2800" dirty="0" err="1" smtClean="0"/>
              <a:t>npar</a:t>
            </a:r>
            <a:r>
              <a:rPr lang="en-US" sz="2800" dirty="0" smtClean="0"/>
              <a:t>[+</a:t>
            </a:r>
            <a:r>
              <a:rPr lang="en-US" sz="2800" dirty="0" err="1" smtClean="0"/>
              <a:t>negpar</a:t>
            </a:r>
            <a:r>
              <a:rPr lang="en-US" sz="2800" dirty="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124200"/>
            <a:ext cx="8229600" cy="1143000"/>
          </a:xfrm>
        </p:spPr>
        <p:txBody>
          <a:bodyPr>
            <a:normAutofit fontScale="90000"/>
          </a:bodyPr>
          <a:lstStyle/>
          <a:p>
            <a:r>
              <a:rPr lang="en-US" dirty="0" smtClean="0"/>
              <a:t>Try it</a:t>
            </a:r>
            <a:br>
              <a:rPr lang="en-US" dirty="0" smtClean="0"/>
            </a:br>
            <a:r>
              <a:rPr lang="en-US" dirty="0" smtClean="0"/>
              <a:t>Sample 2,500 from 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itial Best Network.bmp"/>
          <p:cNvPicPr>
            <a:picLocks noChangeAspect="1"/>
          </p:cNvPicPr>
          <p:nvPr/>
        </p:nvPicPr>
        <p:blipFill>
          <a:blip r:embed="rId2" cstate="print"/>
          <a:stretch>
            <a:fillRect/>
          </a:stretch>
        </p:blipFill>
        <p:spPr>
          <a:xfrm>
            <a:off x="4261636" y="914399"/>
            <a:ext cx="4348963" cy="4342491"/>
          </a:xfrm>
          <a:prstGeom prst="rect">
            <a:avLst/>
          </a:prstGeom>
        </p:spPr>
      </p:pic>
      <p:pic>
        <p:nvPicPr>
          <p:cNvPr id="3" name="Picture 2" descr="Graph of true network.bmp"/>
          <p:cNvPicPr>
            <a:picLocks noChangeAspect="1"/>
          </p:cNvPicPr>
          <p:nvPr/>
        </p:nvPicPr>
        <p:blipFill>
          <a:blip r:embed="rId3" cstate="print"/>
          <a:stretch>
            <a:fillRect/>
          </a:stretch>
        </p:blipFill>
        <p:spPr>
          <a:xfrm>
            <a:off x="151604" y="914400"/>
            <a:ext cx="4344196" cy="4337731"/>
          </a:xfrm>
          <a:prstGeom prst="rect">
            <a:avLst/>
          </a:prstGeom>
        </p:spPr>
      </p:pic>
      <p:sp>
        <p:nvSpPr>
          <p:cNvPr id="4" name="TextBox 3"/>
          <p:cNvSpPr txBox="1"/>
          <p:nvPr/>
        </p:nvSpPr>
        <p:spPr>
          <a:xfrm>
            <a:off x="2057400" y="5715000"/>
            <a:ext cx="5259517" cy="369332"/>
          </a:xfrm>
          <a:prstGeom prst="rect">
            <a:avLst/>
          </a:prstGeom>
          <a:noFill/>
        </p:spPr>
        <p:txBody>
          <a:bodyPr wrap="none" rtlCol="0">
            <a:spAutoFit/>
          </a:bodyPr>
          <a:lstStyle/>
          <a:p>
            <a:r>
              <a:rPr lang="en-US" dirty="0" smtClean="0"/>
              <a:t>Not bad guess, but some arrows “flipped” (4-&gt;5; 4-&gt;6)</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 of true network.bmp"/>
          <p:cNvPicPr>
            <a:picLocks noChangeAspect="1"/>
          </p:cNvPicPr>
          <p:nvPr/>
        </p:nvPicPr>
        <p:blipFill>
          <a:blip r:embed="rId2" cstate="print"/>
          <a:stretch>
            <a:fillRect/>
          </a:stretch>
        </p:blipFill>
        <p:spPr>
          <a:xfrm>
            <a:off x="151604" y="914400"/>
            <a:ext cx="4344196" cy="4337731"/>
          </a:xfrm>
          <a:prstGeom prst="rect">
            <a:avLst/>
          </a:prstGeom>
        </p:spPr>
      </p:pic>
      <p:pic>
        <p:nvPicPr>
          <p:cNvPr id="4" name="Picture 3" descr="Initial  Worst Network.bmp"/>
          <p:cNvPicPr>
            <a:picLocks noChangeAspect="1"/>
          </p:cNvPicPr>
          <p:nvPr/>
        </p:nvPicPr>
        <p:blipFill>
          <a:blip r:embed="rId3" cstate="print"/>
          <a:stretch>
            <a:fillRect/>
          </a:stretch>
        </p:blipFill>
        <p:spPr>
          <a:xfrm>
            <a:off x="4419600" y="914400"/>
            <a:ext cx="4344082" cy="4337617"/>
          </a:xfrm>
          <a:prstGeom prst="rect">
            <a:avLst/>
          </a:prstGeom>
        </p:spPr>
      </p:pic>
      <p:sp>
        <p:nvSpPr>
          <p:cNvPr id="5" name="TextBox 4"/>
          <p:cNvSpPr txBox="1"/>
          <p:nvPr/>
        </p:nvSpPr>
        <p:spPr>
          <a:xfrm>
            <a:off x="2971800" y="5334000"/>
            <a:ext cx="3339569" cy="369332"/>
          </a:xfrm>
          <a:prstGeom prst="rect">
            <a:avLst/>
          </a:prstGeom>
          <a:noFill/>
        </p:spPr>
        <p:txBody>
          <a:bodyPr wrap="none" rtlCol="0">
            <a:spAutoFit/>
          </a:bodyPr>
          <a:lstStyle/>
          <a:p>
            <a:r>
              <a:rPr lang="en-US" dirty="0" smtClean="0"/>
              <a:t>Bloody mess:  arrows everywhere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 of true network.bmp"/>
          <p:cNvPicPr>
            <a:picLocks noChangeAspect="1"/>
          </p:cNvPicPr>
          <p:nvPr/>
        </p:nvPicPr>
        <p:blipFill>
          <a:blip r:embed="rId2" cstate="print"/>
          <a:stretch>
            <a:fillRect/>
          </a:stretch>
        </p:blipFill>
        <p:spPr>
          <a:xfrm>
            <a:off x="0" y="914400"/>
            <a:ext cx="4502501" cy="4495800"/>
          </a:xfrm>
          <a:prstGeom prst="rect">
            <a:avLst/>
          </a:prstGeom>
        </p:spPr>
      </p:pic>
      <p:pic>
        <p:nvPicPr>
          <p:cNvPr id="5" name="Picture 4" descr="Initial 25th Best Network.bmp"/>
          <p:cNvPicPr>
            <a:picLocks noChangeAspect="1"/>
          </p:cNvPicPr>
          <p:nvPr/>
        </p:nvPicPr>
        <p:blipFill>
          <a:blip r:embed="rId3" cstate="print"/>
          <a:stretch>
            <a:fillRect/>
          </a:stretch>
        </p:blipFill>
        <p:spPr>
          <a:xfrm>
            <a:off x="4343400" y="838428"/>
            <a:ext cx="4646383" cy="4639469"/>
          </a:xfrm>
          <a:prstGeom prst="rect">
            <a:avLst/>
          </a:prstGeom>
        </p:spPr>
      </p:pic>
      <p:sp>
        <p:nvSpPr>
          <p:cNvPr id="6" name="TextBox 5"/>
          <p:cNvSpPr txBox="1"/>
          <p:nvPr/>
        </p:nvSpPr>
        <p:spPr>
          <a:xfrm>
            <a:off x="1066800" y="5638800"/>
            <a:ext cx="6746142" cy="369332"/>
          </a:xfrm>
          <a:prstGeom prst="rect">
            <a:avLst/>
          </a:prstGeom>
          <a:noFill/>
        </p:spPr>
        <p:txBody>
          <a:bodyPr wrap="none" rtlCol="0">
            <a:spAutoFit/>
          </a:bodyPr>
          <a:lstStyle/>
          <a:p>
            <a:r>
              <a:rPr lang="en-US" dirty="0" smtClean="0"/>
              <a:t>Better than “worst” but more complex than “best” and arrows flipped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8194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1990</a:t>
            </a:r>
            <a:endParaRPr lang="en-US" dirty="0">
              <a:solidFill>
                <a:schemeClr val="tx1"/>
              </a:solidFill>
            </a:endParaRPr>
          </a:p>
        </p:txBody>
      </p:sp>
      <p:sp>
        <p:nvSpPr>
          <p:cNvPr id="5" name="Rectangle 4"/>
          <p:cNvSpPr/>
          <p:nvPr/>
        </p:nvSpPr>
        <p:spPr>
          <a:xfrm>
            <a:off x="3505200" y="12192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Segregation analysis</a:t>
            </a:r>
            <a:endParaRPr lang="en-US" dirty="0">
              <a:solidFill>
                <a:schemeClr val="tx1"/>
              </a:solidFill>
            </a:endParaRPr>
          </a:p>
        </p:txBody>
      </p:sp>
      <p:sp>
        <p:nvSpPr>
          <p:cNvPr id="6" name="Rectangle 5"/>
          <p:cNvSpPr/>
          <p:nvPr/>
        </p:nvSpPr>
        <p:spPr>
          <a:xfrm>
            <a:off x="6781800" y="11430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 or 2?</a:t>
            </a:r>
            <a:endParaRPr lang="en-US" dirty="0">
              <a:solidFill>
                <a:schemeClr val="tx1"/>
              </a:solidFill>
            </a:endParaRPr>
          </a:p>
        </p:txBody>
      </p:sp>
      <p:sp>
        <p:nvSpPr>
          <p:cNvPr id="7" name="TextBox 6"/>
          <p:cNvSpPr txBox="1"/>
          <p:nvPr/>
        </p:nvSpPr>
        <p:spPr>
          <a:xfrm>
            <a:off x="1066800" y="838200"/>
            <a:ext cx="886461" cy="369332"/>
          </a:xfrm>
          <a:prstGeom prst="rect">
            <a:avLst/>
          </a:prstGeom>
          <a:noFill/>
        </p:spPr>
        <p:txBody>
          <a:bodyPr wrap="none" rtlCol="0">
            <a:spAutoFit/>
          </a:bodyPr>
          <a:lstStyle/>
          <a:p>
            <a:r>
              <a:rPr lang="en-US" dirty="0" smtClean="0"/>
              <a:t>Decade</a:t>
            </a:r>
            <a:endParaRPr lang="en-US" dirty="0"/>
          </a:p>
        </p:txBody>
      </p:sp>
      <p:sp>
        <p:nvSpPr>
          <p:cNvPr id="8" name="TextBox 7"/>
          <p:cNvSpPr txBox="1"/>
          <p:nvPr/>
        </p:nvSpPr>
        <p:spPr>
          <a:xfrm>
            <a:off x="3810000" y="762000"/>
            <a:ext cx="1089850" cy="369332"/>
          </a:xfrm>
          <a:prstGeom prst="rect">
            <a:avLst/>
          </a:prstGeom>
          <a:noFill/>
        </p:spPr>
        <p:txBody>
          <a:bodyPr wrap="none" rtlCol="0">
            <a:spAutoFit/>
          </a:bodyPr>
          <a:lstStyle/>
          <a:p>
            <a:r>
              <a:rPr lang="en-US" dirty="0" smtClean="0"/>
              <a:t>Approach</a:t>
            </a:r>
            <a:endParaRPr lang="en-US" dirty="0"/>
          </a:p>
        </p:txBody>
      </p:sp>
      <p:sp>
        <p:nvSpPr>
          <p:cNvPr id="9" name="TextBox 8"/>
          <p:cNvSpPr txBox="1"/>
          <p:nvPr/>
        </p:nvSpPr>
        <p:spPr>
          <a:xfrm>
            <a:off x="6934200" y="533400"/>
            <a:ext cx="1445909" cy="646331"/>
          </a:xfrm>
          <a:prstGeom prst="rect">
            <a:avLst/>
          </a:prstGeom>
          <a:noFill/>
        </p:spPr>
        <p:txBody>
          <a:bodyPr wrap="none" rtlCol="0">
            <a:spAutoFit/>
          </a:bodyPr>
          <a:lstStyle/>
          <a:p>
            <a:r>
              <a:rPr lang="en-US" dirty="0" smtClean="0"/>
              <a:t># of genes (k)</a:t>
            </a:r>
          </a:p>
          <a:p>
            <a:r>
              <a:rPr lang="en-US" dirty="0" smtClean="0"/>
              <a:t> Q%~100h</a:t>
            </a:r>
            <a:r>
              <a:rPr lang="en-US" baseline="30000" dirty="0" smtClean="0"/>
              <a:t>2</a:t>
            </a:r>
            <a:r>
              <a:rPr lang="en-US" dirty="0" smtClean="0"/>
              <a:t>/k</a:t>
            </a:r>
            <a:endParaRPr lang="en-US" dirty="0"/>
          </a:p>
        </p:txBody>
      </p:sp>
      <p:sp>
        <p:nvSpPr>
          <p:cNvPr id="10" name="Rectangle 9"/>
          <p:cNvSpPr/>
          <p:nvPr/>
        </p:nvSpPr>
        <p:spPr>
          <a:xfrm>
            <a:off x="685800" y="12954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1980</a:t>
            </a:r>
            <a:endParaRPr lang="en-US" dirty="0">
              <a:solidFill>
                <a:schemeClr val="tx1"/>
              </a:solidFill>
            </a:endParaRPr>
          </a:p>
        </p:txBody>
      </p:sp>
      <p:sp>
        <p:nvSpPr>
          <p:cNvPr id="11" name="Rectangle 10"/>
          <p:cNvSpPr/>
          <p:nvPr/>
        </p:nvSpPr>
        <p:spPr>
          <a:xfrm>
            <a:off x="685800" y="41148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2000</a:t>
            </a:r>
            <a:endParaRPr lang="en-US" dirty="0">
              <a:solidFill>
                <a:schemeClr val="tx1"/>
              </a:solidFill>
            </a:endParaRPr>
          </a:p>
        </p:txBody>
      </p:sp>
      <p:sp>
        <p:nvSpPr>
          <p:cNvPr id="12" name="Rectangle 11"/>
          <p:cNvSpPr/>
          <p:nvPr/>
        </p:nvSpPr>
        <p:spPr>
          <a:xfrm>
            <a:off x="3581400" y="28194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Linkage</a:t>
            </a:r>
            <a:endParaRPr lang="en-US" dirty="0">
              <a:solidFill>
                <a:schemeClr val="tx1"/>
              </a:solidFill>
            </a:endParaRPr>
          </a:p>
        </p:txBody>
      </p:sp>
      <p:sp>
        <p:nvSpPr>
          <p:cNvPr id="13" name="Rectangle 12"/>
          <p:cNvSpPr/>
          <p:nvPr/>
        </p:nvSpPr>
        <p:spPr>
          <a:xfrm>
            <a:off x="3616349" y="4107925"/>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GWAS</a:t>
            </a:r>
            <a:endParaRPr lang="en-US" dirty="0">
              <a:solidFill>
                <a:schemeClr val="tx1"/>
              </a:solidFill>
            </a:endParaRPr>
          </a:p>
        </p:txBody>
      </p:sp>
      <p:sp>
        <p:nvSpPr>
          <p:cNvPr id="14" name="Rectangle 13"/>
          <p:cNvSpPr/>
          <p:nvPr/>
        </p:nvSpPr>
        <p:spPr>
          <a:xfrm>
            <a:off x="6781800" y="28194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 or 5?</a:t>
            </a:r>
            <a:endParaRPr lang="en-US" dirty="0">
              <a:solidFill>
                <a:schemeClr val="tx1"/>
              </a:solidFill>
            </a:endParaRPr>
          </a:p>
        </p:txBody>
      </p:sp>
      <p:sp>
        <p:nvSpPr>
          <p:cNvPr id="15" name="Rectangle 14"/>
          <p:cNvSpPr/>
          <p:nvPr/>
        </p:nvSpPr>
        <p:spPr>
          <a:xfrm>
            <a:off x="6781800" y="41148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100’s? 1000’s?</a:t>
            </a:r>
            <a:endParaRPr lang="en-US" dirty="0">
              <a:solidFill>
                <a:schemeClr val="tx1"/>
              </a:solidFill>
            </a:endParaRPr>
          </a:p>
        </p:txBody>
      </p:sp>
      <p:sp>
        <p:nvSpPr>
          <p:cNvPr id="16" name="Rectangle 15"/>
          <p:cNvSpPr/>
          <p:nvPr/>
        </p:nvSpPr>
        <p:spPr>
          <a:xfrm>
            <a:off x="685800" y="54102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2010</a:t>
            </a:r>
            <a:endParaRPr lang="en-US" dirty="0">
              <a:solidFill>
                <a:schemeClr val="tx1"/>
              </a:solidFill>
            </a:endParaRPr>
          </a:p>
        </p:txBody>
      </p:sp>
      <p:sp>
        <p:nvSpPr>
          <p:cNvPr id="17" name="Rectangle 16"/>
          <p:cNvSpPr/>
          <p:nvPr/>
        </p:nvSpPr>
        <p:spPr>
          <a:xfrm>
            <a:off x="3657600" y="54102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Sequencing</a:t>
            </a:r>
            <a:endParaRPr lang="en-US" dirty="0">
              <a:solidFill>
                <a:schemeClr val="tx1"/>
              </a:solidFill>
            </a:endParaRPr>
          </a:p>
        </p:txBody>
      </p:sp>
      <p:sp>
        <p:nvSpPr>
          <p:cNvPr id="18" name="Rectangle 17"/>
          <p:cNvSpPr/>
          <p:nvPr/>
        </p:nvSpPr>
        <p:spPr>
          <a:xfrm>
            <a:off x="6781800" y="53340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19" name="Down Arrow 18"/>
          <p:cNvSpPr/>
          <p:nvPr/>
        </p:nvSpPr>
        <p:spPr>
          <a:xfrm>
            <a:off x="4191000" y="1905000"/>
            <a:ext cx="484632" cy="826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191000" y="3429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4191000" y="4724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447800" y="76200"/>
            <a:ext cx="5891869" cy="646331"/>
          </a:xfrm>
          <a:prstGeom prst="rect">
            <a:avLst/>
          </a:prstGeom>
          <a:noFill/>
        </p:spPr>
        <p:txBody>
          <a:bodyPr wrap="none" rtlCol="0">
            <a:spAutoFit/>
          </a:bodyPr>
          <a:lstStyle/>
          <a:p>
            <a:pPr algn="ctr"/>
            <a:r>
              <a:rPr lang="en-US" dirty="0" smtClean="0"/>
              <a:t>The “Medical Genetic” Paradigm:  Progress or Degeneration?</a:t>
            </a:r>
          </a:p>
          <a:p>
            <a:pPr algn="ctr"/>
            <a:r>
              <a:rPr lang="en-US" dirty="0" smtClean="0"/>
              <a:t>It depends what you were hoping for. </a:t>
            </a:r>
            <a:endParaRPr lang="en-US" dirty="0"/>
          </a:p>
        </p:txBody>
      </p:sp>
      <p:sp>
        <p:nvSpPr>
          <p:cNvPr id="25" name="Right Arrow 24"/>
          <p:cNvSpPr/>
          <p:nvPr/>
        </p:nvSpPr>
        <p:spPr>
          <a:xfrm rot="8440768">
            <a:off x="2722641" y="5945199"/>
            <a:ext cx="978408" cy="7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2184542">
            <a:off x="5336965" y="5921845"/>
            <a:ext cx="978408" cy="749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9733019">
            <a:off x="3573577" y="6075798"/>
            <a:ext cx="879202" cy="86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400937">
            <a:off x="4394536" y="6115567"/>
            <a:ext cx="879202" cy="55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781800" y="6172200"/>
            <a:ext cx="17526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endParaRPr lang="en-US" dirty="0">
              <a:solidFill>
                <a:schemeClr val="tx1"/>
              </a:solidFill>
            </a:endParaRPr>
          </a:p>
        </p:txBody>
      </p:sp>
      <p:sp>
        <p:nvSpPr>
          <p:cNvPr id="30" name="TextBox 29"/>
          <p:cNvSpPr txBox="1"/>
          <p:nvPr/>
        </p:nvSpPr>
        <p:spPr>
          <a:xfrm>
            <a:off x="2133600" y="6400800"/>
            <a:ext cx="4482061" cy="369332"/>
          </a:xfrm>
          <a:prstGeom prst="rect">
            <a:avLst/>
          </a:prstGeom>
          <a:noFill/>
        </p:spPr>
        <p:txBody>
          <a:bodyPr wrap="none" rtlCol="0">
            <a:spAutoFit/>
          </a:bodyPr>
          <a:lstStyle/>
          <a:p>
            <a:r>
              <a:rPr lang="en-US" dirty="0" err="1" smtClean="0"/>
              <a:t>Epigenetics</a:t>
            </a:r>
            <a:r>
              <a:rPr lang="en-US" dirty="0" smtClean="0"/>
              <a:t>?  </a:t>
            </a:r>
            <a:r>
              <a:rPr lang="en-US" dirty="0" err="1" smtClean="0"/>
              <a:t>Epistasis</a:t>
            </a:r>
            <a:r>
              <a:rPr lang="en-US" dirty="0" smtClean="0"/>
              <a:t>?  </a:t>
            </a:r>
            <a:r>
              <a:rPr lang="en-US" dirty="0" err="1" smtClean="0"/>
              <a:t>GxE</a:t>
            </a:r>
            <a:r>
              <a:rPr lang="en-US" dirty="0" smtClean="0"/>
              <a:t>?  Heterogeneity?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…Covers only a small fraction of possibilities.  Likely to miss most of them when k large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Can we do better without computing and comparing all k! orders?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Learn from evolution: the genetic theory of natural selection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914400"/>
            <a:ext cx="8229600" cy="1143000"/>
          </a:xfrm>
        </p:spPr>
        <p:txBody>
          <a:bodyPr/>
          <a:lstStyle/>
          <a:p>
            <a:r>
              <a:rPr lang="en-US" dirty="0" smtClean="0"/>
              <a:t>Evolutionary (“Genetic”) Algorithm</a:t>
            </a:r>
            <a:endParaRPr lang="en-US" dirty="0"/>
          </a:p>
        </p:txBody>
      </p:sp>
      <p:sp>
        <p:nvSpPr>
          <p:cNvPr id="8" name="Rectangle 7"/>
          <p:cNvSpPr/>
          <p:nvPr/>
        </p:nvSpPr>
        <p:spPr>
          <a:xfrm>
            <a:off x="1371600" y="4343400"/>
            <a:ext cx="1981200" cy="9144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Next population of models (parents) </a:t>
            </a:r>
            <a:endParaRPr lang="en-US" dirty="0">
              <a:solidFill>
                <a:schemeClr val="tx1"/>
              </a:solidFill>
            </a:endParaRPr>
          </a:p>
        </p:txBody>
      </p:sp>
      <p:sp>
        <p:nvSpPr>
          <p:cNvPr id="9" name="Down Arrow 8"/>
          <p:cNvSpPr/>
          <p:nvPr/>
        </p:nvSpPr>
        <p:spPr>
          <a:xfrm>
            <a:off x="5486400" y="3352800"/>
            <a:ext cx="484632" cy="97840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943600" y="3505200"/>
            <a:ext cx="2494850" cy="369332"/>
          </a:xfrm>
          <a:prstGeom prst="rect">
            <a:avLst/>
          </a:prstGeom>
          <a:noFill/>
        </p:spPr>
        <p:txBody>
          <a:bodyPr wrap="none" rtlCol="0">
            <a:spAutoFit/>
          </a:bodyPr>
          <a:lstStyle/>
          <a:p>
            <a:r>
              <a:rPr lang="en-US" dirty="0" smtClean="0"/>
              <a:t>“Mutate and reproduce”</a:t>
            </a:r>
            <a:endParaRPr lang="en-US" dirty="0"/>
          </a:p>
        </p:txBody>
      </p:sp>
      <p:sp>
        <p:nvSpPr>
          <p:cNvPr id="11" name="Rectangle 10"/>
          <p:cNvSpPr/>
          <p:nvPr/>
        </p:nvSpPr>
        <p:spPr>
          <a:xfrm>
            <a:off x="4724400" y="4343400"/>
            <a:ext cx="1981200" cy="9144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Progeny models</a:t>
            </a:r>
            <a:endParaRPr lang="en-US" dirty="0">
              <a:solidFill>
                <a:schemeClr val="tx1"/>
              </a:solidFill>
            </a:endParaRPr>
          </a:p>
        </p:txBody>
      </p:sp>
      <p:sp>
        <p:nvSpPr>
          <p:cNvPr id="12" name="Down Arrow 11"/>
          <p:cNvSpPr/>
          <p:nvPr/>
        </p:nvSpPr>
        <p:spPr>
          <a:xfrm rot="5400000">
            <a:off x="3675888" y="4706112"/>
            <a:ext cx="484632" cy="97840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276600" y="5410200"/>
            <a:ext cx="1542089" cy="369332"/>
          </a:xfrm>
          <a:prstGeom prst="rect">
            <a:avLst/>
          </a:prstGeom>
          <a:noFill/>
        </p:spPr>
        <p:txBody>
          <a:bodyPr wrap="none" rtlCol="0">
            <a:spAutoFit/>
          </a:bodyPr>
          <a:lstStyle/>
          <a:p>
            <a:r>
              <a:rPr lang="en-US" dirty="0" smtClean="0"/>
              <a:t>“Select fittest”</a:t>
            </a:r>
            <a:endParaRPr lang="en-US" dirty="0"/>
          </a:p>
        </p:txBody>
      </p:sp>
      <p:sp>
        <p:nvSpPr>
          <p:cNvPr id="14" name="Rectangle 13"/>
          <p:cNvSpPr/>
          <p:nvPr/>
        </p:nvSpPr>
        <p:spPr>
          <a:xfrm>
            <a:off x="4876800" y="2362200"/>
            <a:ext cx="1981200" cy="9144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Initial population</a:t>
            </a:r>
          </a:p>
          <a:p>
            <a:pPr algn="ctr"/>
            <a:r>
              <a:rPr lang="en-US" dirty="0" smtClean="0">
                <a:solidFill>
                  <a:schemeClr val="tx1"/>
                </a:solidFill>
              </a:rPr>
              <a:t>(Sample) of models</a:t>
            </a:r>
            <a:endParaRPr lang="en-US" dirty="0">
              <a:solidFill>
                <a:schemeClr val="tx1"/>
              </a:solidFill>
            </a:endParaRPr>
          </a:p>
        </p:txBody>
      </p:sp>
      <p:sp>
        <p:nvSpPr>
          <p:cNvPr id="15" name="Down Arrow 14"/>
          <p:cNvSpPr/>
          <p:nvPr/>
        </p:nvSpPr>
        <p:spPr>
          <a:xfrm rot="16200000">
            <a:off x="3752088" y="4020312"/>
            <a:ext cx="484632" cy="97840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505200" y="3962400"/>
            <a:ext cx="876137" cy="369332"/>
          </a:xfrm>
          <a:prstGeom prst="rect">
            <a:avLst/>
          </a:prstGeom>
          <a:noFill/>
        </p:spPr>
        <p:txBody>
          <a:bodyPr wrap="none" rtlCol="0">
            <a:spAutoFit/>
          </a:bodyPr>
          <a:lstStyle/>
          <a:p>
            <a:r>
              <a:rPr lang="en-US" dirty="0" smtClean="0"/>
              <a:t>Mutate</a:t>
            </a:r>
            <a:endParaRPr lang="en-US" dirty="0"/>
          </a:p>
        </p:txBody>
      </p:sp>
      <p:sp>
        <p:nvSpPr>
          <p:cNvPr id="17" name="TextBox 16"/>
          <p:cNvSpPr txBox="1"/>
          <p:nvPr/>
        </p:nvSpPr>
        <p:spPr>
          <a:xfrm>
            <a:off x="3276600" y="4648200"/>
            <a:ext cx="1456937" cy="369332"/>
          </a:xfrm>
          <a:prstGeom prst="rect">
            <a:avLst/>
          </a:prstGeom>
          <a:noFill/>
        </p:spPr>
        <p:txBody>
          <a:bodyPr wrap="none" rtlCol="0">
            <a:spAutoFit/>
          </a:bodyPr>
          <a:lstStyle/>
          <a:p>
            <a:r>
              <a:rPr lang="en-US" dirty="0" smtClean="0"/>
              <a:t>“Enrichment”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Start with random sample of orders (N=2500)</a:t>
            </a:r>
          </a:p>
          <a:p>
            <a:r>
              <a:rPr lang="en-US" b="1" dirty="0" smtClean="0"/>
              <a:t>Evaluate fitness</a:t>
            </a:r>
          </a:p>
          <a:p>
            <a:r>
              <a:rPr lang="en-US" b="1" dirty="0" smtClean="0"/>
              <a:t>Pick “best” 25 as parents</a:t>
            </a:r>
          </a:p>
          <a:p>
            <a:r>
              <a:rPr lang="en-US" b="1" dirty="0" smtClean="0"/>
              <a:t>Mutate by shuffling order to produce 100 progeny per parent</a:t>
            </a:r>
          </a:p>
          <a:p>
            <a:r>
              <a:rPr lang="en-US" b="1" dirty="0" smtClean="0"/>
              <a:t>Evaluate fitness of new progeny (N=25 x 100)</a:t>
            </a:r>
          </a:p>
          <a:p>
            <a:r>
              <a:rPr lang="en-US" b="1" dirty="0" smtClean="0"/>
              <a:t>Pick best 25 as parents of next generation</a:t>
            </a:r>
          </a:p>
          <a:p>
            <a:r>
              <a:rPr lang="en-US" b="1" dirty="0" smtClean="0"/>
              <a:t>Repeat for (say) 20 generations</a:t>
            </a:r>
          </a:p>
          <a:p>
            <a:pPr>
              <a:buNone/>
            </a:pPr>
            <a:endParaRPr lang="en-US" dirty="0" smtClean="0"/>
          </a:p>
          <a:p>
            <a:pPr>
              <a:buNone/>
            </a:pPr>
            <a:r>
              <a:rPr lang="en-US" sz="5100" dirty="0" smtClean="0"/>
              <a:t>                        Implement in </a:t>
            </a:r>
            <a:r>
              <a:rPr lang="en-US" sz="5100" i="1" dirty="0" smtClean="0"/>
              <a:t>R</a:t>
            </a:r>
          </a:p>
          <a:p>
            <a:pPr>
              <a:buNone/>
            </a:pPr>
            <a:endParaRPr lang="en-US" dirty="0" smtClean="0"/>
          </a:p>
          <a:p>
            <a:pPr>
              <a:buNone/>
            </a:pPr>
            <a:r>
              <a:rPr lang="en-US" dirty="0" smtClean="0"/>
              <a:t>Note:  if it works we will find “best” (or set of “best”) networks after 20x2500&lt;&lt;10! </a:t>
            </a:r>
            <a:r>
              <a:rPr lang="en-US" dirty="0"/>
              <a:t>t</a:t>
            </a:r>
            <a:r>
              <a:rPr lang="en-US" dirty="0" smtClean="0"/>
              <a:t>ests.</a:t>
            </a:r>
            <a:endParaRPr lang="en-US" i="1" dirty="0" smtClean="0"/>
          </a:p>
          <a:p>
            <a:pPr>
              <a:buNone/>
            </a:pPr>
            <a:r>
              <a:rPr lang="en-US" dirty="0"/>
              <a:t> </a:t>
            </a: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“Mutation” (“Chromosome Inversion”)</a:t>
            </a:r>
            <a:endParaRPr lang="en-US" dirty="0"/>
          </a:p>
        </p:txBody>
      </p:sp>
      <p:sp>
        <p:nvSpPr>
          <p:cNvPr id="4" name="TextBox 3"/>
          <p:cNvSpPr txBox="1"/>
          <p:nvPr/>
        </p:nvSpPr>
        <p:spPr>
          <a:xfrm>
            <a:off x="1524000" y="2438400"/>
            <a:ext cx="5904180" cy="646331"/>
          </a:xfrm>
          <a:prstGeom prst="rect">
            <a:avLst/>
          </a:prstGeom>
          <a:noFill/>
        </p:spPr>
        <p:txBody>
          <a:bodyPr wrap="none" rtlCol="0">
            <a:spAutoFit/>
          </a:bodyPr>
          <a:lstStyle/>
          <a:p>
            <a:r>
              <a:rPr lang="en-US" sz="3600" b="1" dirty="0" smtClean="0"/>
              <a:t>1 - 2 - 3 - 4 - 5 - 6 - 7 - 8 - 9 - 10</a:t>
            </a:r>
            <a:endParaRPr lang="en-US" sz="3600" b="1" dirty="0"/>
          </a:p>
        </p:txBody>
      </p:sp>
      <p:sp>
        <p:nvSpPr>
          <p:cNvPr id="5" name="TextBox 4"/>
          <p:cNvSpPr txBox="1"/>
          <p:nvPr/>
        </p:nvSpPr>
        <p:spPr>
          <a:xfrm>
            <a:off x="1600200" y="4724400"/>
            <a:ext cx="5799986" cy="646331"/>
          </a:xfrm>
          <a:prstGeom prst="rect">
            <a:avLst/>
          </a:prstGeom>
          <a:noFill/>
        </p:spPr>
        <p:txBody>
          <a:bodyPr wrap="none" rtlCol="0">
            <a:spAutoFit/>
          </a:bodyPr>
          <a:lstStyle/>
          <a:p>
            <a:r>
              <a:rPr lang="en-US" sz="3600" b="1" dirty="0" smtClean="0"/>
              <a:t>1 - 2 - 3 - 4 - 10 - 9 - 8 -7 - 6 - 5</a:t>
            </a:r>
            <a:endParaRPr lang="en-US" sz="3600" b="1" dirty="0"/>
          </a:p>
        </p:txBody>
      </p:sp>
      <p:cxnSp>
        <p:nvCxnSpPr>
          <p:cNvPr id="7" name="Straight Arrow Connector 6"/>
          <p:cNvCxnSpPr/>
          <p:nvPr/>
        </p:nvCxnSpPr>
        <p:spPr>
          <a:xfrm rot="16200000" flipH="1">
            <a:off x="3048000" y="1905000"/>
            <a:ext cx="762000" cy="762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0" y="1295400"/>
            <a:ext cx="3586688" cy="584775"/>
          </a:xfrm>
          <a:prstGeom prst="rect">
            <a:avLst/>
          </a:prstGeom>
          <a:noFill/>
        </p:spPr>
        <p:txBody>
          <a:bodyPr wrap="none" rtlCol="0">
            <a:spAutoFit/>
          </a:bodyPr>
          <a:lstStyle/>
          <a:p>
            <a:r>
              <a:rPr lang="en-US" sz="3200" dirty="0" smtClean="0">
                <a:solidFill>
                  <a:srgbClr val="FF0000"/>
                </a:solidFill>
              </a:rPr>
              <a:t>Random break point</a:t>
            </a:r>
            <a:endParaRPr lang="en-US" sz="3200" dirty="0">
              <a:solidFill>
                <a:srgbClr val="FF0000"/>
              </a:solidFill>
            </a:endParaRPr>
          </a:p>
        </p:txBody>
      </p:sp>
      <p:sp>
        <p:nvSpPr>
          <p:cNvPr id="12" name="TextBox 11"/>
          <p:cNvSpPr txBox="1"/>
          <p:nvPr/>
        </p:nvSpPr>
        <p:spPr>
          <a:xfrm>
            <a:off x="6934200" y="3505200"/>
            <a:ext cx="1353256" cy="707886"/>
          </a:xfrm>
          <a:prstGeom prst="rect">
            <a:avLst/>
          </a:prstGeom>
          <a:noFill/>
        </p:spPr>
        <p:txBody>
          <a:bodyPr wrap="none" rtlCol="0">
            <a:spAutoFit/>
          </a:bodyPr>
          <a:lstStyle/>
          <a:p>
            <a:r>
              <a:rPr lang="en-US" sz="4000" dirty="0" smtClean="0">
                <a:solidFill>
                  <a:srgbClr val="FF0000"/>
                </a:solidFill>
              </a:rPr>
              <a:t>“Flip”</a:t>
            </a:r>
            <a:endParaRPr lang="en-US" sz="4000" dirty="0">
              <a:solidFill>
                <a:srgbClr val="FF0000"/>
              </a:solidFill>
            </a:endParaRPr>
          </a:p>
        </p:txBody>
      </p:sp>
      <p:cxnSp>
        <p:nvCxnSpPr>
          <p:cNvPr id="14" name="Straight Arrow Connector 13"/>
          <p:cNvCxnSpPr/>
          <p:nvPr/>
        </p:nvCxnSpPr>
        <p:spPr>
          <a:xfrm>
            <a:off x="4114800" y="3048000"/>
            <a:ext cx="2895600" cy="1752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5" idx="0"/>
          </p:cNvCxnSpPr>
          <p:nvPr/>
        </p:nvCxnSpPr>
        <p:spPr>
          <a:xfrm rot="10800000" flipV="1">
            <a:off x="4500194" y="2971800"/>
            <a:ext cx="2510207" cy="1752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38800" y="1828800"/>
            <a:ext cx="2605842" cy="646331"/>
          </a:xfrm>
          <a:prstGeom prst="rect">
            <a:avLst/>
          </a:prstGeom>
          <a:noFill/>
        </p:spPr>
        <p:txBody>
          <a:bodyPr wrap="none" rtlCol="0">
            <a:spAutoFit/>
          </a:bodyPr>
          <a:lstStyle/>
          <a:p>
            <a:r>
              <a:rPr lang="en-US" sz="3600" dirty="0" smtClean="0"/>
              <a:t>Parent Order</a:t>
            </a:r>
            <a:endParaRPr lang="en-US" sz="3600" dirty="0"/>
          </a:p>
        </p:txBody>
      </p:sp>
      <p:sp>
        <p:nvSpPr>
          <p:cNvPr id="20" name="TextBox 19"/>
          <p:cNvSpPr txBox="1"/>
          <p:nvPr/>
        </p:nvSpPr>
        <p:spPr>
          <a:xfrm>
            <a:off x="5410200" y="5638800"/>
            <a:ext cx="3107710" cy="646331"/>
          </a:xfrm>
          <a:prstGeom prst="rect">
            <a:avLst/>
          </a:prstGeom>
          <a:noFill/>
        </p:spPr>
        <p:txBody>
          <a:bodyPr wrap="none" rtlCol="0">
            <a:spAutoFit/>
          </a:bodyPr>
          <a:lstStyle/>
          <a:p>
            <a:r>
              <a:rPr lang="en-US" sz="3600" dirty="0" smtClean="0"/>
              <a:t>Offspring Order</a:t>
            </a:r>
            <a:endParaRPr lang="en-US"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Results</a:t>
            </a:r>
            <a:endParaRPr lang="en-US" dirty="0"/>
          </a:p>
        </p:txBody>
      </p:sp>
      <p:sp>
        <p:nvSpPr>
          <p:cNvPr id="3" name="Subtitle 2"/>
          <p:cNvSpPr>
            <a:spLocks noGrp="1"/>
          </p:cNvSpPr>
          <p:nvPr>
            <p:ph type="subTitle" idx="1"/>
          </p:nvPr>
        </p:nvSpPr>
        <p:spPr>
          <a:xfrm>
            <a:off x="1371600" y="2974975"/>
            <a:ext cx="6400800" cy="1752600"/>
          </a:xfrm>
        </p:spPr>
        <p:txBody>
          <a:bodyPr/>
          <a:lstStyle/>
          <a:p>
            <a:r>
              <a:rPr lang="en-US" dirty="0" smtClean="0">
                <a:solidFill>
                  <a:schemeClr val="tx1"/>
                </a:solidFill>
              </a:rPr>
              <a:t>After 20 generations of selection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l Best Network.bmp"/>
          <p:cNvPicPr>
            <a:picLocks noChangeAspect="1"/>
          </p:cNvPicPr>
          <p:nvPr/>
        </p:nvPicPr>
        <p:blipFill>
          <a:blip r:embed="rId2" cstate="print"/>
          <a:stretch>
            <a:fillRect/>
          </a:stretch>
        </p:blipFill>
        <p:spPr>
          <a:xfrm>
            <a:off x="0" y="1219200"/>
            <a:ext cx="4655127" cy="4648200"/>
          </a:xfrm>
          <a:prstGeom prst="rect">
            <a:avLst/>
          </a:prstGeom>
        </p:spPr>
      </p:pic>
      <p:pic>
        <p:nvPicPr>
          <p:cNvPr id="5" name="Picture 4" descr="Graph of true network.bmp"/>
          <p:cNvPicPr>
            <a:picLocks noChangeAspect="1"/>
          </p:cNvPicPr>
          <p:nvPr/>
        </p:nvPicPr>
        <p:blipFill>
          <a:blip r:embed="rId3" cstate="print"/>
          <a:stretch>
            <a:fillRect/>
          </a:stretch>
        </p:blipFill>
        <p:spPr>
          <a:xfrm>
            <a:off x="4488873" y="1219200"/>
            <a:ext cx="4655127" cy="46482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l 25th Best Network.bmp"/>
          <p:cNvPicPr>
            <a:picLocks noChangeAspect="1"/>
          </p:cNvPicPr>
          <p:nvPr/>
        </p:nvPicPr>
        <p:blipFill>
          <a:blip r:embed="rId2" cstate="print"/>
          <a:stretch>
            <a:fillRect/>
          </a:stretch>
        </p:blipFill>
        <p:spPr>
          <a:xfrm>
            <a:off x="0" y="1447800"/>
            <a:ext cx="4574045" cy="4567238"/>
          </a:xfrm>
          <a:prstGeom prst="rect">
            <a:avLst/>
          </a:prstGeom>
        </p:spPr>
      </p:pic>
      <p:pic>
        <p:nvPicPr>
          <p:cNvPr id="3" name="Picture 2" descr="Graph of true network.bmp"/>
          <p:cNvPicPr>
            <a:picLocks noChangeAspect="1"/>
          </p:cNvPicPr>
          <p:nvPr/>
        </p:nvPicPr>
        <p:blipFill>
          <a:blip r:embed="rId3" cstate="print"/>
          <a:stretch>
            <a:fillRect/>
          </a:stretch>
        </p:blipFill>
        <p:spPr>
          <a:xfrm>
            <a:off x="4572000" y="1447800"/>
            <a:ext cx="4572000" cy="4565197"/>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l Worst Network.bmp"/>
          <p:cNvPicPr>
            <a:picLocks noChangeAspect="1"/>
          </p:cNvPicPr>
          <p:nvPr/>
        </p:nvPicPr>
        <p:blipFill>
          <a:blip r:embed="rId2" cstate="print"/>
          <a:stretch>
            <a:fillRect/>
          </a:stretch>
        </p:blipFill>
        <p:spPr>
          <a:xfrm>
            <a:off x="152400" y="1371600"/>
            <a:ext cx="4650358" cy="4643438"/>
          </a:xfrm>
          <a:prstGeom prst="rect">
            <a:avLst/>
          </a:prstGeom>
        </p:spPr>
      </p:pic>
      <p:pic>
        <p:nvPicPr>
          <p:cNvPr id="3" name="Picture 2" descr="Graph of true network.bmp"/>
          <p:cNvPicPr>
            <a:picLocks noChangeAspect="1"/>
          </p:cNvPicPr>
          <p:nvPr/>
        </p:nvPicPr>
        <p:blipFill>
          <a:blip r:embed="rId3" cstate="print"/>
          <a:stretch>
            <a:fillRect/>
          </a:stretch>
        </p:blipFill>
        <p:spPr>
          <a:xfrm>
            <a:off x="4643316" y="1371600"/>
            <a:ext cx="4655128" cy="464820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gress of selection.bmp"/>
          <p:cNvPicPr>
            <a:picLocks noChangeAspect="1"/>
          </p:cNvPicPr>
          <p:nvPr/>
        </p:nvPicPr>
        <p:blipFill>
          <a:blip r:embed="rId2" cstate="print"/>
          <a:stretch>
            <a:fillRect/>
          </a:stretch>
        </p:blipFill>
        <p:spPr>
          <a:xfrm>
            <a:off x="1371600" y="233362"/>
            <a:ext cx="6400800" cy="6391275"/>
          </a:xfrm>
          <a:prstGeom prst="rect">
            <a:avLst/>
          </a:prstGeom>
        </p:spPr>
      </p:pic>
      <p:sp>
        <p:nvSpPr>
          <p:cNvPr id="3" name="TextBox 2"/>
          <p:cNvSpPr txBox="1"/>
          <p:nvPr/>
        </p:nvSpPr>
        <p:spPr>
          <a:xfrm>
            <a:off x="2743200" y="3429000"/>
            <a:ext cx="3975512" cy="369332"/>
          </a:xfrm>
          <a:prstGeom prst="rect">
            <a:avLst/>
          </a:prstGeom>
          <a:noFill/>
        </p:spPr>
        <p:txBody>
          <a:bodyPr wrap="none" rtlCol="0">
            <a:spAutoFit/>
          </a:bodyPr>
          <a:lstStyle/>
          <a:p>
            <a:r>
              <a:rPr lang="en-US" dirty="0" smtClean="0"/>
              <a:t>i.e.  Top 25 all compare well with “truth”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lstStyle/>
          <a:p>
            <a:r>
              <a:rPr lang="en-US" dirty="0" smtClean="0"/>
              <a:t>Converging paradigms?</a:t>
            </a:r>
            <a:endParaRPr lang="en-US" dirty="0"/>
          </a:p>
        </p:txBody>
      </p:sp>
      <p:sp>
        <p:nvSpPr>
          <p:cNvPr id="3" name="Subtitle 2"/>
          <p:cNvSpPr>
            <a:spLocks noGrp="1"/>
          </p:cNvSpPr>
          <p:nvPr>
            <p:ph type="subTitle" idx="1"/>
          </p:nvPr>
        </p:nvSpPr>
        <p:spPr>
          <a:xfrm>
            <a:off x="1371600" y="2667000"/>
            <a:ext cx="6400800" cy="3429000"/>
          </a:xfrm>
        </p:spPr>
        <p:txBody>
          <a:bodyPr>
            <a:normAutofit fontScale="40000" lnSpcReduction="20000"/>
          </a:bodyPr>
          <a:lstStyle/>
          <a:p>
            <a:endParaRPr lang="en-US" dirty="0" smtClean="0">
              <a:solidFill>
                <a:schemeClr val="tx1"/>
              </a:solidFill>
            </a:endParaRPr>
          </a:p>
          <a:p>
            <a:r>
              <a:rPr lang="en-US" sz="8000" dirty="0" smtClean="0">
                <a:solidFill>
                  <a:schemeClr val="tx1"/>
                </a:solidFill>
              </a:rPr>
              <a:t>We have learned a lot, but not (yet?) what the patrons thought they were paying for.</a:t>
            </a:r>
          </a:p>
          <a:p>
            <a:endParaRPr lang="en-US" sz="6000" dirty="0" smtClean="0">
              <a:solidFill>
                <a:schemeClr val="tx1"/>
              </a:solidFill>
            </a:endParaRPr>
          </a:p>
          <a:p>
            <a:r>
              <a:rPr lang="en-US" sz="8000" dirty="0" smtClean="0">
                <a:solidFill>
                  <a:schemeClr val="tx1"/>
                </a:solidFill>
              </a:rPr>
              <a:t> “Reality cannot be fooled” </a:t>
            </a:r>
          </a:p>
          <a:p>
            <a:pPr algn="l"/>
            <a:r>
              <a:rPr lang="en-US" sz="8000" dirty="0" smtClean="0">
                <a:solidFill>
                  <a:schemeClr val="tx1"/>
                </a:solidFill>
              </a:rPr>
              <a:t>                                      </a:t>
            </a:r>
            <a:r>
              <a:rPr lang="en-US" sz="5500" dirty="0" smtClean="0">
                <a:solidFill>
                  <a:schemeClr val="tx1"/>
                </a:solidFill>
              </a:rPr>
              <a:t>[Richard Feynman]</a:t>
            </a:r>
          </a:p>
          <a:p>
            <a:endParaRPr lang="en-US" sz="8000"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l Best Network.bmp"/>
          <p:cNvPicPr>
            <a:picLocks noChangeAspect="1"/>
          </p:cNvPicPr>
          <p:nvPr/>
        </p:nvPicPr>
        <p:blipFill>
          <a:blip r:embed="rId2" cstate="print"/>
          <a:stretch>
            <a:fillRect/>
          </a:stretch>
        </p:blipFill>
        <p:spPr>
          <a:xfrm>
            <a:off x="4419600" y="1371600"/>
            <a:ext cx="4655127" cy="4648200"/>
          </a:xfrm>
          <a:prstGeom prst="rect">
            <a:avLst/>
          </a:prstGeom>
        </p:spPr>
      </p:pic>
      <p:pic>
        <p:nvPicPr>
          <p:cNvPr id="3" name="Picture 2" descr="Final 25th Best Network.bmp"/>
          <p:cNvPicPr>
            <a:picLocks noChangeAspect="1"/>
          </p:cNvPicPr>
          <p:nvPr/>
        </p:nvPicPr>
        <p:blipFill>
          <a:blip r:embed="rId3" cstate="print"/>
          <a:stretch>
            <a:fillRect/>
          </a:stretch>
        </p:blipFill>
        <p:spPr>
          <a:xfrm>
            <a:off x="0" y="1447800"/>
            <a:ext cx="4574045" cy="4567238"/>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a:t>
            </a:r>
            <a:r>
              <a:rPr lang="en-US" dirty="0" err="1" smtClean="0"/>
              <a:t>orrible</a:t>
            </a:r>
            <a:r>
              <a:rPr lang="en-US" dirty="0" smtClean="0"/>
              <a:t> example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k=20</a:t>
            </a:r>
          </a:p>
          <a:p>
            <a:r>
              <a:rPr lang="en-US" dirty="0" smtClean="0">
                <a:solidFill>
                  <a:schemeClr val="tx1"/>
                </a:solidFill>
              </a:rPr>
              <a:t>k!=2.4329x10</a:t>
            </a:r>
            <a:r>
              <a:rPr lang="en-US" baseline="30000" dirty="0" smtClean="0">
                <a:solidFill>
                  <a:schemeClr val="tx1"/>
                </a:solidFill>
              </a:rPr>
              <a:t>18</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rue Network.bmp"/>
          <p:cNvPicPr>
            <a:picLocks noGrp="1" noChangeAspect="1"/>
          </p:cNvPicPr>
          <p:nvPr>
            <p:ph idx="1"/>
          </p:nvPr>
        </p:nvPicPr>
        <p:blipFill>
          <a:blip r:embed="rId2" cstate="print"/>
          <a:stretch>
            <a:fillRect/>
          </a:stretch>
        </p:blipFill>
        <p:spPr>
          <a:xfrm>
            <a:off x="2305646" y="1600200"/>
            <a:ext cx="4532708" cy="4525963"/>
          </a:xfr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election Progress NGen=100.bmp"/>
          <p:cNvPicPr>
            <a:picLocks noGrp="1" noChangeAspect="1"/>
          </p:cNvPicPr>
          <p:nvPr>
            <p:ph idx="1"/>
          </p:nvPr>
        </p:nvPicPr>
        <p:blipFill>
          <a:blip r:embed="rId2" cstate="print"/>
          <a:stretch>
            <a:fillRect/>
          </a:stretch>
        </p:blipFill>
        <p:spPr>
          <a:xfrm>
            <a:off x="2305646" y="1600200"/>
            <a:ext cx="4532708" cy="4525963"/>
          </a:xfr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election Progress NGen=100.bmp"/>
          <p:cNvPicPr>
            <a:picLocks noGrp="1" noChangeAspect="1"/>
          </p:cNvPicPr>
          <p:nvPr>
            <p:ph idx="1"/>
          </p:nvPr>
        </p:nvPicPr>
        <p:blipFill>
          <a:blip r:embed="rId2" cstate="print"/>
          <a:stretch>
            <a:fillRect/>
          </a:stretch>
        </p:blipFill>
        <p:spPr>
          <a:xfrm>
            <a:off x="2305646" y="1600200"/>
            <a:ext cx="4532708" cy="4525963"/>
          </a:xfrm>
        </p:spPr>
      </p:pic>
      <p:pic>
        <p:nvPicPr>
          <p:cNvPr id="5" name="Picture 4" descr="Initial and Final Solutions NGen=100.bmp"/>
          <p:cNvPicPr>
            <a:picLocks noChangeAspect="1"/>
          </p:cNvPicPr>
          <p:nvPr/>
        </p:nvPicPr>
        <p:blipFill>
          <a:blip r:embed="rId3" cstate="print"/>
          <a:stretch>
            <a:fillRect/>
          </a:stretch>
        </p:blipFill>
        <p:spPr>
          <a:xfrm>
            <a:off x="1371600" y="233362"/>
            <a:ext cx="6400800" cy="6391275"/>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990600"/>
            <a:ext cx="7772400" cy="1470025"/>
          </a:xfrm>
        </p:spPr>
        <p:txBody>
          <a:bodyPr/>
          <a:lstStyle/>
          <a:p>
            <a:r>
              <a:rPr lang="en-US" dirty="0" smtClean="0"/>
              <a:t>[Almost] The Last Word</a:t>
            </a:r>
            <a:endParaRPr lang="en-US" dirty="0"/>
          </a:p>
        </p:txBody>
      </p:sp>
      <p:sp>
        <p:nvSpPr>
          <p:cNvPr id="5" name="Subtitle 4"/>
          <p:cNvSpPr>
            <a:spLocks noGrp="1"/>
          </p:cNvSpPr>
          <p:nvPr>
            <p:ph type="subTitle" idx="1"/>
          </p:nvPr>
        </p:nvSpPr>
        <p:spPr>
          <a:xfrm>
            <a:off x="1600200" y="2746375"/>
            <a:ext cx="6400800" cy="1752600"/>
          </a:xfrm>
        </p:spPr>
        <p:txBody>
          <a:bodyPr>
            <a:normAutofit fontScale="85000" lnSpcReduction="20000"/>
          </a:bodyPr>
          <a:lstStyle/>
          <a:p>
            <a:r>
              <a:rPr lang="en-US" dirty="0" smtClean="0">
                <a:solidFill>
                  <a:schemeClr val="tx1"/>
                </a:solidFill>
              </a:rPr>
              <a:t>More variables</a:t>
            </a:r>
          </a:p>
          <a:p>
            <a:r>
              <a:rPr lang="en-US" dirty="0" smtClean="0">
                <a:solidFill>
                  <a:schemeClr val="tx1"/>
                </a:solidFill>
              </a:rPr>
              <a:t>More people</a:t>
            </a:r>
          </a:p>
          <a:p>
            <a:r>
              <a:rPr lang="en-US" dirty="0" smtClean="0">
                <a:solidFill>
                  <a:schemeClr val="tx1"/>
                </a:solidFill>
              </a:rPr>
              <a:t>New algorithms</a:t>
            </a:r>
          </a:p>
          <a:p>
            <a:r>
              <a:rPr lang="en-US" dirty="0" smtClean="0">
                <a:solidFill>
                  <a:schemeClr val="tx1"/>
                </a:solidFill>
              </a:rPr>
              <a:t>More money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914400"/>
            <a:ext cx="7772400" cy="1470025"/>
          </a:xfrm>
        </p:spPr>
        <p:txBody>
          <a:bodyPr/>
          <a:lstStyle/>
          <a:p>
            <a:r>
              <a:rPr lang="en-US" dirty="0" smtClean="0"/>
              <a:t>The shape of things to come:</a:t>
            </a:r>
            <a:endParaRPr lang="en-US" dirty="0"/>
          </a:p>
        </p:txBody>
      </p:sp>
      <p:sp>
        <p:nvSpPr>
          <p:cNvPr id="5" name="Subtitle 4"/>
          <p:cNvSpPr>
            <a:spLocks noGrp="1"/>
          </p:cNvSpPr>
          <p:nvPr>
            <p:ph type="subTitle" idx="1"/>
          </p:nvPr>
        </p:nvSpPr>
        <p:spPr>
          <a:xfrm>
            <a:off x="304800" y="2362200"/>
            <a:ext cx="8610600" cy="2895600"/>
          </a:xfrm>
        </p:spPr>
        <p:txBody>
          <a:bodyPr>
            <a:normAutofit fontScale="92500" lnSpcReduction="20000"/>
          </a:bodyPr>
          <a:lstStyle/>
          <a:p>
            <a:r>
              <a:rPr lang="en-US" sz="4100" dirty="0" smtClean="0">
                <a:solidFill>
                  <a:schemeClr val="tx1"/>
                </a:solidFill>
              </a:rPr>
              <a:t>“Elementary, my dear Watson.”</a:t>
            </a:r>
          </a:p>
          <a:p>
            <a:endParaRPr lang="en-US" sz="4100" dirty="0" smtClean="0">
              <a:solidFill>
                <a:srgbClr val="0070C0"/>
              </a:solidFill>
            </a:endParaRPr>
          </a:p>
          <a:p>
            <a:r>
              <a:rPr lang="en-US" sz="2100" dirty="0" smtClean="0">
                <a:solidFill>
                  <a:srgbClr val="0070C0"/>
                </a:solidFill>
                <a:hlinkClick r:id="rId2"/>
              </a:rPr>
              <a:t>http://en.wikipedia.org/wiki/Watson_(artificial_intelligence_software)</a:t>
            </a:r>
            <a:endParaRPr lang="en-US" sz="2100" dirty="0" smtClean="0">
              <a:solidFill>
                <a:srgbClr val="0070C0"/>
              </a:solidFill>
            </a:endParaRPr>
          </a:p>
          <a:p>
            <a:endParaRPr lang="en-US" sz="2100" dirty="0" smtClean="0">
              <a:solidFill>
                <a:srgbClr val="0070C0"/>
              </a:solidFill>
            </a:endParaRPr>
          </a:p>
          <a:p>
            <a:r>
              <a:rPr lang="en-US" sz="2200" dirty="0" smtClean="0">
                <a:solidFill>
                  <a:srgbClr val="0070C0"/>
                </a:solidFill>
              </a:rPr>
              <a:t>http://www-03.ibm.com/innovation/us/watson/?cn=agus_watson-20100712&amp;cm=k&amp;csr=google&amp;cr=watson_jeopardy&amp;ct=USJWK002&amp;S_TACT=USJWK002&amp;ck=watson_jeopardy&amp;cmp=00000&amp;mkwid=sYgdrUCPT_9199313973_432n0d3749</a:t>
            </a:r>
            <a:endParaRPr lang="en-US" sz="2200" dirty="0">
              <a:solidFill>
                <a:srgbClr val="0070C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371600"/>
            <a:ext cx="7772400" cy="1470025"/>
          </a:xfrm>
        </p:spPr>
        <p:txBody>
          <a:bodyPr/>
          <a:lstStyle/>
          <a:p>
            <a:pPr algn="l"/>
            <a:r>
              <a:rPr lang="en-US" dirty="0" smtClean="0"/>
              <a:t>          [Really] The Last Word</a:t>
            </a:r>
            <a:endParaRPr lang="en-US" dirty="0"/>
          </a:p>
        </p:txBody>
      </p:sp>
      <p:sp>
        <p:nvSpPr>
          <p:cNvPr id="5" name="Subtitle 4"/>
          <p:cNvSpPr>
            <a:spLocks noGrp="1"/>
          </p:cNvSpPr>
          <p:nvPr>
            <p:ph type="subTitle" idx="1"/>
          </p:nvPr>
        </p:nvSpPr>
        <p:spPr>
          <a:xfrm>
            <a:off x="152400" y="3352800"/>
            <a:ext cx="8839200" cy="1905000"/>
          </a:xfrm>
        </p:spPr>
        <p:txBody>
          <a:bodyPr>
            <a:normAutofit fontScale="92500" lnSpcReduction="20000"/>
          </a:bodyPr>
          <a:lstStyle/>
          <a:p>
            <a:pPr algn="l"/>
            <a:r>
              <a:rPr lang="en-US" sz="2600" dirty="0" smtClean="0">
                <a:solidFill>
                  <a:schemeClr val="tx1"/>
                </a:solidFill>
              </a:rPr>
              <a:t>Evangelist at molecular geneticist’s front door (c.1970):</a:t>
            </a:r>
          </a:p>
          <a:p>
            <a:pPr algn="l"/>
            <a:r>
              <a:rPr lang="en-US" sz="2600" dirty="0" smtClean="0">
                <a:solidFill>
                  <a:schemeClr val="tx1"/>
                </a:solidFill>
              </a:rPr>
              <a:t>        “Scientists haven’t yet found the key to the meaning </a:t>
            </a:r>
            <a:r>
              <a:rPr lang="en-US" sz="2600" smtClean="0">
                <a:solidFill>
                  <a:schemeClr val="tx1"/>
                </a:solidFill>
              </a:rPr>
              <a:t>of life.”</a:t>
            </a:r>
            <a:endParaRPr lang="en-US" sz="2600" dirty="0" smtClean="0">
              <a:solidFill>
                <a:schemeClr val="tx1"/>
              </a:solidFill>
            </a:endParaRPr>
          </a:p>
          <a:p>
            <a:pPr algn="l"/>
            <a:endParaRPr lang="en-US" sz="2600" dirty="0" smtClean="0">
              <a:solidFill>
                <a:schemeClr val="tx1"/>
              </a:solidFill>
            </a:endParaRPr>
          </a:p>
          <a:p>
            <a:pPr algn="l"/>
            <a:r>
              <a:rPr lang="en-US" sz="2600" dirty="0" smtClean="0">
                <a:solidFill>
                  <a:schemeClr val="tx1"/>
                </a:solidFill>
              </a:rPr>
              <a:t>Geneticist:</a:t>
            </a:r>
          </a:p>
          <a:p>
            <a:pPr algn="l"/>
            <a:r>
              <a:rPr lang="en-US" sz="2600" dirty="0" smtClean="0">
                <a:solidFill>
                  <a:schemeClr val="tx1"/>
                </a:solidFill>
              </a:rPr>
              <a:t>        “No.  But we are working on it.”</a:t>
            </a:r>
          </a:p>
          <a:p>
            <a:pPr algn="l"/>
            <a:endParaRPr lang="en-US" sz="2600" dirty="0" smtClean="0">
              <a:solidFill>
                <a:schemeClr val="tx1"/>
              </a:solidFill>
            </a:endParaRPr>
          </a:p>
          <a:p>
            <a:pPr algn="l"/>
            <a:endParaRPr lang="en-US" sz="2600" dirty="0" smtClean="0">
              <a:solidFill>
                <a:schemeClr val="tx1"/>
              </a:solidFill>
            </a:endParaRPr>
          </a:p>
          <a:p>
            <a:endParaRPr lang="en-US" dirty="0"/>
          </a:p>
        </p:txBody>
      </p:sp>
      <p:sp>
        <p:nvSpPr>
          <p:cNvPr id="6" name="TextBox 5"/>
          <p:cNvSpPr txBox="1"/>
          <p:nvPr/>
        </p:nvSpPr>
        <p:spPr>
          <a:xfrm rot="5400000">
            <a:off x="3571038" y="5292861"/>
            <a:ext cx="1281120" cy="1323439"/>
          </a:xfrm>
          <a:prstGeom prst="rect">
            <a:avLst/>
          </a:prstGeom>
          <a:noFill/>
        </p:spPr>
        <p:txBody>
          <a:bodyPr wrap="none" rtlCol="0">
            <a:spAutoFit/>
          </a:bodyPr>
          <a:lstStyle/>
          <a:p>
            <a:r>
              <a:rPr lang="en-US" sz="8000" dirty="0" smtClean="0">
                <a:solidFill>
                  <a:srgbClr val="FF0000"/>
                </a:solidFill>
              </a:rPr>
              <a:t>:=)</a:t>
            </a:r>
            <a:endParaRPr lang="en-US" sz="80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pPr>
              <a:buNone/>
            </a:pPr>
            <a:r>
              <a:rPr lang="en-US" dirty="0" smtClean="0"/>
              <a:t>Human variation/disease is not likely to yield to studies of one or two genes, one or two environments, or one intersection of these. </a:t>
            </a:r>
          </a:p>
          <a:p>
            <a:pPr>
              <a:buNone/>
            </a:pPr>
            <a:endParaRPr lang="en-US" dirty="0" smtClean="0"/>
          </a:p>
          <a:p>
            <a:pPr>
              <a:buNone/>
            </a:pPr>
            <a:r>
              <a:rPr lang="en-US" dirty="0" smtClean="0"/>
              <a:t>“Fact is preferable to artifact – but takes longer to find and is harder to publish.”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143000"/>
          </a:xfrm>
        </p:spPr>
        <p:txBody>
          <a:bodyPr>
            <a:noAutofit/>
          </a:bodyPr>
          <a:lstStyle/>
          <a:p>
            <a:pPr algn="l"/>
            <a:r>
              <a:rPr lang="en-US" sz="3200" dirty="0" smtClean="0"/>
              <a:t>The “medical genetic” (</a:t>
            </a:r>
            <a:r>
              <a:rPr lang="en-US" sz="3200" dirty="0" err="1" smtClean="0"/>
              <a:t>oligogenic</a:t>
            </a:r>
            <a:r>
              <a:rPr lang="en-US" sz="3200" dirty="0" smtClean="0"/>
              <a:t>) paradigm does not explain as much as its early advocates had claimed/hoped</a:t>
            </a:r>
            <a:br>
              <a:rPr lang="en-US" sz="3200" dirty="0" smtClean="0"/>
            </a:br>
            <a:r>
              <a:rPr lang="en-US" sz="3200" dirty="0" smtClean="0"/>
              <a:t>                           </a:t>
            </a:r>
            <a:r>
              <a:rPr lang="en-US" sz="3200" dirty="0" smtClean="0">
                <a:solidFill>
                  <a:srgbClr val="FF0000"/>
                </a:solidFill>
              </a:rPr>
              <a:t>BUT</a:t>
            </a:r>
            <a:br>
              <a:rPr lang="en-US" sz="3200" dirty="0" smtClean="0">
                <a:solidFill>
                  <a:srgbClr val="FF0000"/>
                </a:solidFill>
              </a:rPr>
            </a:br>
            <a:r>
              <a:rPr lang="en-US" sz="3200" dirty="0" smtClean="0"/>
              <a:t>is supporting key elements of the “quantitative genetic”  paradigm the point where it needs to have greater influence in the way we think and function about complex human diseases and traits.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Lessons from Biometrical Genetics</a:t>
            </a:r>
            <a:endParaRPr lang="en-US" dirty="0"/>
          </a:p>
        </p:txBody>
      </p:sp>
      <p:sp>
        <p:nvSpPr>
          <p:cNvPr id="3" name="Content Placeholder 2"/>
          <p:cNvSpPr>
            <a:spLocks noGrp="1"/>
          </p:cNvSpPr>
          <p:nvPr>
            <p:ph idx="1"/>
          </p:nvPr>
        </p:nvSpPr>
        <p:spPr>
          <a:xfrm>
            <a:off x="457200" y="914400"/>
            <a:ext cx="8229600" cy="5715000"/>
          </a:xfrm>
        </p:spPr>
        <p:txBody>
          <a:bodyPr>
            <a:normAutofit fontScale="25000" lnSpcReduction="20000"/>
          </a:bodyPr>
          <a:lstStyle/>
          <a:p>
            <a:r>
              <a:rPr lang="en-US" sz="7200" dirty="0" smtClean="0"/>
              <a:t>Plants,  flies, fungi, bacteria, rodents:  randomized, cross-classified, balanced, inbreeding/crossing/selecting</a:t>
            </a:r>
          </a:p>
          <a:p>
            <a:r>
              <a:rPr lang="en-US" sz="7200" dirty="0" smtClean="0"/>
              <a:t>If you can measure it, you will find genes affect it.</a:t>
            </a:r>
          </a:p>
          <a:p>
            <a:r>
              <a:rPr lang="en-US" sz="7200" dirty="0" smtClean="0"/>
              <a:t>“Heritability” doesn’t tell you much about biology</a:t>
            </a:r>
          </a:p>
          <a:p>
            <a:r>
              <a:rPr lang="en-US" sz="7200" dirty="0" smtClean="0"/>
              <a:t>Large number of genes of small effects  </a:t>
            </a:r>
          </a:p>
          <a:p>
            <a:r>
              <a:rPr lang="en-US" sz="7200" dirty="0" smtClean="0"/>
              <a:t>Genes all over genome (“chromosome assay”, c.f. GCTA)</a:t>
            </a:r>
          </a:p>
          <a:p>
            <a:r>
              <a:rPr lang="en-US" sz="7200" dirty="0" smtClean="0"/>
              <a:t>Substantial environmental components (not just random, individual Es bigger than individual genes)</a:t>
            </a:r>
          </a:p>
          <a:p>
            <a:r>
              <a:rPr lang="en-US" sz="7200" dirty="0" smtClean="0"/>
              <a:t>Genes create environment (</a:t>
            </a:r>
            <a:r>
              <a:rPr lang="en-US" sz="7200" dirty="0" err="1" smtClean="0"/>
              <a:t>rGE</a:t>
            </a:r>
            <a:r>
              <a:rPr lang="en-US" sz="7200" dirty="0" smtClean="0"/>
              <a:t>)  of self and others (maternal effects, competition).</a:t>
            </a:r>
          </a:p>
          <a:p>
            <a:r>
              <a:rPr lang="en-US" sz="7200" dirty="0" smtClean="0"/>
              <a:t>Genetic and environmental effects change in response to changing adaptive demands of development (</a:t>
            </a:r>
            <a:r>
              <a:rPr lang="en-US" sz="7200" dirty="0" err="1" smtClean="0"/>
              <a:t>GxAge</a:t>
            </a:r>
            <a:r>
              <a:rPr lang="en-US" sz="7200" dirty="0" smtClean="0"/>
              <a:t>)</a:t>
            </a:r>
          </a:p>
          <a:p>
            <a:r>
              <a:rPr lang="en-US" sz="7200" dirty="0" smtClean="0"/>
              <a:t>Sensitivity to the environment an important quantitative phenotype (</a:t>
            </a:r>
            <a:r>
              <a:rPr lang="en-US" sz="7200" dirty="0" err="1" smtClean="0"/>
              <a:t>GxE</a:t>
            </a:r>
            <a:r>
              <a:rPr lang="en-US" sz="7200" dirty="0" smtClean="0"/>
              <a:t>, general and specific)</a:t>
            </a:r>
          </a:p>
          <a:p>
            <a:r>
              <a:rPr lang="en-US" sz="7200" dirty="0" smtClean="0"/>
              <a:t>Some polygenic </a:t>
            </a:r>
            <a:r>
              <a:rPr lang="en-US" sz="7200" dirty="0" err="1" smtClean="0"/>
              <a:t>epistasis</a:t>
            </a:r>
            <a:r>
              <a:rPr lang="en-US" sz="7200" dirty="0" smtClean="0"/>
              <a:t>:  multiple types depending on adaptive “needs” of system (e.g. duplicate and complementary)</a:t>
            </a:r>
          </a:p>
          <a:p>
            <a:r>
              <a:rPr lang="en-US" sz="7200" dirty="0" smtClean="0"/>
              <a:t>Interactions are found but, typically don’t explain a lot relative to main effects</a:t>
            </a:r>
          </a:p>
          <a:p>
            <a:r>
              <a:rPr lang="en-US" sz="7200" dirty="0" smtClean="0"/>
              <a:t>Epigenetic effects important (“induced heritable changes”)</a:t>
            </a:r>
          </a:p>
          <a:p>
            <a:r>
              <a:rPr lang="en-US" sz="7200" dirty="0" smtClean="0"/>
              <a:t>Gene expression (e.g. “dominance”) modified by selection</a:t>
            </a:r>
          </a:p>
          <a:p>
            <a:pPr>
              <a:buNone/>
            </a:pPr>
            <a:r>
              <a:rPr lang="en-US" sz="7200" dirty="0" smtClean="0"/>
              <a:t>Can help jump-start and prioritize areas of inquiry at lower cost.</a:t>
            </a:r>
          </a:p>
          <a:p>
            <a:pPr>
              <a:buNone/>
            </a:pPr>
            <a:endParaRPr lang="en-US" dirty="0" smtClean="0"/>
          </a:p>
          <a:p>
            <a:pPr>
              <a:buNone/>
            </a:pPr>
            <a:r>
              <a:rPr lang="en-US" sz="7200" b="1" dirty="0" smtClean="0"/>
              <a:t>“The number of genes is directly proportional to the industry of the investigator”  </a:t>
            </a:r>
          </a:p>
          <a:p>
            <a:pPr>
              <a:buNone/>
            </a:pPr>
            <a:r>
              <a:rPr lang="en-US" sz="7200" b="1" dirty="0" smtClean="0"/>
              <a:t>                                                                                                                 (J.L. Jinks, c.1977).</a:t>
            </a:r>
          </a:p>
          <a:p>
            <a:pPr>
              <a:buNone/>
            </a:pPr>
            <a:endParaRPr lang="en-US" sz="7200" b="1"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2971800"/>
            <a:ext cx="9144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DNA</a:t>
            </a:r>
            <a:endParaRPr lang="en-US" dirty="0"/>
          </a:p>
        </p:txBody>
      </p:sp>
      <p:sp>
        <p:nvSpPr>
          <p:cNvPr id="6" name="Rectangle 5"/>
          <p:cNvSpPr/>
          <p:nvPr/>
        </p:nvSpPr>
        <p:spPr>
          <a:xfrm>
            <a:off x="5029200" y="2971800"/>
            <a:ext cx="9144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Brain</a:t>
            </a:r>
            <a:endParaRPr lang="en-US" dirty="0"/>
          </a:p>
        </p:txBody>
      </p:sp>
      <p:sp>
        <p:nvSpPr>
          <p:cNvPr id="7" name="Rectangle 6"/>
          <p:cNvSpPr/>
          <p:nvPr/>
        </p:nvSpPr>
        <p:spPr>
          <a:xfrm>
            <a:off x="2362200" y="2971800"/>
            <a:ext cx="16002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t>Epi</a:t>
            </a:r>
            <a:r>
              <a:rPr lang="en-US" dirty="0" smtClean="0"/>
              <a:t>-Genetics</a:t>
            </a:r>
            <a:endParaRPr lang="en-US" dirty="0"/>
          </a:p>
        </p:txBody>
      </p:sp>
      <p:sp>
        <p:nvSpPr>
          <p:cNvPr id="8" name="Rectangle 7"/>
          <p:cNvSpPr/>
          <p:nvPr/>
        </p:nvSpPr>
        <p:spPr>
          <a:xfrm>
            <a:off x="7162800" y="2895600"/>
            <a:ext cx="14478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Behavior</a:t>
            </a:r>
            <a:endParaRPr lang="en-US" dirty="0"/>
          </a:p>
        </p:txBody>
      </p:sp>
      <p:sp>
        <p:nvSpPr>
          <p:cNvPr id="9" name="Right Arrow 8"/>
          <p:cNvSpPr/>
          <p:nvPr/>
        </p:nvSpPr>
        <p:spPr>
          <a:xfrm>
            <a:off x="1600200" y="3429000"/>
            <a:ext cx="685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172200" y="3429000"/>
            <a:ext cx="685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114800" y="3429000"/>
            <a:ext cx="838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29000" y="762000"/>
            <a:ext cx="16002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Environment</a:t>
            </a:r>
            <a:endParaRPr lang="en-US" dirty="0"/>
          </a:p>
        </p:txBody>
      </p:sp>
      <p:cxnSp>
        <p:nvCxnSpPr>
          <p:cNvPr id="21" name="Straight Arrow Connector 20"/>
          <p:cNvCxnSpPr>
            <a:endCxn id="7" idx="0"/>
          </p:cNvCxnSpPr>
          <p:nvPr/>
        </p:nvCxnSpPr>
        <p:spPr>
          <a:xfrm rot="5400000">
            <a:off x="2876550" y="1885950"/>
            <a:ext cx="13716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endCxn id="6" idx="0"/>
          </p:cNvCxnSpPr>
          <p:nvPr/>
        </p:nvCxnSpPr>
        <p:spPr>
          <a:xfrm rot="16200000" flipH="1">
            <a:off x="4267200" y="1752600"/>
            <a:ext cx="1371600" cy="1066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5029200" y="1600200"/>
            <a:ext cx="2667000" cy="129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0800000">
            <a:off x="5029200" y="1371600"/>
            <a:ext cx="3048000" cy="1524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Down Arrow 33"/>
          <p:cNvSpPr/>
          <p:nvPr/>
        </p:nvSpPr>
        <p:spPr>
          <a:xfrm>
            <a:off x="1066800" y="39624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2362200" y="38862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3048000" y="38862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3733800" y="38862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5486400" y="38862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7848600" y="3810000"/>
            <a:ext cx="45719"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5029200" y="1066800"/>
            <a:ext cx="1143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228600" y="4876800"/>
            <a:ext cx="1737847" cy="923330"/>
          </a:xfrm>
          <a:prstGeom prst="rect">
            <a:avLst/>
          </a:prstGeom>
          <a:noFill/>
        </p:spPr>
        <p:txBody>
          <a:bodyPr wrap="none" rtlCol="0">
            <a:spAutoFit/>
          </a:bodyPr>
          <a:lstStyle/>
          <a:p>
            <a:pPr algn="ctr"/>
            <a:r>
              <a:rPr lang="en-US" dirty="0" smtClean="0"/>
              <a:t>Markers</a:t>
            </a:r>
          </a:p>
          <a:p>
            <a:pPr algn="ctr"/>
            <a:r>
              <a:rPr lang="en-US" dirty="0" smtClean="0"/>
              <a:t>SNPs</a:t>
            </a:r>
          </a:p>
          <a:p>
            <a:pPr algn="ctr"/>
            <a:r>
              <a:rPr lang="en-US" dirty="0" smtClean="0"/>
              <a:t>Candidate genes</a:t>
            </a:r>
          </a:p>
        </p:txBody>
      </p:sp>
      <p:sp>
        <p:nvSpPr>
          <p:cNvPr id="48" name="TextBox 47"/>
          <p:cNvSpPr txBox="1"/>
          <p:nvPr/>
        </p:nvSpPr>
        <p:spPr>
          <a:xfrm>
            <a:off x="2438400" y="4800600"/>
            <a:ext cx="1329595" cy="1754326"/>
          </a:xfrm>
          <a:prstGeom prst="rect">
            <a:avLst/>
          </a:prstGeom>
          <a:noFill/>
        </p:spPr>
        <p:txBody>
          <a:bodyPr wrap="none" rtlCol="0">
            <a:spAutoFit/>
          </a:bodyPr>
          <a:lstStyle/>
          <a:p>
            <a:pPr algn="ctr"/>
            <a:r>
              <a:rPr lang="en-US" dirty="0" smtClean="0"/>
              <a:t>Expression</a:t>
            </a:r>
          </a:p>
          <a:p>
            <a:pPr algn="ctr"/>
            <a:r>
              <a:rPr lang="en-US" dirty="0" err="1" smtClean="0"/>
              <a:t>Methylation</a:t>
            </a:r>
            <a:endParaRPr lang="en-US" dirty="0" smtClean="0"/>
          </a:p>
          <a:p>
            <a:pPr algn="ctr"/>
            <a:r>
              <a:rPr lang="en-US" dirty="0" smtClean="0"/>
              <a:t>CNVs</a:t>
            </a:r>
          </a:p>
          <a:p>
            <a:pPr algn="ctr"/>
            <a:r>
              <a:rPr lang="en-US" dirty="0" smtClean="0"/>
              <a:t>Metabolites</a:t>
            </a:r>
          </a:p>
          <a:p>
            <a:pPr algn="ctr"/>
            <a:r>
              <a:rPr lang="en-US" dirty="0" smtClean="0"/>
              <a:t>Proteins</a:t>
            </a:r>
          </a:p>
          <a:p>
            <a:endParaRPr lang="en-US" dirty="0"/>
          </a:p>
        </p:txBody>
      </p:sp>
      <p:cxnSp>
        <p:nvCxnSpPr>
          <p:cNvPr id="49" name="Straight Arrow Connector 48"/>
          <p:cNvCxnSpPr>
            <a:endCxn id="5" idx="0"/>
          </p:cNvCxnSpPr>
          <p:nvPr/>
        </p:nvCxnSpPr>
        <p:spPr>
          <a:xfrm rot="10800000" flipV="1">
            <a:off x="1066800" y="1143000"/>
            <a:ext cx="2324100" cy="1828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6019800" y="533400"/>
            <a:ext cx="2966901" cy="1754326"/>
          </a:xfrm>
          <a:prstGeom prst="rect">
            <a:avLst/>
          </a:prstGeom>
          <a:noFill/>
        </p:spPr>
        <p:txBody>
          <a:bodyPr wrap="none" rtlCol="0">
            <a:spAutoFit/>
          </a:bodyPr>
          <a:lstStyle/>
          <a:p>
            <a:pPr algn="ctr"/>
            <a:r>
              <a:rPr lang="en-US" dirty="0" smtClean="0"/>
              <a:t>Pre- and </a:t>
            </a:r>
            <a:r>
              <a:rPr lang="en-US" dirty="0" err="1" smtClean="0"/>
              <a:t>Peri</a:t>
            </a:r>
            <a:r>
              <a:rPr lang="en-US" dirty="0" smtClean="0"/>
              <a:t>-Natal </a:t>
            </a:r>
          </a:p>
          <a:p>
            <a:pPr algn="ctr"/>
            <a:r>
              <a:rPr lang="en-US" dirty="0" smtClean="0"/>
              <a:t>Culture, Media, Parents,</a:t>
            </a:r>
          </a:p>
          <a:p>
            <a:pPr algn="ctr"/>
            <a:r>
              <a:rPr lang="en-US" dirty="0" smtClean="0"/>
              <a:t>Siblings, Peers, </a:t>
            </a:r>
          </a:p>
          <a:p>
            <a:pPr algn="ctr"/>
            <a:r>
              <a:rPr lang="en-US" dirty="0" smtClean="0"/>
              <a:t>Teachers, Infection</a:t>
            </a:r>
          </a:p>
          <a:p>
            <a:pPr algn="ctr"/>
            <a:r>
              <a:rPr lang="en-US" dirty="0" smtClean="0"/>
              <a:t>Accidents, Life events, Habits,</a:t>
            </a:r>
          </a:p>
          <a:p>
            <a:pPr algn="ctr"/>
            <a:r>
              <a:rPr lang="en-US" dirty="0" smtClean="0"/>
              <a:t>Life-styles, SES</a:t>
            </a:r>
            <a:endParaRPr lang="en-US" dirty="0"/>
          </a:p>
        </p:txBody>
      </p:sp>
      <p:sp>
        <p:nvSpPr>
          <p:cNvPr id="52" name="TextBox 51"/>
          <p:cNvSpPr txBox="1"/>
          <p:nvPr/>
        </p:nvSpPr>
        <p:spPr>
          <a:xfrm>
            <a:off x="5029200" y="4876800"/>
            <a:ext cx="1131785" cy="369332"/>
          </a:xfrm>
          <a:prstGeom prst="rect">
            <a:avLst/>
          </a:prstGeom>
          <a:noFill/>
        </p:spPr>
        <p:txBody>
          <a:bodyPr wrap="none" rtlCol="0">
            <a:spAutoFit/>
          </a:bodyPr>
          <a:lstStyle/>
          <a:p>
            <a:r>
              <a:rPr lang="en-US" dirty="0" smtClean="0"/>
              <a:t>“Imaging”</a:t>
            </a:r>
            <a:endParaRPr lang="en-US" dirty="0"/>
          </a:p>
        </p:txBody>
      </p:sp>
      <p:sp>
        <p:nvSpPr>
          <p:cNvPr id="53" name="TextBox 52"/>
          <p:cNvSpPr txBox="1"/>
          <p:nvPr/>
        </p:nvSpPr>
        <p:spPr>
          <a:xfrm>
            <a:off x="533400" y="1143000"/>
            <a:ext cx="2107180" cy="1200329"/>
          </a:xfrm>
          <a:prstGeom prst="rect">
            <a:avLst/>
          </a:prstGeom>
          <a:noFill/>
        </p:spPr>
        <p:txBody>
          <a:bodyPr wrap="none" rtlCol="0">
            <a:spAutoFit/>
          </a:bodyPr>
          <a:lstStyle/>
          <a:p>
            <a:pPr algn="ctr"/>
            <a:r>
              <a:rPr lang="en-US" dirty="0" smtClean="0"/>
              <a:t>Population structure</a:t>
            </a:r>
          </a:p>
          <a:p>
            <a:pPr algn="ctr"/>
            <a:r>
              <a:rPr lang="en-US" dirty="0" smtClean="0"/>
              <a:t>Stratification</a:t>
            </a:r>
          </a:p>
          <a:p>
            <a:pPr algn="ctr"/>
            <a:r>
              <a:rPr lang="en-US" dirty="0" smtClean="0"/>
              <a:t>Admixture</a:t>
            </a:r>
          </a:p>
          <a:p>
            <a:pPr algn="ctr"/>
            <a:r>
              <a:rPr lang="en-US" dirty="0" smtClean="0"/>
              <a:t>Ethnicity</a:t>
            </a:r>
            <a:endParaRPr lang="en-US" dirty="0"/>
          </a:p>
        </p:txBody>
      </p:sp>
      <p:sp>
        <p:nvSpPr>
          <p:cNvPr id="54" name="TextBox 53"/>
          <p:cNvSpPr txBox="1"/>
          <p:nvPr/>
        </p:nvSpPr>
        <p:spPr>
          <a:xfrm>
            <a:off x="6858000" y="4724400"/>
            <a:ext cx="1986505" cy="2031325"/>
          </a:xfrm>
          <a:prstGeom prst="rect">
            <a:avLst/>
          </a:prstGeom>
          <a:noFill/>
        </p:spPr>
        <p:txBody>
          <a:bodyPr wrap="none" rtlCol="0">
            <a:spAutoFit/>
          </a:bodyPr>
          <a:lstStyle/>
          <a:p>
            <a:pPr algn="ctr"/>
            <a:r>
              <a:rPr lang="en-US" dirty="0" smtClean="0"/>
              <a:t>Achievement</a:t>
            </a:r>
          </a:p>
          <a:p>
            <a:pPr algn="ctr"/>
            <a:r>
              <a:rPr lang="en-US" dirty="0" smtClean="0"/>
              <a:t>Adaptation</a:t>
            </a:r>
          </a:p>
          <a:p>
            <a:pPr algn="ctr"/>
            <a:r>
              <a:rPr lang="en-US" dirty="0" smtClean="0"/>
              <a:t>Social/Anti-social</a:t>
            </a:r>
          </a:p>
          <a:p>
            <a:pPr algn="ctr"/>
            <a:r>
              <a:rPr lang="en-US" dirty="0" smtClean="0"/>
              <a:t>Drugs</a:t>
            </a:r>
          </a:p>
          <a:p>
            <a:pPr algn="ctr"/>
            <a:r>
              <a:rPr lang="en-US" dirty="0" smtClean="0"/>
              <a:t>Depression Anxiety</a:t>
            </a:r>
          </a:p>
          <a:p>
            <a:pPr algn="ctr"/>
            <a:r>
              <a:rPr lang="en-US" dirty="0" smtClean="0"/>
              <a:t>Suicide</a:t>
            </a:r>
          </a:p>
          <a:p>
            <a:pPr algn="ctr"/>
            <a:r>
              <a:rPr lang="en-US" dirty="0" smtClean="0"/>
              <a:t>Etc……</a:t>
            </a:r>
            <a:endParaRPr lang="en-US" dirty="0"/>
          </a:p>
        </p:txBody>
      </p:sp>
      <p:sp>
        <p:nvSpPr>
          <p:cNvPr id="55" name="TextBox 54"/>
          <p:cNvSpPr txBox="1"/>
          <p:nvPr/>
        </p:nvSpPr>
        <p:spPr>
          <a:xfrm>
            <a:off x="990600" y="152400"/>
            <a:ext cx="7156767" cy="461665"/>
          </a:xfrm>
          <a:prstGeom prst="rect">
            <a:avLst/>
          </a:prstGeom>
          <a:noFill/>
        </p:spPr>
        <p:txBody>
          <a:bodyPr wrap="none" rtlCol="0">
            <a:spAutoFit/>
          </a:bodyPr>
          <a:lstStyle/>
          <a:p>
            <a:r>
              <a:rPr lang="en-US" sz="2400" b="1" dirty="0" smtClean="0"/>
              <a:t>From Genes to Behavior: A Developmental Perspective</a:t>
            </a:r>
            <a:endParaRPr lang="en-US" sz="2400" b="1" dirty="0"/>
          </a:p>
        </p:txBody>
      </p:sp>
      <p:sp>
        <p:nvSpPr>
          <p:cNvPr id="30" name="Right Arrow 29"/>
          <p:cNvSpPr/>
          <p:nvPr/>
        </p:nvSpPr>
        <p:spPr>
          <a:xfrm>
            <a:off x="1143000" y="6400800"/>
            <a:ext cx="60198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2064</Words>
  <Application>Microsoft Office PowerPoint</Application>
  <PresentationFormat>On-screen Show (4:3)</PresentationFormat>
  <Paragraphs>374</Paragraphs>
  <Slides>57</Slides>
  <Notes>4</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SO…. Where the helarwe?  </vt:lpstr>
      <vt:lpstr>Themes</vt:lpstr>
      <vt:lpstr>Slide 3</vt:lpstr>
      <vt:lpstr>Slide 4</vt:lpstr>
      <vt:lpstr>Converging paradigms?</vt:lpstr>
      <vt:lpstr>Implications:</vt:lpstr>
      <vt:lpstr>The “medical genetic” (oligogenic) paradigm does not explain as much as its early advocates had claimed/hoped                            BUT is supporting key elements of the “quantitative genetic”  paradigm the point where it needs to have greater influence in the way we think and function about complex human diseases and traits.</vt:lpstr>
      <vt:lpstr>Lessons from Biometrical Genetics</vt:lpstr>
      <vt:lpstr>Slide 9</vt:lpstr>
      <vt:lpstr>Slide 10</vt:lpstr>
      <vt:lpstr>Slide 11</vt:lpstr>
      <vt:lpstr>Slide 12</vt:lpstr>
      <vt:lpstr>Combining pathways</vt:lpstr>
      <vt:lpstr>Putting the “Human” back in the equation</vt:lpstr>
      <vt:lpstr>Extending the Phenotype</vt:lpstr>
      <vt:lpstr>Changing models of discovery:</vt:lpstr>
      <vt:lpstr>The next generation</vt:lpstr>
      <vt:lpstr>The silent partner</vt:lpstr>
      <vt:lpstr>E.g. 5-variable “ACE” model</vt:lpstr>
      <vt:lpstr>Computer intensive methods</vt:lpstr>
      <vt:lpstr>Recovering Causal Networks From Correlational Data</vt:lpstr>
      <vt:lpstr>“Not pretty…</vt:lpstr>
      <vt:lpstr>Example “Network”</vt:lpstr>
      <vt:lpstr>Matrix representation of network</vt:lpstr>
      <vt:lpstr>Note:</vt:lpstr>
      <vt:lpstr>Stick with additive model for now:</vt:lpstr>
      <vt:lpstr>Correlation Matrix Produced by Network</vt:lpstr>
      <vt:lpstr>Question</vt:lpstr>
      <vt:lpstr>Assume</vt:lpstr>
      <vt:lpstr>One Network (k=4)</vt:lpstr>
      <vt:lpstr>Another Network (k=4)</vt:lpstr>
      <vt:lpstr>And so on</vt:lpstr>
      <vt:lpstr>One approach</vt:lpstr>
      <vt:lpstr>Possible alternative</vt:lpstr>
      <vt:lpstr>“Fitness”</vt:lpstr>
      <vt:lpstr>Try it Sample 2,500 from 10!</vt:lpstr>
      <vt:lpstr>Slide 37</vt:lpstr>
      <vt:lpstr>Slide 38</vt:lpstr>
      <vt:lpstr>Slide 39</vt:lpstr>
      <vt:lpstr>Problem…</vt:lpstr>
      <vt:lpstr>Can we do better without computing and comparing all k! orders?</vt:lpstr>
      <vt:lpstr>Evolutionary (“Genetic”) Algorithm</vt:lpstr>
      <vt:lpstr>Example</vt:lpstr>
      <vt:lpstr>“Mutation” (“Chromosome Inversion”)</vt:lpstr>
      <vt:lpstr>Results</vt:lpstr>
      <vt:lpstr>Slide 46</vt:lpstr>
      <vt:lpstr>Slide 47</vt:lpstr>
      <vt:lpstr>Slide 48</vt:lpstr>
      <vt:lpstr>Slide 49</vt:lpstr>
      <vt:lpstr>Slide 50</vt:lpstr>
      <vt:lpstr>An ‘orrible example</vt:lpstr>
      <vt:lpstr>Slide 52</vt:lpstr>
      <vt:lpstr>Slide 53</vt:lpstr>
      <vt:lpstr>Slide 54</vt:lpstr>
      <vt:lpstr>[Almost] The Last Word</vt:lpstr>
      <vt:lpstr>The shape of things to come:</vt:lpstr>
      <vt:lpstr>          [Really] The Last Word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Recovering Networks From Correlational Data</dc:title>
  <dc:creator>Lindon Eaves</dc:creator>
  <cp:lastModifiedBy>Lindon Eaves</cp:lastModifiedBy>
  <cp:revision>128</cp:revision>
  <dcterms:created xsi:type="dcterms:W3CDTF">2011-02-22T18:29:33Z</dcterms:created>
  <dcterms:modified xsi:type="dcterms:W3CDTF">2011-03-11T18:13:30Z</dcterms:modified>
</cp:coreProperties>
</file>