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78" r:id="rId2"/>
    <p:sldId id="580" r:id="rId3"/>
    <p:sldId id="472" r:id="rId4"/>
    <p:sldId id="647" r:id="rId5"/>
    <p:sldId id="650" r:id="rId6"/>
    <p:sldId id="672" r:id="rId7"/>
    <p:sldId id="652" r:id="rId8"/>
    <p:sldId id="653" r:id="rId9"/>
    <p:sldId id="654" r:id="rId10"/>
    <p:sldId id="671" r:id="rId11"/>
    <p:sldId id="638" r:id="rId12"/>
    <p:sldId id="649" r:id="rId13"/>
    <p:sldId id="585" r:id="rId14"/>
    <p:sldId id="623" r:id="rId15"/>
    <p:sldId id="648" r:id="rId16"/>
    <p:sldId id="469" r:id="rId17"/>
    <p:sldId id="634" r:id="rId18"/>
    <p:sldId id="635" r:id="rId19"/>
    <p:sldId id="636" r:id="rId20"/>
    <p:sldId id="661" r:id="rId21"/>
    <p:sldId id="655" r:id="rId22"/>
    <p:sldId id="674" r:id="rId23"/>
    <p:sldId id="629" r:id="rId24"/>
    <p:sldId id="656" r:id="rId25"/>
    <p:sldId id="662" r:id="rId26"/>
    <p:sldId id="664" r:id="rId27"/>
    <p:sldId id="596" r:id="rId28"/>
    <p:sldId id="590" r:id="rId29"/>
    <p:sldId id="592" r:id="rId30"/>
    <p:sldId id="660" r:id="rId31"/>
    <p:sldId id="665" r:id="rId32"/>
    <p:sldId id="668" r:id="rId33"/>
    <p:sldId id="667" r:id="rId34"/>
    <p:sldId id="644" r:id="rId35"/>
    <p:sldId id="645" r:id="rId36"/>
    <p:sldId id="657" r:id="rId37"/>
    <p:sldId id="659" r:id="rId38"/>
    <p:sldId id="673" r:id="rId39"/>
    <p:sldId id="617" r:id="rId40"/>
    <p:sldId id="669" r:id="rId41"/>
    <p:sldId id="678" r:id="rId42"/>
    <p:sldId id="670" r:id="rId43"/>
    <p:sldId id="631" r:id="rId44"/>
    <p:sldId id="677" r:id="rId45"/>
    <p:sldId id="679" r:id="rId46"/>
  </p:sldIdLst>
  <p:sldSz cx="9144000" cy="6858000" type="screen4x3"/>
  <p:notesSz cx="6731000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99"/>
    <a:srgbClr val="00CC99"/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1" autoAdjust="0"/>
    <p:restoredTop sz="88778" autoAdjust="0"/>
  </p:normalViewPr>
  <p:slideViewPr>
    <p:cSldViewPr>
      <p:cViewPr>
        <p:scale>
          <a:sx n="60" d="100"/>
          <a:sy n="60" d="100"/>
        </p:scale>
        <p:origin x="-76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8.xml"/><Relationship Id="rId1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CBDAA0-1870-4C5F-A56A-ABD2D642BD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3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138B6-55DD-40C8-B2D5-01F9A12056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2F527-3138-482B-8547-B83AFB4ABB20}" type="slidenum">
              <a:rPr lang="en-US"/>
              <a:pPr/>
              <a:t>10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142D5-E463-44CE-B662-0BC87CCC537A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12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8FC23-1389-42CD-80C9-1BF87679227B}" type="slidenum">
              <a:rPr lang="en-US"/>
              <a:pPr/>
              <a:t>13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CE703-879C-4639-8A1B-20A443346BD9}" type="slidenum">
              <a:rPr lang="en-US"/>
              <a:pPr/>
              <a:t>16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AE6C1-895D-46B2-B4BF-BEF60BFB5972}" type="slidenum">
              <a:rPr lang="en-US"/>
              <a:pPr/>
              <a:t>17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34FC0-3E8C-48A8-9F39-16E960F3D09A}" type="slidenum">
              <a:rPr lang="en-US"/>
              <a:pPr/>
              <a:t>18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20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21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5C03D-5337-4CBC-9186-990CAEB5D023}" type="slidenum">
              <a:rPr lang="en-GB"/>
              <a:pPr/>
              <a:t>22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3CE05-4A3F-4E42-A806-418CD2DB77BF}" type="slidenum">
              <a:rPr lang="en-US"/>
              <a:pPr/>
              <a:t>2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018C1-9531-40CA-BFED-EF158F84FBD6}" type="slidenum">
              <a:rPr lang="en-US"/>
              <a:pPr/>
              <a:t>23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24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03FBF-4D8D-4CCF-9CA6-7FF03CB3E2D0}" type="slidenum">
              <a:rPr lang="en-GB"/>
              <a:pPr/>
              <a:t>25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974"/>
            <a:ext cx="5384800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157D0-F3B0-4E7C-A7AD-74562A038A35}" type="slidenum">
              <a:rPr lang="en-GB"/>
              <a:pPr/>
              <a:t>26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974"/>
            <a:ext cx="5384800" cy="44355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06576-688E-47D3-AC8A-661061363AC2}" type="slidenum">
              <a:rPr lang="en-US"/>
              <a:pPr/>
              <a:t>27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A29C0-397E-466A-8A33-1DF52DB439C5}" type="slidenum">
              <a:rPr lang="en-US"/>
              <a:pPr/>
              <a:t>28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550DF-58B6-4D07-B7D2-2FF92637A56C}" type="slidenum">
              <a:rPr lang="en-US"/>
              <a:pPr/>
              <a:t>29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30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B1DE1-22F7-4C45-A7FC-B6443DB49500}" type="slidenum">
              <a:rPr lang="en-GB"/>
              <a:pPr/>
              <a:t>31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0800C-EB67-4A59-90A8-60402AAC524E}" type="slidenum">
              <a:rPr lang="en-US"/>
              <a:pPr/>
              <a:t>36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2AF75-9BB2-48FB-8184-13FDF979E8DF}" type="slidenum">
              <a:rPr lang="en-US"/>
              <a:pPr/>
              <a:t>3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2740A-861B-42F0-89B6-DF9BF3227367}" type="slidenum">
              <a:rPr lang="en-GB"/>
              <a:pPr/>
              <a:t>37</a:t>
            </a:fld>
            <a:endParaRPr lang="en-GB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138B6-55DD-40C8-B2D5-01F9A120563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D8F44-A359-4559-A3FD-E04DAEACE0D8}" type="slidenum">
              <a:rPr lang="en-US"/>
              <a:pPr/>
              <a:t>39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40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D8F44-A359-4559-A3FD-E04DAEACE0D8}" type="slidenum">
              <a:rPr lang="en-US"/>
              <a:pPr/>
              <a:t>44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018C1-9531-40CA-BFED-EF158F84FBD6}" type="slidenum">
              <a:rPr lang="en-US"/>
              <a:pPr/>
              <a:t>45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4C7CE-35F6-4F01-9943-77DF15534298}" type="slidenum">
              <a:rPr lang="en-US"/>
              <a:pPr/>
              <a:t>4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2F527-3138-482B-8547-B83AFB4ABB20}" type="slidenum">
              <a:rPr lang="en-US"/>
              <a:pPr/>
              <a:t>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2F527-3138-482B-8547-B83AFB4ABB20}" type="slidenum">
              <a:rPr lang="en-US"/>
              <a:pPr/>
              <a:t>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A907A-F2A3-4CEA-B42E-30C8A82D34B5}" type="slidenum">
              <a:rPr lang="en-US"/>
              <a:pPr/>
              <a:t>7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61A6D-EBE1-4346-9BF8-596D96EA0201}" type="slidenum">
              <a:rPr lang="en-US"/>
              <a:pPr/>
              <a:t>8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17CF5-4588-412F-8058-0FFA8A945891}" type="slidenum">
              <a:rPr lang="en-US"/>
              <a:pPr/>
              <a:t>9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5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ABD36-A2A9-4A4E-9127-4E5D8D253A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4087A-E3FA-48EC-8470-66F5DAD7AD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1D05D-53C0-4123-A723-B6469295A3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A0CAD1-03D6-4E2F-9AC1-97CAC3B61E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495453-751B-41AC-8BDF-2CD916BDD6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D29E1-5F1F-4004-8A2F-8E493AAE8F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4014-4CA2-4CC7-B436-C900069199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A9F3-85FD-4C72-9FEC-8AAE30AD11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2CF9-50FF-4D2F-9C33-61AFD25F41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DE647-5566-43BA-B354-D35C73FEFA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80E45-18D7-4D03-A62A-D4BB508570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9D188-96DA-4677-B8DE-F9C117E22A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A135-2C43-4045-80BE-D32620C370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B361F1-AF4C-40DA-841F-6AA21FEED4C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Association Mapping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3182938" y="3213100"/>
            <a:ext cx="2889250" cy="1128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n-GB" sz="3200">
                <a:latin typeface="Arial Black" pitchFamily="34" charset="0"/>
              </a:rPr>
              <a:t>David Evans</a:t>
            </a:r>
          </a:p>
          <a:p>
            <a:pPr algn="ctr" eaLnBrk="0" hangingPunct="0"/>
            <a:endParaRPr lang="en-GB" sz="1800">
              <a:latin typeface="Arial" charset="0"/>
            </a:endParaRPr>
          </a:p>
          <a:p>
            <a:pPr algn="ctr" eaLnBrk="0" hangingPunct="0"/>
            <a:endParaRPr lang="en-GB" sz="1800">
              <a:latin typeface="Arial" charset="0"/>
            </a:endParaRPr>
          </a:p>
        </p:txBody>
      </p:sp>
      <p:pic>
        <p:nvPicPr>
          <p:cNvPr id="4" name="Picture 2" descr="Bris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263" y="4595813"/>
            <a:ext cx="3581400" cy="1042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149244" y="381000"/>
            <a:ext cx="4788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Association</a:t>
            </a:r>
            <a:endParaRPr lang="en-GB" sz="44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Common Forms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98525" y="2098675"/>
            <a:ext cx="728180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dirty="0">
                <a:solidFill>
                  <a:srgbClr val="009999"/>
                </a:solidFill>
              </a:rPr>
              <a:t> Direct Association</a:t>
            </a:r>
          </a:p>
          <a:p>
            <a:pPr lvl="1">
              <a:buFontTx/>
              <a:buChar char="•"/>
            </a:pPr>
            <a:r>
              <a:rPr lang="en-GB" dirty="0"/>
              <a:t> Mutant or ‘susceptible’ polymorphism</a:t>
            </a:r>
          </a:p>
          <a:p>
            <a:pPr lvl="1">
              <a:buFontTx/>
              <a:buChar char="•"/>
            </a:pPr>
            <a:r>
              <a:rPr lang="en-GB" dirty="0"/>
              <a:t> Allele of interest is itself involved in phenotype</a:t>
            </a:r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rgbClr val="009999"/>
                </a:solidFill>
              </a:rPr>
              <a:t>Indirect Association</a:t>
            </a:r>
          </a:p>
          <a:p>
            <a:pPr lvl="1">
              <a:buFontTx/>
              <a:buChar char="•"/>
            </a:pPr>
            <a:r>
              <a:rPr lang="en-GB" dirty="0"/>
              <a:t> Allele itself is not involved, but a nearby correlated</a:t>
            </a:r>
          </a:p>
          <a:p>
            <a:r>
              <a:rPr lang="en-GB" dirty="0"/>
              <a:t>	marker changes phenotype</a:t>
            </a:r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rgbClr val="009999"/>
                </a:solidFill>
              </a:rPr>
              <a:t>Spurious association</a:t>
            </a:r>
          </a:p>
          <a:p>
            <a:pPr lvl="1">
              <a:buFontTx/>
              <a:buChar char="•"/>
            </a:pPr>
            <a:r>
              <a:rPr lang="en-GB" dirty="0"/>
              <a:t> Apparent association not related to genetic aetiology</a:t>
            </a:r>
          </a:p>
          <a:p>
            <a:pPr lvl="2"/>
            <a:r>
              <a:rPr lang="en-GB" dirty="0" smtClean="0"/>
              <a:t>(e.g. population stratification)</a:t>
            </a:r>
            <a:endParaRPr lang="en-GB" dirty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762000" y="1905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Population Stratification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48867" name="Picture 3" descr="ng1337-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0" y="1554163"/>
            <a:ext cx="4483100" cy="3748087"/>
          </a:xfrm>
          <a:prstGeom prst="rect">
            <a:avLst/>
          </a:prstGeom>
          <a:noFill/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5410200" y="6172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Marchini, </a:t>
            </a:r>
            <a:r>
              <a:rPr lang="en-US" sz="1800" i="1">
                <a:latin typeface="Arial" charset="0"/>
              </a:rPr>
              <a:t>Nat Genet. </a:t>
            </a:r>
            <a:r>
              <a:rPr lang="en-US" sz="1800">
                <a:latin typeface="Arial" charset="0"/>
              </a:rPr>
              <a:t>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How do we test for association?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1816100" y="685800"/>
            <a:ext cx="540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Case Control Study</a:t>
            </a: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5426075" y="4038600"/>
            <a:ext cx="457200" cy="457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5375007" y="457835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885" name="Oval 5"/>
          <p:cNvSpPr>
            <a:spLocks noChangeArrowheads="1"/>
          </p:cNvSpPr>
          <p:nvPr/>
        </p:nvSpPr>
        <p:spPr bwMode="auto">
          <a:xfrm>
            <a:off x="1905000" y="36576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1941354" y="427355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T/T</a:t>
            </a:r>
            <a:endParaRPr lang="en-GB" sz="1600" dirty="0"/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831850" y="39624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88" name="Text Box 8"/>
          <p:cNvSpPr txBox="1">
            <a:spLocks noChangeArrowheads="1"/>
          </p:cNvSpPr>
          <p:nvPr/>
        </p:nvSpPr>
        <p:spPr bwMode="auto">
          <a:xfrm>
            <a:off x="738029" y="447040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T/T</a:t>
            </a:r>
            <a:endParaRPr lang="en-GB" sz="1600" dirty="0"/>
          </a:p>
        </p:txBody>
      </p:sp>
      <p:sp>
        <p:nvSpPr>
          <p:cNvPr id="506889" name="Oval 9"/>
          <p:cNvSpPr>
            <a:spLocks noChangeArrowheads="1"/>
          </p:cNvSpPr>
          <p:nvPr/>
        </p:nvSpPr>
        <p:spPr bwMode="auto">
          <a:xfrm>
            <a:off x="5562600" y="28956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0" name="Text Box 10"/>
          <p:cNvSpPr txBox="1">
            <a:spLocks noChangeArrowheads="1"/>
          </p:cNvSpPr>
          <p:nvPr/>
        </p:nvSpPr>
        <p:spPr bwMode="auto">
          <a:xfrm>
            <a:off x="5584558" y="3429000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G</a:t>
            </a:r>
            <a:r>
              <a:rPr lang="en-GB" sz="1600" dirty="0" smtClean="0"/>
              <a:t>/T</a:t>
            </a:r>
            <a:endParaRPr lang="en-GB" sz="1600" dirty="0"/>
          </a:p>
        </p:txBody>
      </p:sp>
      <p:sp>
        <p:nvSpPr>
          <p:cNvPr id="506891" name="Rectangle 11"/>
          <p:cNvSpPr>
            <a:spLocks noChangeArrowheads="1"/>
          </p:cNvSpPr>
          <p:nvPr/>
        </p:nvSpPr>
        <p:spPr bwMode="auto">
          <a:xfrm>
            <a:off x="1235075" y="31242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2" name="Text Box 12"/>
          <p:cNvSpPr txBox="1">
            <a:spLocks noChangeArrowheads="1"/>
          </p:cNvSpPr>
          <p:nvPr/>
        </p:nvSpPr>
        <p:spPr bwMode="auto">
          <a:xfrm>
            <a:off x="1195229" y="366395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</a:t>
            </a:r>
            <a:r>
              <a:rPr lang="en-GB" sz="1600" dirty="0" smtClean="0"/>
              <a:t>/T</a:t>
            </a:r>
            <a:endParaRPr lang="en-GB" sz="1600" dirty="0"/>
          </a:p>
        </p:txBody>
      </p:sp>
      <p:sp>
        <p:nvSpPr>
          <p:cNvPr id="506893" name="Oval 13"/>
          <p:cNvSpPr>
            <a:spLocks noChangeArrowheads="1"/>
          </p:cNvSpPr>
          <p:nvPr/>
        </p:nvSpPr>
        <p:spPr bwMode="auto">
          <a:xfrm>
            <a:off x="7467600" y="46482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4" name="Text Box 14"/>
          <p:cNvSpPr txBox="1">
            <a:spLocks noChangeArrowheads="1"/>
          </p:cNvSpPr>
          <p:nvPr/>
        </p:nvSpPr>
        <p:spPr bwMode="auto">
          <a:xfrm>
            <a:off x="7492732" y="526415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895" name="Rectangle 15"/>
          <p:cNvSpPr>
            <a:spLocks noChangeArrowheads="1"/>
          </p:cNvSpPr>
          <p:nvPr/>
        </p:nvSpPr>
        <p:spPr bwMode="auto">
          <a:xfrm>
            <a:off x="6089650" y="3657600"/>
            <a:ext cx="457200" cy="457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6" name="Text Box 16"/>
          <p:cNvSpPr txBox="1">
            <a:spLocks noChangeArrowheads="1"/>
          </p:cNvSpPr>
          <p:nvPr/>
        </p:nvSpPr>
        <p:spPr bwMode="auto">
          <a:xfrm>
            <a:off x="5984607" y="416560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897" name="Oval 17"/>
          <p:cNvSpPr>
            <a:spLocks noChangeArrowheads="1"/>
          </p:cNvSpPr>
          <p:nvPr/>
        </p:nvSpPr>
        <p:spPr bwMode="auto">
          <a:xfrm>
            <a:off x="7391400" y="36576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898" name="Text Box 18"/>
          <p:cNvSpPr txBox="1">
            <a:spLocks noChangeArrowheads="1"/>
          </p:cNvSpPr>
          <p:nvPr/>
        </p:nvSpPr>
        <p:spPr bwMode="auto">
          <a:xfrm>
            <a:off x="7413357" y="419100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899" name="Text Box 19"/>
          <p:cNvSpPr txBox="1">
            <a:spLocks noChangeArrowheads="1"/>
          </p:cNvSpPr>
          <p:nvPr/>
        </p:nvSpPr>
        <p:spPr bwMode="auto">
          <a:xfrm>
            <a:off x="1828800" y="5943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Allele </a:t>
            </a:r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 </a:t>
            </a:r>
            <a:r>
              <a:rPr lang="en-GB" dirty="0"/>
              <a:t>is ‘associated’ with disease</a:t>
            </a:r>
          </a:p>
        </p:txBody>
      </p:sp>
      <p:sp>
        <p:nvSpPr>
          <p:cNvPr id="506900" name="Line 20"/>
          <p:cNvSpPr>
            <a:spLocks noChangeShapeType="1"/>
          </p:cNvSpPr>
          <p:nvPr/>
        </p:nvSpPr>
        <p:spPr bwMode="auto">
          <a:xfrm>
            <a:off x="838200" y="1828800"/>
            <a:ext cx="762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6901" name="Rectangle 21"/>
          <p:cNvSpPr>
            <a:spLocks noChangeArrowheads="1"/>
          </p:cNvSpPr>
          <p:nvPr/>
        </p:nvSpPr>
        <p:spPr bwMode="auto">
          <a:xfrm>
            <a:off x="1463675" y="44958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02" name="Text Box 22"/>
          <p:cNvSpPr txBox="1">
            <a:spLocks noChangeArrowheads="1"/>
          </p:cNvSpPr>
          <p:nvPr/>
        </p:nvSpPr>
        <p:spPr bwMode="auto">
          <a:xfrm>
            <a:off x="1412607" y="503555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903" name="Oval 23"/>
          <p:cNvSpPr>
            <a:spLocks noChangeArrowheads="1"/>
          </p:cNvSpPr>
          <p:nvPr/>
        </p:nvSpPr>
        <p:spPr bwMode="auto">
          <a:xfrm>
            <a:off x="2514600" y="45720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04" name="Text Box 24"/>
          <p:cNvSpPr txBox="1">
            <a:spLocks noChangeArrowheads="1"/>
          </p:cNvSpPr>
          <p:nvPr/>
        </p:nvSpPr>
        <p:spPr bwMode="auto">
          <a:xfrm>
            <a:off x="2539732" y="5187950"/>
            <a:ext cx="514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</a:t>
            </a:r>
            <a:r>
              <a:rPr lang="en-GB" sz="1600" dirty="0" smtClean="0">
                <a:solidFill>
                  <a:srgbClr val="FF0000"/>
                </a:solidFill>
              </a:rPr>
              <a:t>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905" name="Rectangle 25"/>
          <p:cNvSpPr>
            <a:spLocks noChangeArrowheads="1"/>
          </p:cNvSpPr>
          <p:nvPr/>
        </p:nvSpPr>
        <p:spPr bwMode="auto">
          <a:xfrm>
            <a:off x="6623050" y="2895600"/>
            <a:ext cx="457200" cy="457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06" name="Text Box 26"/>
          <p:cNvSpPr txBox="1">
            <a:spLocks noChangeArrowheads="1"/>
          </p:cNvSpPr>
          <p:nvPr/>
        </p:nvSpPr>
        <p:spPr bwMode="auto">
          <a:xfrm>
            <a:off x="6506786" y="3403600"/>
            <a:ext cx="537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G</a:t>
            </a:r>
            <a:r>
              <a:rPr lang="en-GB" sz="1600" dirty="0" smtClean="0">
                <a:solidFill>
                  <a:srgbClr val="FF0000"/>
                </a:solidFill>
              </a:rPr>
              <a:t>/G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907" name="Oval 27"/>
          <p:cNvSpPr>
            <a:spLocks noChangeArrowheads="1"/>
          </p:cNvSpPr>
          <p:nvPr/>
        </p:nvSpPr>
        <p:spPr bwMode="auto">
          <a:xfrm>
            <a:off x="6553200" y="4419600"/>
            <a:ext cx="533400" cy="533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08" name="Text Box 28"/>
          <p:cNvSpPr txBox="1">
            <a:spLocks noChangeArrowheads="1"/>
          </p:cNvSpPr>
          <p:nvPr/>
        </p:nvSpPr>
        <p:spPr bwMode="auto">
          <a:xfrm>
            <a:off x="6563936" y="4953000"/>
            <a:ext cx="537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G/G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6909" name="Oval 29"/>
          <p:cNvSpPr>
            <a:spLocks noChangeArrowheads="1"/>
          </p:cNvSpPr>
          <p:nvPr/>
        </p:nvSpPr>
        <p:spPr bwMode="auto">
          <a:xfrm>
            <a:off x="2819400" y="3200400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10" name="Text Box 30"/>
          <p:cNvSpPr txBox="1">
            <a:spLocks noChangeArrowheads="1"/>
          </p:cNvSpPr>
          <p:nvPr/>
        </p:nvSpPr>
        <p:spPr bwMode="auto">
          <a:xfrm>
            <a:off x="2855754" y="381635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T/T</a:t>
            </a:r>
            <a:endParaRPr lang="en-GB" sz="1600" dirty="0"/>
          </a:p>
        </p:txBody>
      </p:sp>
      <p:sp>
        <p:nvSpPr>
          <p:cNvPr id="506911" name="Rectangle 31"/>
          <p:cNvSpPr>
            <a:spLocks noChangeArrowheads="1"/>
          </p:cNvSpPr>
          <p:nvPr/>
        </p:nvSpPr>
        <p:spPr bwMode="auto">
          <a:xfrm>
            <a:off x="679450" y="4953000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6912" name="Text Box 32"/>
          <p:cNvSpPr txBox="1">
            <a:spLocks noChangeArrowheads="1"/>
          </p:cNvSpPr>
          <p:nvPr/>
        </p:nvSpPr>
        <p:spPr bwMode="auto">
          <a:xfrm>
            <a:off x="585629" y="546100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T/T</a:t>
            </a:r>
            <a:endParaRPr lang="en-GB" sz="1600" dirty="0"/>
          </a:p>
        </p:txBody>
      </p:sp>
      <p:sp>
        <p:nvSpPr>
          <p:cNvPr id="506913" name="Line 33"/>
          <p:cNvSpPr>
            <a:spLocks noChangeShapeType="1"/>
          </p:cNvSpPr>
          <p:nvPr/>
        </p:nvSpPr>
        <p:spPr bwMode="auto">
          <a:xfrm flipH="1">
            <a:off x="3352800" y="2667000"/>
            <a:ext cx="17526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6914" name="Text Box 34"/>
          <p:cNvSpPr txBox="1">
            <a:spLocks noChangeArrowheads="1"/>
          </p:cNvSpPr>
          <p:nvPr/>
        </p:nvSpPr>
        <p:spPr bwMode="auto">
          <a:xfrm>
            <a:off x="1584325" y="2286000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Controls</a:t>
            </a:r>
          </a:p>
        </p:txBody>
      </p:sp>
      <p:sp>
        <p:nvSpPr>
          <p:cNvPr id="506915" name="Text Box 35"/>
          <p:cNvSpPr txBox="1">
            <a:spLocks noChangeArrowheads="1"/>
          </p:cNvSpPr>
          <p:nvPr/>
        </p:nvSpPr>
        <p:spPr bwMode="auto">
          <a:xfrm>
            <a:off x="6096000" y="22860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Allele-based tests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6221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/>
              <a:t>Each individual contributes two counts to 2x2 table.</a:t>
            </a:r>
          </a:p>
          <a:p>
            <a:pPr>
              <a:lnSpc>
                <a:spcPct val="90000"/>
              </a:lnSpc>
            </a:pPr>
            <a:r>
              <a:rPr lang="en-GB" sz="2200"/>
              <a:t>Test of association</a:t>
            </a:r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  <a:buFontTx/>
              <a:buNone/>
            </a:pPr>
            <a:r>
              <a:rPr lang="en-GB" sz="220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200"/>
              <a:t>    where</a:t>
            </a:r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</a:pPr>
            <a:endParaRPr lang="en-GB" sz="2200"/>
          </a:p>
          <a:p>
            <a:pPr>
              <a:lnSpc>
                <a:spcPct val="90000"/>
              </a:lnSpc>
            </a:pPr>
            <a:r>
              <a:rPr lang="en-GB" sz="2200"/>
              <a:t>X</a:t>
            </a:r>
            <a:r>
              <a:rPr lang="en-GB" sz="2200" baseline="30000"/>
              <a:t>2</a:t>
            </a:r>
            <a:r>
              <a:rPr lang="en-GB" sz="2200"/>
              <a:t> has </a:t>
            </a:r>
            <a:r>
              <a:rPr lang="el-GR" sz="2200">
                <a:cs typeface="Times New Roman" pitchFamily="18" charset="0"/>
              </a:rPr>
              <a:t>χ</a:t>
            </a:r>
            <a:r>
              <a:rPr lang="en-GB" sz="2200" baseline="30000">
                <a:cs typeface="Times New Roman" pitchFamily="18" charset="0"/>
              </a:rPr>
              <a:t>2</a:t>
            </a:r>
            <a:r>
              <a:rPr lang="en-GB" sz="2200">
                <a:cs typeface="Times New Roman" pitchFamily="18" charset="0"/>
              </a:rPr>
              <a:t> distribution with 1 degrees of freedom under null hypothesis.</a:t>
            </a:r>
            <a:endParaRPr lang="en-US" sz="2200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5500688"/>
          </a:xfrm>
        </p:spPr>
        <p:txBody>
          <a:bodyPr/>
          <a:lstStyle/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pPr>
              <a:buNone/>
            </a:pPr>
            <a:endParaRPr lang="en-GB" sz="3100" dirty="0"/>
          </a:p>
        </p:txBody>
      </p:sp>
      <p:graphicFrame>
        <p:nvGraphicFramePr>
          <p:cNvPr id="264197" name="Group 5"/>
          <p:cNvGraphicFramePr>
            <a:graphicFrameLocks noGrp="1"/>
          </p:cNvGraphicFramePr>
          <p:nvPr>
            <p:ph sz="quarter" idx="4294967295"/>
          </p:nvPr>
        </p:nvGraphicFramePr>
        <p:xfrm>
          <a:off x="4643438" y="2747961"/>
          <a:ext cx="4038600" cy="1747839"/>
        </p:xfrm>
        <a:graphic>
          <a:graphicData uri="http://schemas.openxmlformats.org/drawingml/2006/table">
            <a:tbl>
              <a:tblPr/>
              <a:tblGrid>
                <a:gridCol w="860425"/>
                <a:gridCol w="1079500"/>
                <a:gridCol w="1152525"/>
                <a:gridCol w="9461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1A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050925" y="3184525"/>
          <a:ext cx="3041650" cy="900113"/>
        </p:xfrm>
        <a:graphic>
          <a:graphicData uri="http://schemas.openxmlformats.org/presentationml/2006/ole">
            <p:oleObj spid="_x0000_s571394" name="Equation" r:id="rId3" imgW="1612800" imgH="495000" progId="Equation.3">
              <p:embed/>
            </p:oleObj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1619250" y="4221163"/>
          <a:ext cx="1627188" cy="915987"/>
        </p:xfrm>
        <a:graphic>
          <a:graphicData uri="http://schemas.openxmlformats.org/presentationml/2006/ole">
            <p:oleObj spid="_x0000_s571395" name="Equation" r:id="rId4" imgW="812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Genotypic tests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11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6221413"/>
          </a:xfrm>
        </p:spPr>
        <p:txBody>
          <a:bodyPr/>
          <a:lstStyle/>
          <a:p>
            <a:r>
              <a:rPr lang="en-GB" sz="2200"/>
              <a:t>SNP marker data can be represented in 2x3 table.</a:t>
            </a:r>
          </a:p>
          <a:p>
            <a:r>
              <a:rPr lang="en-GB" sz="2200"/>
              <a:t>Test of association</a:t>
            </a:r>
          </a:p>
          <a:p>
            <a:endParaRPr lang="en-GB" sz="2200"/>
          </a:p>
          <a:p>
            <a:endParaRPr lang="en-GB" sz="2200"/>
          </a:p>
          <a:p>
            <a:endParaRPr lang="en-GB" sz="2200"/>
          </a:p>
          <a:p>
            <a:pPr>
              <a:buFontTx/>
              <a:buNone/>
            </a:pPr>
            <a:r>
              <a:rPr lang="en-GB" sz="2200"/>
              <a:t>    where</a:t>
            </a:r>
          </a:p>
          <a:p>
            <a:endParaRPr lang="en-GB" sz="2200"/>
          </a:p>
          <a:p>
            <a:endParaRPr lang="en-GB" sz="2200"/>
          </a:p>
          <a:p>
            <a:r>
              <a:rPr lang="en-GB" sz="2200"/>
              <a:t>X</a:t>
            </a:r>
            <a:r>
              <a:rPr lang="en-GB" sz="2200" baseline="30000"/>
              <a:t>2</a:t>
            </a:r>
            <a:r>
              <a:rPr lang="en-GB" sz="2200"/>
              <a:t> has </a:t>
            </a:r>
            <a:r>
              <a:rPr lang="el-GR" sz="2200">
                <a:cs typeface="Times New Roman" pitchFamily="18" charset="0"/>
              </a:rPr>
              <a:t>χ</a:t>
            </a:r>
            <a:r>
              <a:rPr lang="en-GB" sz="2200" baseline="30000">
                <a:cs typeface="Times New Roman" pitchFamily="18" charset="0"/>
              </a:rPr>
              <a:t>2</a:t>
            </a:r>
            <a:r>
              <a:rPr lang="en-GB" sz="2200">
                <a:cs typeface="Times New Roman" pitchFamily="18" charset="0"/>
              </a:rPr>
              <a:t> distribution with 2 degrees of freedom under null hypothesis.</a:t>
            </a:r>
            <a:endParaRPr lang="en-US" sz="2200"/>
          </a:p>
        </p:txBody>
      </p:sp>
      <p:sp>
        <p:nvSpPr>
          <p:cNvPr id="26112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5500688"/>
          </a:xfrm>
        </p:spPr>
        <p:txBody>
          <a:bodyPr/>
          <a:lstStyle/>
          <a:p>
            <a:endParaRPr lang="en-GB" sz="3200"/>
          </a:p>
          <a:p>
            <a:endParaRPr lang="en-GB" sz="3200"/>
          </a:p>
          <a:p>
            <a:endParaRPr lang="en-GB" sz="3200"/>
          </a:p>
          <a:p>
            <a:endParaRPr lang="en-GB" sz="3200"/>
          </a:p>
          <a:p>
            <a:endParaRPr lang="en-GB" sz="3200"/>
          </a:p>
          <a:p>
            <a:endParaRPr lang="el-GR" sz="3100">
              <a:cs typeface="Times New Roman" pitchFamily="18" charset="0"/>
            </a:endParaRPr>
          </a:p>
        </p:txBody>
      </p:sp>
      <p:graphicFrame>
        <p:nvGraphicFramePr>
          <p:cNvPr id="261125" name="Group 1029"/>
          <p:cNvGraphicFramePr>
            <a:graphicFrameLocks noGrp="1"/>
          </p:cNvGraphicFramePr>
          <p:nvPr>
            <p:ph sz="quarter" idx="4294967295"/>
          </p:nvPr>
        </p:nvGraphicFramePr>
        <p:xfrm>
          <a:off x="4643438" y="2538411"/>
          <a:ext cx="4038600" cy="2185989"/>
        </p:xfrm>
        <a:graphic>
          <a:graphicData uri="http://schemas.openxmlformats.org/drawingml/2006/table">
            <a:tbl>
              <a:tblPr/>
              <a:tblGrid>
                <a:gridCol w="860425"/>
                <a:gridCol w="1079500"/>
                <a:gridCol w="1152525"/>
                <a:gridCol w="9461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··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1160" name="Object 106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68375" y="2971800"/>
          <a:ext cx="3208338" cy="900113"/>
        </p:xfrm>
        <a:graphic>
          <a:graphicData uri="http://schemas.openxmlformats.org/presentationml/2006/ole">
            <p:oleObj spid="_x0000_s573442" name="Equation" r:id="rId3" imgW="1701720" imgH="495000" progId="">
              <p:embed/>
            </p:oleObj>
          </a:graphicData>
        </a:graphic>
      </p:graphicFrame>
      <p:graphicFrame>
        <p:nvGraphicFramePr>
          <p:cNvPr id="261161" name="Object 1065"/>
          <p:cNvGraphicFramePr>
            <a:graphicFrameLocks noChangeAspect="1"/>
          </p:cNvGraphicFramePr>
          <p:nvPr/>
        </p:nvGraphicFramePr>
        <p:xfrm>
          <a:off x="1619250" y="4221163"/>
          <a:ext cx="1627188" cy="915987"/>
        </p:xfrm>
        <a:graphic>
          <a:graphicData uri="http://schemas.openxmlformats.org/presentationml/2006/ole">
            <p:oleObj spid="_x0000_s573443" name="Equation" r:id="rId4" imgW="812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24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Simple Regression Model of </a:t>
            </a:r>
            <a:r>
              <a:rPr lang="en-GB" sz="3600" b="1" dirty="0" smtClean="0">
                <a:solidFill>
                  <a:schemeClr val="accent2"/>
                </a:solidFill>
              </a:rPr>
              <a:t>Association</a:t>
            </a:r>
          </a:p>
          <a:p>
            <a:pPr algn="ctr"/>
            <a:r>
              <a:rPr lang="en-GB" sz="3600" b="1" dirty="0" smtClean="0">
                <a:solidFill>
                  <a:schemeClr val="accent2"/>
                </a:solidFill>
              </a:rPr>
              <a:t>(Unrelated individuals)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3657600" y="2057400"/>
            <a:ext cx="223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Y</a:t>
            </a:r>
            <a:r>
              <a:rPr lang="en-GB" baseline="-25000" dirty="0"/>
              <a:t>i </a:t>
            </a:r>
            <a:r>
              <a:rPr lang="en-GB" dirty="0"/>
              <a:t>= </a:t>
            </a:r>
            <a:r>
              <a:rPr lang="en-GB" dirty="0">
                <a:latin typeface="Symbol" pitchFamily="18" charset="2"/>
              </a:rPr>
              <a:t>a</a:t>
            </a:r>
            <a:r>
              <a:rPr lang="en-GB" dirty="0"/>
              <a:t> + </a:t>
            </a:r>
            <a:r>
              <a:rPr lang="en-GB" dirty="0" err="1">
                <a:latin typeface="Symbol" pitchFamily="18" charset="2"/>
              </a:rPr>
              <a:t>b</a:t>
            </a:r>
            <a:r>
              <a:rPr lang="en-GB" dirty="0" err="1"/>
              <a:t>X</a:t>
            </a:r>
            <a:r>
              <a:rPr lang="en-GB" baseline="-25000" dirty="0" err="1"/>
              <a:t>i</a:t>
            </a:r>
            <a:r>
              <a:rPr lang="en-GB" dirty="0"/>
              <a:t> + </a:t>
            </a:r>
            <a:r>
              <a:rPr lang="en-GB" dirty="0" err="1"/>
              <a:t>e</a:t>
            </a:r>
            <a:r>
              <a:rPr lang="en-GB" baseline="-25000" dirty="0" err="1"/>
              <a:t>i</a:t>
            </a:r>
            <a:endParaRPr lang="en-GB" baseline="-25000" dirty="0"/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where</a:t>
            </a:r>
          </a:p>
          <a:p>
            <a:r>
              <a:rPr lang="en-GB" dirty="0"/>
              <a:t>	Y</a:t>
            </a:r>
            <a:r>
              <a:rPr lang="en-GB" baseline="-25000" dirty="0"/>
              <a:t>i</a:t>
            </a:r>
            <a:r>
              <a:rPr lang="en-GB" dirty="0"/>
              <a:t> = 	trait value for individual </a:t>
            </a:r>
            <a:r>
              <a:rPr lang="en-GB" dirty="0" err="1"/>
              <a:t>i</a:t>
            </a:r>
            <a:endParaRPr lang="en-GB" dirty="0"/>
          </a:p>
          <a:p>
            <a:r>
              <a:rPr lang="en-GB" dirty="0"/>
              <a:t>	X</a:t>
            </a:r>
            <a:r>
              <a:rPr lang="en-GB" baseline="-25000" dirty="0"/>
              <a:t>i </a:t>
            </a:r>
            <a:r>
              <a:rPr lang="en-GB" dirty="0"/>
              <a:t>=	number of ‘A’ alleles an individual has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4038600" y="57451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/>
              <a:t>1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3181350" y="57451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/>
              <a:t>0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4895850" y="574516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/>
              <a:t>2</a:t>
            </a:r>
          </a:p>
        </p:txBody>
      </p:sp>
      <p:sp>
        <p:nvSpPr>
          <p:cNvPr id="249867" name="AutoShape 11"/>
          <p:cNvSpPr>
            <a:spLocks noChangeAspect="1" noChangeArrowheads="1" noTextEdit="1"/>
          </p:cNvSpPr>
          <p:nvPr/>
        </p:nvSpPr>
        <p:spPr bwMode="auto">
          <a:xfrm>
            <a:off x="2438400" y="40386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2470150" y="4070350"/>
            <a:ext cx="3060700" cy="169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0" name="Line 14"/>
          <p:cNvSpPr>
            <a:spLocks noChangeShapeType="1"/>
          </p:cNvSpPr>
          <p:nvPr/>
        </p:nvSpPr>
        <p:spPr bwMode="auto">
          <a:xfrm>
            <a:off x="2876550" y="4203700"/>
            <a:ext cx="1588" cy="1270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1" name="Line 15"/>
          <p:cNvSpPr>
            <a:spLocks noChangeShapeType="1"/>
          </p:cNvSpPr>
          <p:nvPr/>
        </p:nvSpPr>
        <p:spPr bwMode="auto">
          <a:xfrm>
            <a:off x="2851150" y="54737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2" name="Line 16"/>
          <p:cNvSpPr>
            <a:spLocks noChangeShapeType="1"/>
          </p:cNvSpPr>
          <p:nvPr/>
        </p:nvSpPr>
        <p:spPr bwMode="auto">
          <a:xfrm>
            <a:off x="2851150" y="52641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3" name="Line 17"/>
          <p:cNvSpPr>
            <a:spLocks noChangeShapeType="1"/>
          </p:cNvSpPr>
          <p:nvPr/>
        </p:nvSpPr>
        <p:spPr bwMode="auto">
          <a:xfrm>
            <a:off x="2851150" y="50482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4" name="Line 18"/>
          <p:cNvSpPr>
            <a:spLocks noChangeShapeType="1"/>
          </p:cNvSpPr>
          <p:nvPr/>
        </p:nvSpPr>
        <p:spPr bwMode="auto">
          <a:xfrm>
            <a:off x="2851150" y="48387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5" name="Line 19"/>
          <p:cNvSpPr>
            <a:spLocks noChangeShapeType="1"/>
          </p:cNvSpPr>
          <p:nvPr/>
        </p:nvSpPr>
        <p:spPr bwMode="auto">
          <a:xfrm>
            <a:off x="2851150" y="46291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6" name="Line 20"/>
          <p:cNvSpPr>
            <a:spLocks noChangeShapeType="1"/>
          </p:cNvSpPr>
          <p:nvPr/>
        </p:nvSpPr>
        <p:spPr bwMode="auto">
          <a:xfrm>
            <a:off x="2851150" y="44132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7" name="Line 21"/>
          <p:cNvSpPr>
            <a:spLocks noChangeShapeType="1"/>
          </p:cNvSpPr>
          <p:nvPr/>
        </p:nvSpPr>
        <p:spPr bwMode="auto">
          <a:xfrm>
            <a:off x="2851150" y="42037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8" name="Line 22"/>
          <p:cNvSpPr>
            <a:spLocks noChangeShapeType="1"/>
          </p:cNvSpPr>
          <p:nvPr/>
        </p:nvSpPr>
        <p:spPr bwMode="auto">
          <a:xfrm>
            <a:off x="2876550" y="5473700"/>
            <a:ext cx="259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79" name="Line 23"/>
          <p:cNvSpPr>
            <a:spLocks noChangeShapeType="1"/>
          </p:cNvSpPr>
          <p:nvPr/>
        </p:nvSpPr>
        <p:spPr bwMode="auto">
          <a:xfrm flipV="1">
            <a:off x="28765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0" name="Line 24"/>
          <p:cNvSpPr>
            <a:spLocks noChangeShapeType="1"/>
          </p:cNvSpPr>
          <p:nvPr/>
        </p:nvSpPr>
        <p:spPr bwMode="auto">
          <a:xfrm flipV="1">
            <a:off x="33083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1" name="Line 25"/>
          <p:cNvSpPr>
            <a:spLocks noChangeShapeType="1"/>
          </p:cNvSpPr>
          <p:nvPr/>
        </p:nvSpPr>
        <p:spPr bwMode="auto">
          <a:xfrm flipV="1">
            <a:off x="37401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2" name="Line 26"/>
          <p:cNvSpPr>
            <a:spLocks noChangeShapeType="1"/>
          </p:cNvSpPr>
          <p:nvPr/>
        </p:nvSpPr>
        <p:spPr bwMode="auto">
          <a:xfrm flipV="1">
            <a:off x="41719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3" name="Line 27"/>
          <p:cNvSpPr>
            <a:spLocks noChangeShapeType="1"/>
          </p:cNvSpPr>
          <p:nvPr/>
        </p:nvSpPr>
        <p:spPr bwMode="auto">
          <a:xfrm flipV="1">
            <a:off x="46037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4" name="Line 28"/>
          <p:cNvSpPr>
            <a:spLocks noChangeShapeType="1"/>
          </p:cNvSpPr>
          <p:nvPr/>
        </p:nvSpPr>
        <p:spPr bwMode="auto">
          <a:xfrm flipV="1">
            <a:off x="50355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85" name="Line 29"/>
          <p:cNvSpPr>
            <a:spLocks noChangeShapeType="1"/>
          </p:cNvSpPr>
          <p:nvPr/>
        </p:nvSpPr>
        <p:spPr bwMode="auto">
          <a:xfrm flipV="1">
            <a:off x="5467350" y="54737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899" name="Line 43"/>
          <p:cNvSpPr>
            <a:spLocks noChangeShapeType="1"/>
          </p:cNvSpPr>
          <p:nvPr/>
        </p:nvSpPr>
        <p:spPr bwMode="auto">
          <a:xfrm flipV="1">
            <a:off x="3308350" y="4521200"/>
            <a:ext cx="1727200" cy="755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900" name="Rectangle 44"/>
          <p:cNvSpPr>
            <a:spLocks noChangeArrowheads="1"/>
          </p:cNvSpPr>
          <p:nvPr/>
        </p:nvSpPr>
        <p:spPr bwMode="auto">
          <a:xfrm>
            <a:off x="2768600" y="5422900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</a:t>
            </a:r>
            <a:endParaRPr lang="en-GB"/>
          </a:p>
        </p:txBody>
      </p:sp>
      <p:sp>
        <p:nvSpPr>
          <p:cNvPr id="249901" name="Rectangle 45"/>
          <p:cNvSpPr>
            <a:spLocks noChangeArrowheads="1"/>
          </p:cNvSpPr>
          <p:nvPr/>
        </p:nvSpPr>
        <p:spPr bwMode="auto">
          <a:xfrm>
            <a:off x="2698750" y="521335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0.2</a:t>
            </a:r>
            <a:endParaRPr lang="en-GB"/>
          </a:p>
        </p:txBody>
      </p:sp>
      <p:sp>
        <p:nvSpPr>
          <p:cNvPr id="249902" name="Rectangle 46"/>
          <p:cNvSpPr>
            <a:spLocks noChangeArrowheads="1"/>
          </p:cNvSpPr>
          <p:nvPr/>
        </p:nvSpPr>
        <p:spPr bwMode="auto">
          <a:xfrm>
            <a:off x="2698750" y="499745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0.4</a:t>
            </a:r>
            <a:endParaRPr lang="en-GB"/>
          </a:p>
        </p:txBody>
      </p:sp>
      <p:sp>
        <p:nvSpPr>
          <p:cNvPr id="249903" name="Rectangle 47"/>
          <p:cNvSpPr>
            <a:spLocks noChangeArrowheads="1"/>
          </p:cNvSpPr>
          <p:nvPr/>
        </p:nvSpPr>
        <p:spPr bwMode="auto">
          <a:xfrm>
            <a:off x="2698750" y="478790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0.6</a:t>
            </a:r>
            <a:endParaRPr lang="en-GB"/>
          </a:p>
        </p:txBody>
      </p:sp>
      <p:sp>
        <p:nvSpPr>
          <p:cNvPr id="249904" name="Rectangle 48"/>
          <p:cNvSpPr>
            <a:spLocks noChangeArrowheads="1"/>
          </p:cNvSpPr>
          <p:nvPr/>
        </p:nvSpPr>
        <p:spPr bwMode="auto">
          <a:xfrm>
            <a:off x="2698750" y="457835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0.8</a:t>
            </a:r>
            <a:endParaRPr lang="en-GB"/>
          </a:p>
        </p:txBody>
      </p:sp>
      <p:sp>
        <p:nvSpPr>
          <p:cNvPr id="249905" name="Rectangle 49"/>
          <p:cNvSpPr>
            <a:spLocks noChangeArrowheads="1"/>
          </p:cNvSpPr>
          <p:nvPr/>
        </p:nvSpPr>
        <p:spPr bwMode="auto">
          <a:xfrm>
            <a:off x="2768600" y="4362450"/>
            <a:ext cx="49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1</a:t>
            </a:r>
            <a:endParaRPr lang="en-GB"/>
          </a:p>
        </p:txBody>
      </p:sp>
      <p:sp>
        <p:nvSpPr>
          <p:cNvPr id="249906" name="Rectangle 50"/>
          <p:cNvSpPr>
            <a:spLocks noChangeArrowheads="1"/>
          </p:cNvSpPr>
          <p:nvPr/>
        </p:nvSpPr>
        <p:spPr bwMode="auto">
          <a:xfrm>
            <a:off x="2698750" y="4152900"/>
            <a:ext cx="123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>
                <a:solidFill>
                  <a:srgbClr val="000000"/>
                </a:solidFill>
                <a:latin typeface="Arial" charset="0"/>
              </a:rPr>
              <a:t>1.2</a:t>
            </a:r>
            <a:endParaRPr lang="en-GB"/>
          </a:p>
        </p:txBody>
      </p:sp>
      <p:sp>
        <p:nvSpPr>
          <p:cNvPr id="249907" name="Rectangle 51"/>
          <p:cNvSpPr>
            <a:spLocks noChangeArrowheads="1"/>
          </p:cNvSpPr>
          <p:nvPr/>
        </p:nvSpPr>
        <p:spPr bwMode="auto">
          <a:xfrm>
            <a:off x="4146550" y="5562600"/>
            <a:ext cx="58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 b="1">
                <a:solidFill>
                  <a:srgbClr val="000000"/>
                </a:solidFill>
                <a:latin typeface="Arial" charset="0"/>
              </a:rPr>
              <a:t>X</a:t>
            </a:r>
            <a:endParaRPr lang="en-GB"/>
          </a:p>
        </p:txBody>
      </p:sp>
      <p:sp>
        <p:nvSpPr>
          <p:cNvPr id="249908" name="Rectangle 52"/>
          <p:cNvSpPr>
            <a:spLocks noChangeArrowheads="1"/>
          </p:cNvSpPr>
          <p:nvPr/>
        </p:nvSpPr>
        <p:spPr bwMode="auto">
          <a:xfrm rot="16200000">
            <a:off x="2582863" y="4781550"/>
            <a:ext cx="587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700" b="1">
                <a:solidFill>
                  <a:srgbClr val="000000"/>
                </a:solidFill>
                <a:latin typeface="Arial" charset="0"/>
              </a:rPr>
              <a:t>Y</a:t>
            </a:r>
            <a:endParaRPr lang="en-GB"/>
          </a:p>
        </p:txBody>
      </p:sp>
      <p:sp>
        <p:nvSpPr>
          <p:cNvPr id="249928" name="Oval 72"/>
          <p:cNvSpPr>
            <a:spLocks noChangeArrowheads="1"/>
          </p:cNvSpPr>
          <p:nvPr/>
        </p:nvSpPr>
        <p:spPr bwMode="auto">
          <a:xfrm>
            <a:off x="4162425" y="4838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29" name="Oval 73"/>
          <p:cNvSpPr>
            <a:spLocks noChangeArrowheads="1"/>
          </p:cNvSpPr>
          <p:nvPr/>
        </p:nvSpPr>
        <p:spPr bwMode="auto">
          <a:xfrm>
            <a:off x="4162425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0" name="Oval 74"/>
          <p:cNvSpPr>
            <a:spLocks noChangeArrowheads="1"/>
          </p:cNvSpPr>
          <p:nvPr/>
        </p:nvSpPr>
        <p:spPr bwMode="auto">
          <a:xfrm>
            <a:off x="4162425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1" name="Oval 75"/>
          <p:cNvSpPr>
            <a:spLocks noChangeArrowheads="1"/>
          </p:cNvSpPr>
          <p:nvPr/>
        </p:nvSpPr>
        <p:spPr bwMode="auto">
          <a:xfrm>
            <a:off x="4162425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2" name="Oval 76"/>
          <p:cNvSpPr>
            <a:spLocks noChangeArrowheads="1"/>
          </p:cNvSpPr>
          <p:nvPr/>
        </p:nvSpPr>
        <p:spPr bwMode="auto">
          <a:xfrm>
            <a:off x="4162425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3" name="Oval 77"/>
          <p:cNvSpPr>
            <a:spLocks noChangeArrowheads="1"/>
          </p:cNvSpPr>
          <p:nvPr/>
        </p:nvSpPr>
        <p:spPr bwMode="auto">
          <a:xfrm>
            <a:off x="3276600" y="52101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4" name="Oval 78"/>
          <p:cNvSpPr>
            <a:spLocks noChangeArrowheads="1"/>
          </p:cNvSpPr>
          <p:nvPr/>
        </p:nvSpPr>
        <p:spPr bwMode="auto">
          <a:xfrm>
            <a:off x="327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5" name="Oval 79"/>
          <p:cNvSpPr>
            <a:spLocks noChangeArrowheads="1"/>
          </p:cNvSpPr>
          <p:nvPr/>
        </p:nvSpPr>
        <p:spPr bwMode="auto">
          <a:xfrm>
            <a:off x="3276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6" name="Oval 80"/>
          <p:cNvSpPr>
            <a:spLocks noChangeArrowheads="1"/>
          </p:cNvSpPr>
          <p:nvPr/>
        </p:nvSpPr>
        <p:spPr bwMode="auto">
          <a:xfrm>
            <a:off x="3276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7" name="Oval 81"/>
          <p:cNvSpPr>
            <a:spLocks noChangeArrowheads="1"/>
          </p:cNvSpPr>
          <p:nvPr/>
        </p:nvSpPr>
        <p:spPr bwMode="auto">
          <a:xfrm>
            <a:off x="5029200" y="451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8" name="Oval 82"/>
          <p:cNvSpPr>
            <a:spLocks noChangeArrowheads="1"/>
          </p:cNvSpPr>
          <p:nvPr/>
        </p:nvSpPr>
        <p:spPr bwMode="auto">
          <a:xfrm>
            <a:off x="5029200" y="45815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9939" name="Oval 83"/>
          <p:cNvSpPr>
            <a:spLocks noChangeArrowheads="1"/>
          </p:cNvSpPr>
          <p:nvPr/>
        </p:nvSpPr>
        <p:spPr bwMode="auto">
          <a:xfrm>
            <a:off x="5029200" y="43624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066800" y="61032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smtClean="0"/>
              <a:t>Association test is whether </a:t>
            </a:r>
            <a:r>
              <a:rPr lang="en-GB" dirty="0" smtClean="0">
                <a:latin typeface="Symbol" pitchFamily="18" charset="2"/>
              </a:rPr>
              <a:t>b &gt; 0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3048000"/>
            <a:ext cx="1600200" cy="1524000"/>
            <a:chOff x="1872" y="1584"/>
            <a:chExt cx="1008" cy="960"/>
          </a:xfrm>
        </p:grpSpPr>
        <p:sp>
          <p:nvSpPr>
            <p:cNvPr id="560132" name="Oval 4"/>
            <p:cNvSpPr>
              <a:spLocks noChangeArrowheads="1"/>
            </p:cNvSpPr>
            <p:nvPr/>
          </p:nvSpPr>
          <p:spPr bwMode="auto">
            <a:xfrm>
              <a:off x="1872" y="1584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33" name="Oval 5"/>
            <p:cNvSpPr>
              <a:spLocks noChangeArrowheads="1"/>
            </p:cNvSpPr>
            <p:nvPr/>
          </p:nvSpPr>
          <p:spPr bwMode="auto">
            <a:xfrm>
              <a:off x="2208" y="2208"/>
              <a:ext cx="336" cy="33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34" name="Rectangle 6"/>
            <p:cNvSpPr>
              <a:spLocks noChangeArrowheads="1"/>
            </p:cNvSpPr>
            <p:nvPr/>
          </p:nvSpPr>
          <p:spPr bwMode="auto">
            <a:xfrm>
              <a:off x="2592" y="1632"/>
              <a:ext cx="288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35" name="Line 7"/>
            <p:cNvSpPr>
              <a:spLocks noChangeShapeType="1"/>
            </p:cNvSpPr>
            <p:nvPr/>
          </p:nvSpPr>
          <p:spPr bwMode="auto">
            <a:xfrm>
              <a:off x="2208" y="177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36" name="Line 8"/>
            <p:cNvSpPr>
              <a:spLocks noChangeShapeType="1"/>
            </p:cNvSpPr>
            <p:nvPr/>
          </p:nvSpPr>
          <p:spPr bwMode="auto">
            <a:xfrm>
              <a:off x="2376" y="1776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1143000" y="25146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AC</a:t>
            </a:r>
            <a:endParaRPr lang="en-US" dirty="0">
              <a:latin typeface="Arial" charset="0"/>
            </a:endParaRPr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>
            <a:off x="2209800" y="251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AA</a:t>
            </a:r>
          </a:p>
        </p:txBody>
      </p:sp>
      <p:sp>
        <p:nvSpPr>
          <p:cNvPr id="560139" name="Text Box 11"/>
          <p:cNvSpPr txBox="1">
            <a:spLocks noChangeArrowheads="1"/>
          </p:cNvSpPr>
          <p:nvPr/>
        </p:nvSpPr>
        <p:spPr bwMode="auto">
          <a:xfrm>
            <a:off x="1622425" y="47244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AC</a:t>
            </a:r>
            <a:endParaRPr lang="en-US" dirty="0">
              <a:latin typeface="Arial" charset="0"/>
            </a:endParaRPr>
          </a:p>
        </p:txBody>
      </p:sp>
      <p:sp>
        <p:nvSpPr>
          <p:cNvPr id="560140" name="Freeform 12"/>
          <p:cNvSpPr>
            <a:spLocks/>
          </p:cNvSpPr>
          <p:nvPr/>
        </p:nvSpPr>
        <p:spPr bwMode="auto">
          <a:xfrm>
            <a:off x="685800" y="2895600"/>
            <a:ext cx="1003300" cy="2057400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56" y="720"/>
              </a:cxn>
              <a:cxn ang="0">
                <a:pos x="632" y="1296"/>
              </a:cxn>
            </a:cxnLst>
            <a:rect l="0" t="0" r="r" b="b"/>
            <a:pathLst>
              <a:path w="632" h="1296">
                <a:moveTo>
                  <a:pt x="296" y="0"/>
                </a:moveTo>
                <a:cubicBezTo>
                  <a:pt x="148" y="252"/>
                  <a:pt x="0" y="504"/>
                  <a:pt x="56" y="720"/>
                </a:cubicBezTo>
                <a:cubicBezTo>
                  <a:pt x="112" y="936"/>
                  <a:pt x="372" y="1116"/>
                  <a:pt x="632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0142" name="Text Box 14"/>
          <p:cNvSpPr txBox="1">
            <a:spLocks noChangeArrowheads="1"/>
          </p:cNvSpPr>
          <p:nvPr/>
        </p:nvSpPr>
        <p:spPr bwMode="auto">
          <a:xfrm>
            <a:off x="3505200" y="1844675"/>
            <a:ext cx="495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Arial" charset="0"/>
              </a:rPr>
              <a:t>Rationale: Related individuals have to be from the same population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Arial" charset="0"/>
              </a:rPr>
              <a:t>Compare number of times heterozygous parents transmit “A” </a:t>
            </a:r>
            <a:r>
              <a:rPr lang="en-US" sz="3200" dirty="0" err="1" smtClean="0">
                <a:latin typeface="Arial" charset="0"/>
              </a:rPr>
              <a:t>vs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“C” </a:t>
            </a:r>
            <a:r>
              <a:rPr lang="en-US" sz="3200" dirty="0" smtClean="0">
                <a:latin typeface="Arial" charset="0"/>
              </a:rPr>
              <a:t>allele to affected offspring</a:t>
            </a:r>
            <a:endParaRPr lang="en-US" sz="3200" dirty="0">
              <a:latin typeface="Arial" charset="0"/>
            </a:endParaRPr>
          </a:p>
        </p:txBody>
      </p:sp>
      <p:sp>
        <p:nvSpPr>
          <p:cNvPr id="56014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</a:rPr>
              <a:t>Transmission Disequilibrium Test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Transmission Disequilibrium Test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3048000"/>
            <a:ext cx="1600200" cy="1524000"/>
            <a:chOff x="1872" y="1584"/>
            <a:chExt cx="1008" cy="960"/>
          </a:xfrm>
        </p:grpSpPr>
        <p:sp>
          <p:nvSpPr>
            <p:cNvPr id="562180" name="Oval 4"/>
            <p:cNvSpPr>
              <a:spLocks noChangeArrowheads="1"/>
            </p:cNvSpPr>
            <p:nvPr/>
          </p:nvSpPr>
          <p:spPr bwMode="auto">
            <a:xfrm>
              <a:off x="1872" y="1584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2181" name="Oval 5"/>
            <p:cNvSpPr>
              <a:spLocks noChangeArrowheads="1"/>
            </p:cNvSpPr>
            <p:nvPr/>
          </p:nvSpPr>
          <p:spPr bwMode="auto">
            <a:xfrm>
              <a:off x="2208" y="2208"/>
              <a:ext cx="336" cy="33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2182" name="Rectangle 6"/>
            <p:cNvSpPr>
              <a:spLocks noChangeArrowheads="1"/>
            </p:cNvSpPr>
            <p:nvPr/>
          </p:nvSpPr>
          <p:spPr bwMode="auto">
            <a:xfrm>
              <a:off x="2592" y="1632"/>
              <a:ext cx="288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2183" name="Line 7"/>
            <p:cNvSpPr>
              <a:spLocks noChangeShapeType="1"/>
            </p:cNvSpPr>
            <p:nvPr/>
          </p:nvSpPr>
          <p:spPr bwMode="auto">
            <a:xfrm>
              <a:off x="2208" y="177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2184" name="Line 8"/>
            <p:cNvSpPr>
              <a:spLocks noChangeShapeType="1"/>
            </p:cNvSpPr>
            <p:nvPr/>
          </p:nvSpPr>
          <p:spPr bwMode="auto">
            <a:xfrm>
              <a:off x="2376" y="1776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2185" name="Text Box 9"/>
          <p:cNvSpPr txBox="1">
            <a:spLocks noChangeArrowheads="1"/>
          </p:cNvSpPr>
          <p:nvPr/>
        </p:nvSpPr>
        <p:spPr bwMode="auto">
          <a:xfrm>
            <a:off x="1143000" y="25146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AC</a:t>
            </a:r>
            <a:endParaRPr lang="en-US" dirty="0">
              <a:latin typeface="Arial" charset="0"/>
            </a:endParaRPr>
          </a:p>
        </p:txBody>
      </p:sp>
      <p:sp>
        <p:nvSpPr>
          <p:cNvPr id="562186" name="Text Box 10"/>
          <p:cNvSpPr txBox="1">
            <a:spLocks noChangeArrowheads="1"/>
          </p:cNvSpPr>
          <p:nvPr/>
        </p:nvSpPr>
        <p:spPr bwMode="auto">
          <a:xfrm>
            <a:off x="2209800" y="251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AA</a:t>
            </a:r>
          </a:p>
        </p:txBody>
      </p:sp>
      <p:sp>
        <p:nvSpPr>
          <p:cNvPr id="562187" name="Text Box 11"/>
          <p:cNvSpPr txBox="1">
            <a:spLocks noChangeArrowheads="1"/>
          </p:cNvSpPr>
          <p:nvPr/>
        </p:nvSpPr>
        <p:spPr bwMode="auto">
          <a:xfrm>
            <a:off x="1622425" y="47244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AC</a:t>
            </a:r>
            <a:endParaRPr lang="en-US" dirty="0">
              <a:latin typeface="Arial" charset="0"/>
            </a:endParaRPr>
          </a:p>
        </p:txBody>
      </p:sp>
      <p:sp>
        <p:nvSpPr>
          <p:cNvPr id="562188" name="Freeform 12"/>
          <p:cNvSpPr>
            <a:spLocks/>
          </p:cNvSpPr>
          <p:nvPr/>
        </p:nvSpPr>
        <p:spPr bwMode="auto">
          <a:xfrm>
            <a:off x="685800" y="2895600"/>
            <a:ext cx="1003300" cy="2057400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56" y="720"/>
              </a:cxn>
              <a:cxn ang="0">
                <a:pos x="632" y="1296"/>
              </a:cxn>
            </a:cxnLst>
            <a:rect l="0" t="0" r="r" b="b"/>
            <a:pathLst>
              <a:path w="632" h="1296">
                <a:moveTo>
                  <a:pt x="296" y="0"/>
                </a:moveTo>
                <a:cubicBezTo>
                  <a:pt x="148" y="252"/>
                  <a:pt x="0" y="504"/>
                  <a:pt x="56" y="720"/>
                </a:cubicBezTo>
                <a:cubicBezTo>
                  <a:pt x="112" y="936"/>
                  <a:pt x="372" y="1116"/>
                  <a:pt x="632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>
            <a:off x="3505200" y="2011363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Difficult to gather families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>
                <a:latin typeface="Arial" charset="0"/>
              </a:rPr>
              <a:t>Difficult to get parents for late onset / psychiatric conditions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>
                <a:latin typeface="Arial" charset="0"/>
              </a:rPr>
              <a:t>Inefficient for genotyping (particularly GWA)</a:t>
            </a:r>
            <a:endParaRPr lang="en-US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Case-control versus TDT</a:t>
            </a:r>
          </a:p>
        </p:txBody>
      </p:sp>
      <p:graphicFrame>
        <p:nvGraphicFramePr>
          <p:cNvPr id="564227" name="Object 3"/>
          <p:cNvGraphicFramePr>
            <a:graphicFrameLocks noChangeAspect="1"/>
          </p:cNvGraphicFramePr>
          <p:nvPr/>
        </p:nvGraphicFramePr>
        <p:xfrm>
          <a:off x="0" y="1600200"/>
          <a:ext cx="5486400" cy="4257675"/>
        </p:xfrm>
        <a:graphic>
          <a:graphicData uri="http://schemas.openxmlformats.org/presentationml/2006/ole">
            <p:oleObj spid="_x0000_s572418" name="Chart" r:id="rId3" imgW="6248349" imgH="4848259" progId="Excel.Sheet.8">
              <p:embed/>
            </p:oleObj>
          </a:graphicData>
        </a:graphic>
      </p:graphicFrame>
      <p:graphicFrame>
        <p:nvGraphicFramePr>
          <p:cNvPr id="564228" name="Object 4"/>
          <p:cNvGraphicFramePr>
            <a:graphicFrameLocks noChangeAspect="1"/>
          </p:cNvGraphicFramePr>
          <p:nvPr/>
        </p:nvGraphicFramePr>
        <p:xfrm>
          <a:off x="4143375" y="1598613"/>
          <a:ext cx="4953000" cy="4259262"/>
        </p:xfrm>
        <a:graphic>
          <a:graphicData uri="http://schemas.openxmlformats.org/presentationml/2006/ole">
            <p:oleObj spid="_x0000_s572419" name="Chart" r:id="rId4" imgW="6248349" imgH="4848259" progId="Excel.Sheet.8">
              <p:embed/>
            </p:oleObj>
          </a:graphicData>
        </a:graphic>
      </p:graphicFrame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2590800" y="5905500"/>
            <a:ext cx="364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600">
                <a:solidFill>
                  <a:schemeClr val="accent2"/>
                </a:solidFill>
                <a:latin typeface="Arial" charset="0"/>
              </a:rPr>
              <a:t>p = 0.1; RAA = RAa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114800"/>
          </a:xfrm>
        </p:spPr>
        <p:txBody>
          <a:bodyPr/>
          <a:lstStyle/>
          <a:p>
            <a:r>
              <a:rPr lang="en-GB" dirty="0" smtClean="0"/>
              <a:t>Definitions / Terminology</a:t>
            </a:r>
          </a:p>
          <a:p>
            <a:r>
              <a:rPr lang="en-GB" dirty="0" smtClean="0"/>
              <a:t>What is (genetic) association?</a:t>
            </a:r>
          </a:p>
          <a:p>
            <a:r>
              <a:rPr lang="en-GB" dirty="0" smtClean="0"/>
              <a:t>How do we test for association?</a:t>
            </a:r>
            <a:endParaRPr lang="en-GB" dirty="0"/>
          </a:p>
          <a:p>
            <a:r>
              <a:rPr lang="en-GB" dirty="0" smtClean="0"/>
              <a:t>When to use association</a:t>
            </a:r>
            <a:endParaRPr lang="en-GB" dirty="0"/>
          </a:p>
          <a:p>
            <a:r>
              <a:rPr lang="en-GB" dirty="0" err="1" smtClean="0"/>
              <a:t>HapMap</a:t>
            </a:r>
            <a:r>
              <a:rPr lang="en-GB" dirty="0" smtClean="0"/>
              <a:t> and tagging</a:t>
            </a:r>
            <a:endParaRPr lang="en-GB" dirty="0"/>
          </a:p>
          <a:p>
            <a:r>
              <a:rPr lang="en-GB" dirty="0"/>
              <a:t>Genome-wide </a:t>
            </a:r>
            <a:r>
              <a:rPr lang="en-GB" dirty="0" smtClean="0"/>
              <a:t>Association</a:t>
            </a:r>
          </a:p>
          <a:p>
            <a:r>
              <a:rPr lang="en-GB" dirty="0" smtClean="0"/>
              <a:t>Sequencing and Rare variants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-228600"/>
            <a:ext cx="85629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838200" y="5648325"/>
            <a:ext cx="3048000" cy="523875"/>
            <a:chOff x="2438400" y="5419725"/>
            <a:chExt cx="2209800" cy="295275"/>
          </a:xfrm>
        </p:grpSpPr>
        <p:pic>
          <p:nvPicPr>
            <p:cNvPr id="61440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5419725"/>
              <a:ext cx="9620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0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5431466"/>
              <a:ext cx="12192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4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7364" y="5279066"/>
            <a:ext cx="37474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When to use association...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Methods of gene hunting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2667000"/>
            <a:ext cx="4419600" cy="3124200"/>
            <a:chOff x="768" y="1536"/>
            <a:chExt cx="1680" cy="1728"/>
          </a:xfrm>
        </p:grpSpPr>
        <p:sp>
          <p:nvSpPr>
            <p:cNvPr id="87044" name="Line 4"/>
            <p:cNvSpPr>
              <a:spLocks noChangeShapeType="1"/>
            </p:cNvSpPr>
            <p:nvPr/>
          </p:nvSpPr>
          <p:spPr bwMode="auto">
            <a:xfrm>
              <a:off x="768" y="153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 flipH="1">
              <a:off x="768" y="3264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-5400000">
            <a:off x="891381" y="4060032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Effect Size</a:t>
            </a:r>
            <a:endParaRPr lang="en-US">
              <a:latin typeface="Arial" charset="0"/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505200" y="6019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Frequency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19400"/>
            <a:ext cx="1295400" cy="1277938"/>
          </a:xfrm>
          <a:prstGeom prst="rect">
            <a:avLst/>
          </a:prstGeom>
          <a:noFill/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3962400" y="25908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rare, monogenic (linkage)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6172200" y="44196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common, complex (association)</a:t>
            </a:r>
          </a:p>
        </p:txBody>
      </p:sp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43400"/>
            <a:ext cx="1344613" cy="1344613"/>
          </a:xfrm>
          <a:prstGeom prst="rect">
            <a:avLst/>
          </a:prstGeom>
          <a:noFill/>
        </p:spPr>
      </p:pic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7724775" y="2589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Association 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447800"/>
            <a:ext cx="7239000" cy="5029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Families or </a:t>
            </a:r>
            <a:r>
              <a:rPr lang="en-GB" sz="2400" dirty="0" err="1"/>
              <a:t>unrelateds</a:t>
            </a: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Matching/ethnicity crucial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Many markers </a:t>
            </a:r>
            <a:r>
              <a:rPr lang="en-GB" sz="2400" dirty="0" err="1"/>
              <a:t>req</a:t>
            </a:r>
            <a:r>
              <a:rPr lang="en-GB" sz="2400" dirty="0"/>
              <a:t> for genome coverage (10</a:t>
            </a:r>
            <a:r>
              <a:rPr lang="en-GB" sz="2400" baseline="30000" dirty="0"/>
              <a:t>5</a:t>
            </a:r>
            <a:r>
              <a:rPr lang="en-GB" sz="2400" dirty="0"/>
              <a:t> – 10</a:t>
            </a:r>
            <a:r>
              <a:rPr lang="en-GB" sz="2400" baseline="30000" dirty="0"/>
              <a:t>6</a:t>
            </a:r>
            <a:r>
              <a:rPr lang="en-GB" sz="2400" dirty="0"/>
              <a:t> SNPs)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Powerful design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Ok for initial detection; good for </a:t>
            </a:r>
            <a:r>
              <a:rPr lang="en-GB" sz="2400" dirty="0" smtClean="0"/>
              <a:t>fine-mapping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/>
              <a:t>Powerful for common variants; rare variants </a:t>
            </a:r>
            <a:r>
              <a:rPr lang="en-GB" sz="2400" dirty="0" smtClean="0"/>
              <a:t>difficult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err="1" smtClean="0">
                <a:solidFill>
                  <a:schemeClr val="accent2"/>
                </a:solidFill>
              </a:rPr>
              <a:t>HapMap</a:t>
            </a:r>
            <a:r>
              <a:rPr lang="en-GB" dirty="0" smtClean="0">
                <a:solidFill>
                  <a:schemeClr val="accent2"/>
                </a:solidFill>
              </a:rPr>
              <a:t> and Tagging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Historical gene mapping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9600" y="62484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Glazier et al, </a:t>
            </a:r>
            <a:r>
              <a:rPr lang="en-US" sz="1800" i="1">
                <a:latin typeface="Arial" charset="0"/>
              </a:rPr>
              <a:t>Science </a:t>
            </a:r>
            <a:r>
              <a:rPr lang="en-US" sz="1800">
                <a:latin typeface="Arial" charset="0"/>
              </a:rPr>
              <a:t>(2002).</a:t>
            </a:r>
          </a:p>
        </p:txBody>
      </p:sp>
      <p:pic>
        <p:nvPicPr>
          <p:cNvPr id="84996" name="Picture 4" descr="candidate-genes-s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1676400"/>
            <a:ext cx="6448425" cy="438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2127250" y="228600"/>
            <a:ext cx="442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Arial" charset="0"/>
                <a:cs typeface="Arial" charset="0"/>
              </a:rPr>
              <a:t>Reasons for Failure?</a:t>
            </a:r>
            <a:endParaRPr lang="en-US" sz="32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71650" y="1714500"/>
            <a:ext cx="5969000" cy="4306888"/>
            <a:chOff x="1088" y="1199"/>
            <a:chExt cx="3760" cy="2713"/>
          </a:xfrm>
        </p:grpSpPr>
        <p:sp>
          <p:nvSpPr>
            <p:cNvPr id="349191" name="Oval 7"/>
            <p:cNvSpPr>
              <a:spLocks noChangeArrowheads="1"/>
            </p:cNvSpPr>
            <p:nvPr/>
          </p:nvSpPr>
          <p:spPr bwMode="auto">
            <a:xfrm>
              <a:off x="2615" y="2119"/>
              <a:ext cx="952" cy="880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AU" sz="1600" b="1">
                  <a:solidFill>
                    <a:schemeClr val="bg1"/>
                  </a:solidFill>
                  <a:latin typeface="Arial" charset="0"/>
                </a:rPr>
                <a:t>Complex </a:t>
              </a:r>
            </a:p>
            <a:p>
              <a:pPr algn="ctr"/>
              <a:r>
                <a:rPr lang="en-AU" sz="1600" b="1">
                  <a:solidFill>
                    <a:schemeClr val="bg1"/>
                  </a:solidFill>
                  <a:latin typeface="Arial" charset="0"/>
                </a:rPr>
                <a:t>Phenotype</a:t>
              </a:r>
              <a:endParaRPr lang="en-AU" sz="1600">
                <a:solidFill>
                  <a:schemeClr val="bg1"/>
                </a:solidFill>
              </a:endParaRPr>
            </a:p>
          </p:txBody>
        </p:sp>
        <p:sp>
          <p:nvSpPr>
            <p:cNvPr id="349192" name="Oval 8"/>
            <p:cNvSpPr>
              <a:spLocks noChangeArrowheads="1"/>
            </p:cNvSpPr>
            <p:nvPr/>
          </p:nvSpPr>
          <p:spPr bwMode="auto">
            <a:xfrm>
              <a:off x="1760" y="3272"/>
              <a:ext cx="1056" cy="54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AU" sz="1600" b="1">
                  <a:latin typeface="Arial" charset="0"/>
                </a:rPr>
                <a:t>Common</a:t>
              </a:r>
            </a:p>
            <a:p>
              <a:pPr algn="ctr"/>
              <a:r>
                <a:rPr lang="en-AU" sz="1600" b="1">
                  <a:latin typeface="Arial" charset="0"/>
                </a:rPr>
                <a:t>environment</a:t>
              </a:r>
              <a:endParaRPr lang="en-AU" sz="1600">
                <a:latin typeface="Arial" charset="0"/>
              </a:endParaRPr>
            </a:p>
          </p:txBody>
        </p:sp>
        <p:sp>
          <p:nvSpPr>
            <p:cNvPr id="349193" name="Oval 9"/>
            <p:cNvSpPr>
              <a:spLocks noChangeArrowheads="1"/>
            </p:cNvSpPr>
            <p:nvPr/>
          </p:nvSpPr>
          <p:spPr bwMode="auto">
            <a:xfrm>
              <a:off x="1536" y="1200"/>
              <a:ext cx="712" cy="456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Marker</a:t>
              </a:r>
              <a:endParaRPr lang="en-AU" sz="1600">
                <a:latin typeface="Arial" charset="0"/>
              </a:endParaRPr>
            </a:p>
          </p:txBody>
        </p:sp>
        <p:sp>
          <p:nvSpPr>
            <p:cNvPr id="349194" name="Oval 10"/>
            <p:cNvSpPr>
              <a:spLocks noChangeArrowheads="1"/>
            </p:cNvSpPr>
            <p:nvPr/>
          </p:nvSpPr>
          <p:spPr bwMode="auto">
            <a:xfrm>
              <a:off x="3184" y="1200"/>
              <a:ext cx="712" cy="456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Gene</a:t>
              </a:r>
              <a:r>
                <a:rPr lang="en-AU" sz="1600" b="1" baseline="30000">
                  <a:solidFill>
                    <a:srgbClr val="CC3300"/>
                  </a:solidFill>
                  <a:latin typeface="Arial" charset="0"/>
                </a:rPr>
                <a:t>1</a:t>
              </a:r>
              <a:endParaRPr lang="en-AU" sz="1600">
                <a:latin typeface="Arial" charset="0"/>
              </a:endParaRPr>
            </a:p>
          </p:txBody>
        </p:sp>
        <p:sp>
          <p:nvSpPr>
            <p:cNvPr id="349195" name="Oval 11"/>
            <p:cNvSpPr>
              <a:spLocks noChangeArrowheads="1"/>
            </p:cNvSpPr>
            <p:nvPr/>
          </p:nvSpPr>
          <p:spPr bwMode="auto">
            <a:xfrm>
              <a:off x="1088" y="2648"/>
              <a:ext cx="1056" cy="54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AU" sz="1600" b="1">
                  <a:latin typeface="Arial" charset="0"/>
                </a:rPr>
                <a:t>Individual</a:t>
              </a:r>
            </a:p>
            <a:p>
              <a:pPr algn="ctr"/>
              <a:r>
                <a:rPr lang="en-AU" sz="1600" b="1">
                  <a:latin typeface="Arial" charset="0"/>
                </a:rPr>
                <a:t>environment</a:t>
              </a:r>
              <a:endParaRPr lang="en-AU" sz="1600">
                <a:latin typeface="Arial" charset="0"/>
              </a:endParaRPr>
            </a:p>
          </p:txBody>
        </p:sp>
        <p:sp>
          <p:nvSpPr>
            <p:cNvPr id="349196" name="Oval 12"/>
            <p:cNvSpPr>
              <a:spLocks noChangeArrowheads="1"/>
            </p:cNvSpPr>
            <p:nvPr/>
          </p:nvSpPr>
          <p:spPr bwMode="auto">
            <a:xfrm>
              <a:off x="3064" y="3368"/>
              <a:ext cx="1056" cy="54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AU" sz="1600" b="1">
                  <a:latin typeface="Arial" charset="0"/>
                </a:rPr>
                <a:t>Polygenic</a:t>
              </a:r>
            </a:p>
            <a:p>
              <a:pPr algn="ctr"/>
              <a:r>
                <a:rPr lang="en-AU" sz="1600" b="1">
                  <a:latin typeface="Arial" charset="0"/>
                </a:rPr>
                <a:t>background</a:t>
              </a:r>
              <a:endParaRPr lang="en-AU" sz="1600">
                <a:latin typeface="Arial" charset="0"/>
              </a:endParaRPr>
            </a:p>
          </p:txBody>
        </p:sp>
        <p:sp>
          <p:nvSpPr>
            <p:cNvPr id="349197" name="Oval 13"/>
            <p:cNvSpPr>
              <a:spLocks noChangeArrowheads="1"/>
            </p:cNvSpPr>
            <p:nvPr/>
          </p:nvSpPr>
          <p:spPr bwMode="auto">
            <a:xfrm>
              <a:off x="4040" y="2064"/>
              <a:ext cx="712" cy="456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Gene</a:t>
              </a:r>
              <a:r>
                <a:rPr lang="en-AU" sz="1600" b="1" baseline="30000">
                  <a:solidFill>
                    <a:srgbClr val="CC3300"/>
                  </a:solidFill>
                  <a:latin typeface="Arial" charset="0"/>
                </a:rPr>
                <a:t>2</a:t>
              </a:r>
              <a:endParaRPr lang="en-AU" sz="1600">
                <a:latin typeface="Arial" charset="0"/>
              </a:endParaRPr>
            </a:p>
          </p:txBody>
        </p:sp>
        <p:sp>
          <p:nvSpPr>
            <p:cNvPr id="349198" name="Oval 14"/>
            <p:cNvSpPr>
              <a:spLocks noChangeArrowheads="1"/>
            </p:cNvSpPr>
            <p:nvPr/>
          </p:nvSpPr>
          <p:spPr bwMode="auto">
            <a:xfrm>
              <a:off x="4136" y="2752"/>
              <a:ext cx="712" cy="456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Gene</a:t>
              </a:r>
              <a:r>
                <a:rPr lang="en-AU" sz="1600" b="1" baseline="30000">
                  <a:solidFill>
                    <a:srgbClr val="CC3300"/>
                  </a:solidFill>
                  <a:latin typeface="Arial" charset="0"/>
                </a:rPr>
                <a:t>3</a:t>
              </a:r>
              <a:endParaRPr lang="en-AU" sz="1600">
                <a:latin typeface="Arial" charset="0"/>
              </a:endParaRPr>
            </a:p>
          </p:txBody>
        </p:sp>
        <p:sp>
          <p:nvSpPr>
            <p:cNvPr id="349199" name="Line 15"/>
            <p:cNvSpPr>
              <a:spLocks noChangeShapeType="1"/>
            </p:cNvSpPr>
            <p:nvPr/>
          </p:nvSpPr>
          <p:spPr bwMode="auto">
            <a:xfrm flipV="1">
              <a:off x="2168" y="2664"/>
              <a:ext cx="432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 flipV="1">
              <a:off x="2576" y="2960"/>
              <a:ext cx="248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 flipH="1" flipV="1">
              <a:off x="3344" y="2984"/>
              <a:ext cx="20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202" name="Line 18"/>
            <p:cNvSpPr>
              <a:spLocks noChangeShapeType="1"/>
            </p:cNvSpPr>
            <p:nvPr/>
          </p:nvSpPr>
          <p:spPr bwMode="auto">
            <a:xfrm>
              <a:off x="2136" y="1633"/>
              <a:ext cx="648" cy="56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203" name="Line 19"/>
            <p:cNvSpPr>
              <a:spLocks noChangeShapeType="1"/>
            </p:cNvSpPr>
            <p:nvPr/>
          </p:nvSpPr>
          <p:spPr bwMode="auto">
            <a:xfrm>
              <a:off x="2304" y="1440"/>
              <a:ext cx="856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204" name="Text Box 20"/>
            <p:cNvSpPr txBox="1">
              <a:spLocks noChangeArrowheads="1"/>
            </p:cNvSpPr>
            <p:nvPr/>
          </p:nvSpPr>
          <p:spPr bwMode="auto">
            <a:xfrm>
              <a:off x="2502" y="1199"/>
              <a:ext cx="6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Linkage</a:t>
              </a:r>
              <a:r>
                <a:rPr lang="en-AU" sz="1600"/>
                <a:t> </a:t>
              </a:r>
            </a:p>
          </p:txBody>
        </p:sp>
        <p:sp>
          <p:nvSpPr>
            <p:cNvPr id="349205" name="Text Box 21"/>
            <p:cNvSpPr txBox="1">
              <a:spLocks noChangeArrowheads="1"/>
            </p:cNvSpPr>
            <p:nvPr/>
          </p:nvSpPr>
          <p:spPr bwMode="auto">
            <a:xfrm>
              <a:off x="2464" y="1432"/>
              <a:ext cx="10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Linkage</a:t>
              </a:r>
            </a:p>
            <a:p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disequilibrium</a:t>
              </a:r>
              <a:r>
                <a:rPr lang="en-AU" sz="1600"/>
                <a:t> </a:t>
              </a:r>
            </a:p>
          </p:txBody>
        </p:sp>
        <p:sp>
          <p:nvSpPr>
            <p:cNvPr id="349206" name="Line 22"/>
            <p:cNvSpPr>
              <a:spLocks noChangeShapeType="1"/>
            </p:cNvSpPr>
            <p:nvPr/>
          </p:nvSpPr>
          <p:spPr bwMode="auto">
            <a:xfrm rot="20911246" flipH="1">
              <a:off x="3240" y="1689"/>
              <a:ext cx="280" cy="43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207" name="Text Box 23"/>
            <p:cNvSpPr txBox="1">
              <a:spLocks noChangeArrowheads="1"/>
            </p:cNvSpPr>
            <p:nvPr/>
          </p:nvSpPr>
          <p:spPr bwMode="auto">
            <a:xfrm>
              <a:off x="3478" y="1702"/>
              <a:ext cx="8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Mode of</a:t>
              </a:r>
            </a:p>
            <a:p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inheritance</a:t>
              </a:r>
              <a:r>
                <a:rPr lang="en-AU" sz="1600"/>
                <a:t> </a:t>
              </a:r>
            </a:p>
          </p:txBody>
        </p:sp>
        <p:sp>
          <p:nvSpPr>
            <p:cNvPr id="349208" name="Text Box 24"/>
            <p:cNvSpPr txBox="1">
              <a:spLocks noChangeArrowheads="1"/>
            </p:cNvSpPr>
            <p:nvPr/>
          </p:nvSpPr>
          <p:spPr bwMode="auto">
            <a:xfrm>
              <a:off x="1663" y="1830"/>
              <a:ext cx="87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Linkage</a:t>
              </a:r>
            </a:p>
            <a:p>
              <a:pPr algn="ctr"/>
              <a:r>
                <a:rPr lang="en-AU" sz="1600" b="1">
                  <a:solidFill>
                    <a:srgbClr val="CC3300"/>
                  </a:solidFill>
                  <a:latin typeface="Arial" charset="0"/>
                </a:rPr>
                <a:t>Association</a:t>
              </a:r>
              <a:r>
                <a:rPr lang="en-AU" sz="1600"/>
                <a:t> </a:t>
              </a:r>
            </a:p>
          </p:txBody>
        </p:sp>
        <p:sp>
          <p:nvSpPr>
            <p:cNvPr id="349209" name="Line 25"/>
            <p:cNvSpPr>
              <a:spLocks noChangeShapeType="1"/>
            </p:cNvSpPr>
            <p:nvPr/>
          </p:nvSpPr>
          <p:spPr bwMode="auto">
            <a:xfrm flipH="1">
              <a:off x="3592" y="2329"/>
              <a:ext cx="424" cy="11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210" name="Line 26"/>
            <p:cNvSpPr>
              <a:spLocks noChangeShapeType="1"/>
            </p:cNvSpPr>
            <p:nvPr/>
          </p:nvSpPr>
          <p:spPr bwMode="auto">
            <a:xfrm flipH="1" flipV="1">
              <a:off x="3576" y="2737"/>
              <a:ext cx="528" cy="22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6829425" y="6427788"/>
            <a:ext cx="2273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>
                <a:latin typeface="Arial" charset="0"/>
              </a:rPr>
              <a:t>Weiss &amp; Terwilliger (2000) </a:t>
            </a:r>
            <a:r>
              <a:rPr lang="en-GB" sz="1000" i="1">
                <a:latin typeface="Arial" charset="0"/>
              </a:rPr>
              <a:t>Nat Genet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3875" y="6156325"/>
            <a:ext cx="793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 pitchFamily="34" charset="0"/>
                <a:cs typeface="Arial" charset="0"/>
              </a:rPr>
              <a:t>Inadequate Marker Coverage (Candidate gene studies)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 rot="5400000">
            <a:off x="323057" y="6301581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Enabling association studies: HapMap</a:t>
            </a:r>
          </a:p>
        </p:txBody>
      </p:sp>
      <p:pic>
        <p:nvPicPr>
          <p:cNvPr id="529411" name="Picture 3" descr="hap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0"/>
            <a:ext cx="4346575" cy="415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Visualizing empirical LD</a:t>
            </a:r>
          </a:p>
        </p:txBody>
      </p:sp>
      <p:pic>
        <p:nvPicPr>
          <p:cNvPr id="517123" name="Picture 3" descr="7q31-with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8686800" cy="3886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Pairwise tagging</a:t>
            </a:r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5181600" y="2438400"/>
            <a:ext cx="3810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  <a:ea typeface="ＭＳ Ｐゴシック" pitchFamily="34" charset="-128"/>
              </a:rPr>
              <a:t>Tags:</a:t>
            </a:r>
          </a:p>
          <a:p>
            <a:pPr algn="ctr" eaLnBrk="0" hangingPunct="0"/>
            <a:endParaRPr lang="en-US" sz="2000" b="1">
              <a:latin typeface="Arial" charset="0"/>
              <a:ea typeface="ＭＳ Ｐゴシック" pitchFamily="34" charset="-128"/>
            </a:endParaRP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1</a:t>
            </a: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3</a:t>
            </a: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6</a:t>
            </a:r>
          </a:p>
          <a:p>
            <a:pPr algn="ctr" eaLnBrk="0" hangingPunct="0"/>
            <a:endParaRPr lang="en-US" sz="2000">
              <a:latin typeface="Arial" charset="0"/>
              <a:ea typeface="ＭＳ Ｐゴシック" pitchFamily="34" charset="-128"/>
            </a:endParaRPr>
          </a:p>
          <a:p>
            <a:pPr algn="ctr" eaLnBrk="0" hangingPunct="0"/>
            <a:r>
              <a:rPr lang="en-US" sz="2000" b="1">
                <a:latin typeface="Arial" charset="0"/>
                <a:ea typeface="ＭＳ Ｐゴシック" pitchFamily="34" charset="-128"/>
              </a:rPr>
              <a:t>3 in total</a:t>
            </a:r>
          </a:p>
          <a:p>
            <a:pPr algn="ctr" eaLnBrk="0" hangingPunct="0"/>
            <a:endParaRPr lang="en-US" sz="2000" b="1">
              <a:latin typeface="Arial" charset="0"/>
              <a:ea typeface="ＭＳ Ｐゴシック" pitchFamily="34" charset="-128"/>
            </a:endParaRPr>
          </a:p>
          <a:p>
            <a:pPr algn="ctr" eaLnBrk="0" hangingPunct="0"/>
            <a:r>
              <a:rPr lang="en-US" sz="2000" b="1">
                <a:latin typeface="Arial" charset="0"/>
                <a:ea typeface="ＭＳ Ｐゴシック" pitchFamily="34" charset="-128"/>
              </a:rPr>
              <a:t>Test for association:</a:t>
            </a:r>
          </a:p>
          <a:p>
            <a:pPr algn="ctr" eaLnBrk="0" hangingPunct="0"/>
            <a:endParaRPr lang="en-US" sz="2000" b="1">
              <a:latin typeface="Arial" charset="0"/>
              <a:ea typeface="ＭＳ Ｐゴシック" pitchFamily="34" charset="-128"/>
            </a:endParaRP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1</a:t>
            </a: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3</a:t>
            </a:r>
          </a:p>
          <a:p>
            <a:pPr algn="ctr" eaLnBrk="0" hangingPunct="0"/>
            <a:r>
              <a:rPr lang="en-US" sz="2000">
                <a:latin typeface="Arial" charset="0"/>
                <a:ea typeface="ＭＳ Ｐゴシック" pitchFamily="34" charset="-128"/>
              </a:rPr>
              <a:t>SNP 6</a:t>
            </a:r>
          </a:p>
        </p:txBody>
      </p:sp>
      <p:grpSp>
        <p:nvGrpSpPr>
          <p:cNvPr id="521220" name="Group 4"/>
          <p:cNvGrpSpPr>
            <a:grpSpLocks/>
          </p:cNvGrpSpPr>
          <p:nvPr/>
        </p:nvGrpSpPr>
        <p:grpSpPr bwMode="auto">
          <a:xfrm>
            <a:off x="990600" y="2470150"/>
            <a:ext cx="4114800" cy="793750"/>
            <a:chOff x="624" y="1556"/>
            <a:chExt cx="2592" cy="500"/>
          </a:xfrm>
        </p:grpSpPr>
        <p:sp>
          <p:nvSpPr>
            <p:cNvPr id="521221" name="Line 5"/>
            <p:cNvSpPr>
              <a:spLocks noChangeShapeType="1"/>
            </p:cNvSpPr>
            <p:nvPr/>
          </p:nvSpPr>
          <p:spPr bwMode="auto">
            <a:xfrm>
              <a:off x="624" y="1952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222" name="Freeform 6"/>
            <p:cNvSpPr>
              <a:spLocks/>
            </p:cNvSpPr>
            <p:nvPr/>
          </p:nvSpPr>
          <p:spPr bwMode="auto">
            <a:xfrm>
              <a:off x="2928" y="1848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3" name="Freeform 7"/>
            <p:cNvSpPr>
              <a:spLocks/>
            </p:cNvSpPr>
            <p:nvPr/>
          </p:nvSpPr>
          <p:spPr bwMode="auto">
            <a:xfrm>
              <a:off x="2152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4" name="Freeform 8"/>
            <p:cNvSpPr>
              <a:spLocks/>
            </p:cNvSpPr>
            <p:nvPr/>
          </p:nvSpPr>
          <p:spPr bwMode="auto">
            <a:xfrm>
              <a:off x="1816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5" name="Freeform 9"/>
            <p:cNvSpPr>
              <a:spLocks/>
            </p:cNvSpPr>
            <p:nvPr/>
          </p:nvSpPr>
          <p:spPr bwMode="auto">
            <a:xfrm>
              <a:off x="1160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6" name="Freeform 10"/>
            <p:cNvSpPr>
              <a:spLocks/>
            </p:cNvSpPr>
            <p:nvPr/>
          </p:nvSpPr>
          <p:spPr bwMode="auto">
            <a:xfrm>
              <a:off x="1456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7" name="Freeform 11"/>
            <p:cNvSpPr>
              <a:spLocks/>
            </p:cNvSpPr>
            <p:nvPr/>
          </p:nvSpPr>
          <p:spPr bwMode="auto">
            <a:xfrm>
              <a:off x="656" y="1839"/>
              <a:ext cx="232" cy="208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1228" name="Text Box 12"/>
            <p:cNvSpPr txBox="1">
              <a:spLocks noChangeArrowheads="1"/>
            </p:cNvSpPr>
            <p:nvPr/>
          </p:nvSpPr>
          <p:spPr bwMode="auto">
            <a:xfrm>
              <a:off x="681" y="1566"/>
              <a:ext cx="17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A/T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521229" name="Text Box 13"/>
            <p:cNvSpPr txBox="1">
              <a:spLocks noChangeArrowheads="1"/>
            </p:cNvSpPr>
            <p:nvPr/>
          </p:nvSpPr>
          <p:spPr bwMode="auto">
            <a:xfrm>
              <a:off x="1162" y="1559"/>
              <a:ext cx="193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G/A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521230" name="Text Box 14"/>
            <p:cNvSpPr txBox="1">
              <a:spLocks noChangeArrowheads="1"/>
            </p:cNvSpPr>
            <p:nvPr/>
          </p:nvSpPr>
          <p:spPr bwMode="auto">
            <a:xfrm>
              <a:off x="1475" y="1556"/>
              <a:ext cx="19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G/C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3</a:t>
              </a:r>
            </a:p>
          </p:txBody>
        </p:sp>
        <p:sp>
          <p:nvSpPr>
            <p:cNvPr id="521231" name="Text Box 15"/>
            <p:cNvSpPr txBox="1">
              <a:spLocks noChangeArrowheads="1"/>
            </p:cNvSpPr>
            <p:nvPr/>
          </p:nvSpPr>
          <p:spPr bwMode="auto">
            <a:xfrm>
              <a:off x="1832" y="1561"/>
              <a:ext cx="18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T/C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521232" name="Text Box 16"/>
            <p:cNvSpPr txBox="1">
              <a:spLocks noChangeArrowheads="1"/>
            </p:cNvSpPr>
            <p:nvPr/>
          </p:nvSpPr>
          <p:spPr bwMode="auto">
            <a:xfrm>
              <a:off x="2158" y="1561"/>
              <a:ext cx="19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G/C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521233" name="Text Box 17"/>
            <p:cNvSpPr txBox="1">
              <a:spLocks noChangeArrowheads="1"/>
            </p:cNvSpPr>
            <p:nvPr/>
          </p:nvSpPr>
          <p:spPr bwMode="auto">
            <a:xfrm>
              <a:off x="2941" y="1568"/>
              <a:ext cx="1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A/C</a:t>
              </a:r>
            </a:p>
            <a:p>
              <a:pPr algn="ctr">
                <a:tabLst>
                  <a:tab pos="1066800" algn="l"/>
                </a:tabLst>
              </a:pPr>
              <a:r>
                <a:rPr lang="en-US" sz="1400">
                  <a:latin typeface="Arial" charset="0"/>
                  <a:ea typeface="ＭＳ Ｐゴシック" pitchFamily="34" charset="-128"/>
                </a:rPr>
                <a:t>6</a:t>
              </a:r>
            </a:p>
          </p:txBody>
        </p:sp>
      </p:grpSp>
      <p:grpSp>
        <p:nvGrpSpPr>
          <p:cNvPr id="521234" name="Group 18"/>
          <p:cNvGrpSpPr>
            <a:grpSpLocks/>
          </p:cNvGrpSpPr>
          <p:nvPr/>
        </p:nvGrpSpPr>
        <p:grpSpPr bwMode="auto">
          <a:xfrm>
            <a:off x="1219200" y="5384800"/>
            <a:ext cx="823913" cy="558800"/>
            <a:chOff x="768" y="3248"/>
            <a:chExt cx="519" cy="352"/>
          </a:xfrm>
        </p:grpSpPr>
        <p:sp>
          <p:nvSpPr>
            <p:cNvPr id="521235" name="Text Box 19"/>
            <p:cNvSpPr txBox="1">
              <a:spLocks noChangeArrowheads="1"/>
            </p:cNvSpPr>
            <p:nvPr/>
          </p:nvSpPr>
          <p:spPr bwMode="auto">
            <a:xfrm>
              <a:off x="802" y="3388"/>
              <a:ext cx="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 pitchFamily="34" charset="-128"/>
                </a:rPr>
                <a:t>high</a:t>
              </a:r>
              <a:r>
                <a:rPr lang="en-US" sz="1600" i="1">
                  <a:latin typeface="Arial" charset="0"/>
                  <a:ea typeface="ＭＳ Ｐゴシック" pitchFamily="34" charset="-128"/>
                </a:rPr>
                <a:t> r</a:t>
              </a:r>
              <a:r>
                <a:rPr lang="en-US" sz="1600" baseline="30000">
                  <a:latin typeface="Arial" charset="0"/>
                  <a:ea typeface="ＭＳ Ｐゴシック" pitchFamily="34" charset="-128"/>
                </a:rPr>
                <a:t>2</a:t>
              </a: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521236" name="AutoShape 20"/>
            <p:cNvCxnSpPr>
              <a:cxnSpLocks noChangeShapeType="1"/>
              <a:endCxn id="521245" idx="2"/>
            </p:cNvCxnSpPr>
            <p:nvPr/>
          </p:nvCxnSpPr>
          <p:spPr bwMode="auto">
            <a:xfrm rot="5400000">
              <a:off x="1015" y="3001"/>
              <a:ext cx="1" cy="496"/>
            </a:xfrm>
            <a:prstGeom prst="curvedConnector3">
              <a:avLst>
                <a:gd name="adj1" fmla="val 14400000"/>
              </a:avLst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521237" name="Group 21"/>
          <p:cNvGrpSpPr>
            <a:grpSpLocks/>
          </p:cNvGrpSpPr>
          <p:nvPr/>
        </p:nvGrpSpPr>
        <p:grpSpPr bwMode="auto">
          <a:xfrm>
            <a:off x="2489200" y="5384800"/>
            <a:ext cx="1092200" cy="558800"/>
            <a:chOff x="1568" y="3248"/>
            <a:chExt cx="688" cy="352"/>
          </a:xfrm>
        </p:grpSpPr>
        <p:cxnSp>
          <p:nvCxnSpPr>
            <p:cNvPr id="521238" name="AutoShape 22"/>
            <p:cNvCxnSpPr>
              <a:cxnSpLocks noChangeShapeType="1"/>
              <a:stCxn id="521254" idx="2"/>
              <a:endCxn id="521249" idx="2"/>
            </p:cNvCxnSpPr>
            <p:nvPr/>
          </p:nvCxnSpPr>
          <p:spPr bwMode="auto">
            <a:xfrm rot="5400000">
              <a:off x="1911" y="2905"/>
              <a:ext cx="1" cy="688"/>
            </a:xfrm>
            <a:prstGeom prst="curvedConnector3">
              <a:avLst>
                <a:gd name="adj1" fmla="val 14400000"/>
              </a:avLst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21239" name="Text Box 23"/>
            <p:cNvSpPr txBox="1">
              <a:spLocks noChangeArrowheads="1"/>
            </p:cNvSpPr>
            <p:nvPr/>
          </p:nvSpPr>
          <p:spPr bwMode="auto">
            <a:xfrm>
              <a:off x="1680" y="3388"/>
              <a:ext cx="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 pitchFamily="34" charset="-128"/>
                </a:rPr>
                <a:t>high</a:t>
              </a:r>
              <a:r>
                <a:rPr lang="en-US" sz="1600" i="1">
                  <a:latin typeface="Arial" charset="0"/>
                  <a:ea typeface="ＭＳ Ｐゴシック" pitchFamily="34" charset="-128"/>
                </a:rPr>
                <a:t> r</a:t>
              </a:r>
              <a:r>
                <a:rPr lang="en-US" sz="1600" baseline="30000">
                  <a:latin typeface="Arial" charset="0"/>
                  <a:ea typeface="ＭＳ Ｐゴシック" pitchFamily="34" charset="-128"/>
                </a:rPr>
                <a:t>2</a:t>
              </a: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521240" name="Group 24"/>
          <p:cNvGrpSpPr>
            <a:grpSpLocks/>
          </p:cNvGrpSpPr>
          <p:nvPr/>
        </p:nvGrpSpPr>
        <p:grpSpPr bwMode="auto">
          <a:xfrm>
            <a:off x="3060700" y="5384800"/>
            <a:ext cx="1752600" cy="558800"/>
            <a:chOff x="1928" y="3248"/>
            <a:chExt cx="1104" cy="352"/>
          </a:xfrm>
        </p:grpSpPr>
        <p:sp>
          <p:nvSpPr>
            <p:cNvPr id="521241" name="Text Box 25"/>
            <p:cNvSpPr txBox="1">
              <a:spLocks noChangeArrowheads="1"/>
            </p:cNvSpPr>
            <p:nvPr/>
          </p:nvSpPr>
          <p:spPr bwMode="auto">
            <a:xfrm>
              <a:off x="2338" y="3388"/>
              <a:ext cx="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 pitchFamily="34" charset="-128"/>
                </a:rPr>
                <a:t>high</a:t>
              </a:r>
              <a:r>
                <a:rPr lang="en-US" sz="1600" i="1">
                  <a:latin typeface="Arial" charset="0"/>
                  <a:ea typeface="ＭＳ Ｐゴシック" pitchFamily="34" charset="-128"/>
                </a:rPr>
                <a:t> r</a:t>
              </a:r>
              <a:r>
                <a:rPr lang="en-US" sz="1600" baseline="30000">
                  <a:latin typeface="Arial" charset="0"/>
                  <a:ea typeface="ＭＳ Ｐゴシック" pitchFamily="34" charset="-128"/>
                </a:rPr>
                <a:t>2</a:t>
              </a: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521242" name="AutoShape 26"/>
            <p:cNvCxnSpPr>
              <a:cxnSpLocks noChangeShapeType="1"/>
              <a:stCxn id="521261" idx="2"/>
              <a:endCxn id="521258" idx="2"/>
            </p:cNvCxnSpPr>
            <p:nvPr/>
          </p:nvCxnSpPr>
          <p:spPr bwMode="auto">
            <a:xfrm rot="5400000">
              <a:off x="2479" y="2697"/>
              <a:ext cx="1" cy="1104"/>
            </a:xfrm>
            <a:prstGeom prst="curvedConnector3">
              <a:avLst>
                <a:gd name="adj1" fmla="val 14400000"/>
              </a:avLst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521243" name="Group 27"/>
          <p:cNvGrpSpPr>
            <a:grpSpLocks/>
          </p:cNvGrpSpPr>
          <p:nvPr/>
        </p:nvGrpSpPr>
        <p:grpSpPr bwMode="auto">
          <a:xfrm>
            <a:off x="990600" y="3708400"/>
            <a:ext cx="457200" cy="1447800"/>
            <a:chOff x="624" y="2336"/>
            <a:chExt cx="288" cy="912"/>
          </a:xfrm>
        </p:grpSpPr>
        <p:sp>
          <p:nvSpPr>
            <p:cNvPr id="521244" name="AutoShape 28"/>
            <p:cNvSpPr>
              <a:spLocks noChangeArrowheads="1"/>
            </p:cNvSpPr>
            <p:nvPr/>
          </p:nvSpPr>
          <p:spPr bwMode="auto">
            <a:xfrm>
              <a:off x="624" y="2336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521245" name="AutoShape 29"/>
            <p:cNvSpPr>
              <a:spLocks noChangeArrowheads="1"/>
            </p:cNvSpPr>
            <p:nvPr/>
          </p:nvSpPr>
          <p:spPr bwMode="auto">
            <a:xfrm>
              <a:off x="624" y="2788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T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T</a:t>
              </a:r>
            </a:p>
          </p:txBody>
        </p:sp>
      </p:grpSp>
      <p:grpSp>
        <p:nvGrpSpPr>
          <p:cNvPr id="521246" name="Group 30"/>
          <p:cNvGrpSpPr>
            <a:grpSpLocks/>
          </p:cNvGrpSpPr>
          <p:nvPr/>
        </p:nvGrpSpPr>
        <p:grpSpPr bwMode="auto">
          <a:xfrm>
            <a:off x="2260600" y="3708400"/>
            <a:ext cx="457200" cy="1447800"/>
            <a:chOff x="1424" y="2336"/>
            <a:chExt cx="288" cy="912"/>
          </a:xfrm>
        </p:grpSpPr>
        <p:sp>
          <p:nvSpPr>
            <p:cNvPr id="521247" name="AutoShape 31"/>
            <p:cNvSpPr>
              <a:spLocks noChangeArrowheads="1"/>
            </p:cNvSpPr>
            <p:nvPr/>
          </p:nvSpPr>
          <p:spPr bwMode="auto">
            <a:xfrm>
              <a:off x="1424" y="2336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48" name="AutoShape 32"/>
            <p:cNvSpPr>
              <a:spLocks noChangeArrowheads="1"/>
            </p:cNvSpPr>
            <p:nvPr/>
          </p:nvSpPr>
          <p:spPr bwMode="auto">
            <a:xfrm>
              <a:off x="1424" y="2576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49" name="AutoShape 33"/>
            <p:cNvSpPr>
              <a:spLocks noChangeArrowheads="1"/>
            </p:cNvSpPr>
            <p:nvPr/>
          </p:nvSpPr>
          <p:spPr bwMode="auto">
            <a:xfrm>
              <a:off x="1424" y="3012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50" name="AutoShape 34"/>
            <p:cNvSpPr>
              <a:spLocks noChangeArrowheads="1"/>
            </p:cNvSpPr>
            <p:nvPr/>
          </p:nvSpPr>
          <p:spPr bwMode="auto">
            <a:xfrm>
              <a:off x="1424" y="2792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</p:grpSp>
      <p:grpSp>
        <p:nvGrpSpPr>
          <p:cNvPr id="521251" name="Group 35"/>
          <p:cNvGrpSpPr>
            <a:grpSpLocks/>
          </p:cNvGrpSpPr>
          <p:nvPr/>
        </p:nvGrpSpPr>
        <p:grpSpPr bwMode="auto">
          <a:xfrm>
            <a:off x="3352800" y="3708400"/>
            <a:ext cx="457200" cy="1447800"/>
            <a:chOff x="2112" y="2336"/>
            <a:chExt cx="288" cy="912"/>
          </a:xfrm>
        </p:grpSpPr>
        <p:sp>
          <p:nvSpPr>
            <p:cNvPr id="521252" name="AutoShape 36"/>
            <p:cNvSpPr>
              <a:spLocks noChangeArrowheads="1"/>
            </p:cNvSpPr>
            <p:nvPr/>
          </p:nvSpPr>
          <p:spPr bwMode="auto">
            <a:xfrm>
              <a:off x="2112" y="2336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53" name="AutoShape 37"/>
            <p:cNvSpPr>
              <a:spLocks noChangeArrowheads="1"/>
            </p:cNvSpPr>
            <p:nvPr/>
          </p:nvSpPr>
          <p:spPr bwMode="auto">
            <a:xfrm>
              <a:off x="2112" y="2576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54" name="AutoShape 38"/>
            <p:cNvSpPr>
              <a:spLocks noChangeArrowheads="1"/>
            </p:cNvSpPr>
            <p:nvPr/>
          </p:nvSpPr>
          <p:spPr bwMode="auto">
            <a:xfrm>
              <a:off x="2112" y="3012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55" name="AutoShape 39"/>
            <p:cNvSpPr>
              <a:spLocks noChangeArrowheads="1"/>
            </p:cNvSpPr>
            <p:nvPr/>
          </p:nvSpPr>
          <p:spPr bwMode="auto">
            <a:xfrm>
              <a:off x="2112" y="2792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</p:grpSp>
      <p:grpSp>
        <p:nvGrpSpPr>
          <p:cNvPr id="521256" name="Group 40"/>
          <p:cNvGrpSpPr>
            <a:grpSpLocks/>
          </p:cNvGrpSpPr>
          <p:nvPr/>
        </p:nvGrpSpPr>
        <p:grpSpPr bwMode="auto">
          <a:xfrm>
            <a:off x="2832100" y="3708400"/>
            <a:ext cx="457200" cy="1447800"/>
            <a:chOff x="1784" y="2336"/>
            <a:chExt cx="288" cy="912"/>
          </a:xfrm>
        </p:grpSpPr>
        <p:sp>
          <p:nvSpPr>
            <p:cNvPr id="521257" name="AutoShape 41"/>
            <p:cNvSpPr>
              <a:spLocks noChangeArrowheads="1"/>
            </p:cNvSpPr>
            <p:nvPr/>
          </p:nvSpPr>
          <p:spPr bwMode="auto">
            <a:xfrm>
              <a:off x="1784" y="2336"/>
              <a:ext cx="288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T</a:t>
              </a:r>
            </a:p>
          </p:txBody>
        </p:sp>
        <p:sp>
          <p:nvSpPr>
            <p:cNvPr id="521258" name="AutoShape 42"/>
            <p:cNvSpPr>
              <a:spLocks noChangeArrowheads="1"/>
            </p:cNvSpPr>
            <p:nvPr/>
          </p:nvSpPr>
          <p:spPr bwMode="auto">
            <a:xfrm>
              <a:off x="1784" y="2568"/>
              <a:ext cx="288" cy="680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</p:grpSp>
      <p:grpSp>
        <p:nvGrpSpPr>
          <p:cNvPr id="521259" name="Group 43"/>
          <p:cNvGrpSpPr>
            <a:grpSpLocks/>
          </p:cNvGrpSpPr>
          <p:nvPr/>
        </p:nvGrpSpPr>
        <p:grpSpPr bwMode="auto">
          <a:xfrm>
            <a:off x="4584700" y="3708400"/>
            <a:ext cx="457200" cy="1447800"/>
            <a:chOff x="2888" y="2336"/>
            <a:chExt cx="288" cy="912"/>
          </a:xfrm>
        </p:grpSpPr>
        <p:sp>
          <p:nvSpPr>
            <p:cNvPr id="521260" name="AutoShape 44"/>
            <p:cNvSpPr>
              <a:spLocks noChangeArrowheads="1"/>
            </p:cNvSpPr>
            <p:nvPr/>
          </p:nvSpPr>
          <p:spPr bwMode="auto">
            <a:xfrm>
              <a:off x="2888" y="2336"/>
              <a:ext cx="288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521261" name="AutoShape 45"/>
            <p:cNvSpPr>
              <a:spLocks noChangeArrowheads="1"/>
            </p:cNvSpPr>
            <p:nvPr/>
          </p:nvSpPr>
          <p:spPr bwMode="auto">
            <a:xfrm>
              <a:off x="2888" y="2568"/>
              <a:ext cx="288" cy="680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</p:grpSp>
      <p:grpSp>
        <p:nvGrpSpPr>
          <p:cNvPr id="521262" name="Group 46"/>
          <p:cNvGrpSpPr>
            <a:grpSpLocks/>
          </p:cNvGrpSpPr>
          <p:nvPr/>
        </p:nvGrpSpPr>
        <p:grpSpPr bwMode="auto">
          <a:xfrm>
            <a:off x="3352800" y="3708400"/>
            <a:ext cx="457200" cy="1447800"/>
            <a:chOff x="2112" y="2336"/>
            <a:chExt cx="288" cy="912"/>
          </a:xfrm>
        </p:grpSpPr>
        <p:sp>
          <p:nvSpPr>
            <p:cNvPr id="521263" name="AutoShape 47"/>
            <p:cNvSpPr>
              <a:spLocks noChangeArrowheads="1"/>
            </p:cNvSpPr>
            <p:nvPr/>
          </p:nvSpPr>
          <p:spPr bwMode="auto">
            <a:xfrm>
              <a:off x="2112" y="2336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64" name="AutoShape 48"/>
            <p:cNvSpPr>
              <a:spLocks noChangeArrowheads="1"/>
            </p:cNvSpPr>
            <p:nvPr/>
          </p:nvSpPr>
          <p:spPr bwMode="auto">
            <a:xfrm>
              <a:off x="2112" y="2576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65" name="AutoShape 49"/>
            <p:cNvSpPr>
              <a:spLocks noChangeArrowheads="1"/>
            </p:cNvSpPr>
            <p:nvPr/>
          </p:nvSpPr>
          <p:spPr bwMode="auto">
            <a:xfrm>
              <a:off x="2112" y="3012"/>
              <a:ext cx="288" cy="236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521266" name="AutoShape 50"/>
            <p:cNvSpPr>
              <a:spLocks noChangeArrowheads="1"/>
            </p:cNvSpPr>
            <p:nvPr/>
          </p:nvSpPr>
          <p:spPr bwMode="auto">
            <a:xfrm>
              <a:off x="2112" y="2792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</p:grpSp>
      <p:grpSp>
        <p:nvGrpSpPr>
          <p:cNvPr id="521267" name="Group 51"/>
          <p:cNvGrpSpPr>
            <a:grpSpLocks/>
          </p:cNvGrpSpPr>
          <p:nvPr/>
        </p:nvGrpSpPr>
        <p:grpSpPr bwMode="auto">
          <a:xfrm>
            <a:off x="2832100" y="3708400"/>
            <a:ext cx="457200" cy="1447800"/>
            <a:chOff x="1784" y="2336"/>
            <a:chExt cx="288" cy="912"/>
          </a:xfrm>
        </p:grpSpPr>
        <p:sp>
          <p:nvSpPr>
            <p:cNvPr id="521268" name="AutoShape 52"/>
            <p:cNvSpPr>
              <a:spLocks noChangeArrowheads="1"/>
            </p:cNvSpPr>
            <p:nvPr/>
          </p:nvSpPr>
          <p:spPr bwMode="auto">
            <a:xfrm>
              <a:off x="1784" y="2336"/>
              <a:ext cx="288" cy="232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T</a:t>
              </a:r>
            </a:p>
          </p:txBody>
        </p:sp>
        <p:sp>
          <p:nvSpPr>
            <p:cNvPr id="521269" name="AutoShape 53"/>
            <p:cNvSpPr>
              <a:spLocks noChangeArrowheads="1"/>
            </p:cNvSpPr>
            <p:nvPr/>
          </p:nvSpPr>
          <p:spPr bwMode="auto">
            <a:xfrm>
              <a:off x="1784" y="2568"/>
              <a:ext cx="288" cy="68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C</a:t>
              </a:r>
            </a:p>
          </p:txBody>
        </p:sp>
      </p:grpSp>
      <p:grpSp>
        <p:nvGrpSpPr>
          <p:cNvPr id="521270" name="Group 54"/>
          <p:cNvGrpSpPr>
            <a:grpSpLocks/>
          </p:cNvGrpSpPr>
          <p:nvPr/>
        </p:nvGrpSpPr>
        <p:grpSpPr bwMode="auto">
          <a:xfrm>
            <a:off x="1765300" y="3708400"/>
            <a:ext cx="457200" cy="1447800"/>
            <a:chOff x="624" y="2336"/>
            <a:chExt cx="288" cy="912"/>
          </a:xfrm>
        </p:grpSpPr>
        <p:sp>
          <p:nvSpPr>
            <p:cNvPr id="521271" name="AutoShape 55"/>
            <p:cNvSpPr>
              <a:spLocks noChangeArrowheads="1"/>
            </p:cNvSpPr>
            <p:nvPr/>
          </p:nvSpPr>
          <p:spPr bwMode="auto">
            <a:xfrm>
              <a:off x="624" y="2336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72" name="AutoShape 56"/>
            <p:cNvSpPr>
              <a:spLocks noChangeArrowheads="1"/>
            </p:cNvSpPr>
            <p:nvPr/>
          </p:nvSpPr>
          <p:spPr bwMode="auto">
            <a:xfrm>
              <a:off x="624" y="2788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</p:grpSp>
      <p:grpSp>
        <p:nvGrpSpPr>
          <p:cNvPr id="521273" name="Group 57"/>
          <p:cNvGrpSpPr>
            <a:grpSpLocks/>
          </p:cNvGrpSpPr>
          <p:nvPr/>
        </p:nvGrpSpPr>
        <p:grpSpPr bwMode="auto">
          <a:xfrm>
            <a:off x="1765300" y="3708400"/>
            <a:ext cx="457200" cy="1447800"/>
            <a:chOff x="624" y="2336"/>
            <a:chExt cx="288" cy="912"/>
          </a:xfrm>
        </p:grpSpPr>
        <p:sp>
          <p:nvSpPr>
            <p:cNvPr id="521274" name="AutoShape 58"/>
            <p:cNvSpPr>
              <a:spLocks noChangeArrowheads="1"/>
            </p:cNvSpPr>
            <p:nvPr/>
          </p:nvSpPr>
          <p:spPr bwMode="auto">
            <a:xfrm>
              <a:off x="624" y="2336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G</a:t>
              </a:r>
            </a:p>
          </p:txBody>
        </p:sp>
        <p:sp>
          <p:nvSpPr>
            <p:cNvPr id="521275" name="AutoShape 59"/>
            <p:cNvSpPr>
              <a:spLocks noChangeArrowheads="1"/>
            </p:cNvSpPr>
            <p:nvPr/>
          </p:nvSpPr>
          <p:spPr bwMode="auto">
            <a:xfrm>
              <a:off x="624" y="2788"/>
              <a:ext cx="288" cy="46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A</a:t>
              </a:r>
            </a:p>
            <a:p>
              <a:pPr algn="ctr" eaLnBrk="0" hangingPunct="0"/>
              <a:r>
                <a:rPr lang="en-US"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rPr>
                <a:t>A</a:t>
              </a:r>
            </a:p>
          </p:txBody>
        </p:sp>
      </p:grpSp>
      <p:sp>
        <p:nvSpPr>
          <p:cNvPr id="521276" name="Rectangle 60"/>
          <p:cNvSpPr>
            <a:spLocks noChangeArrowheads="1"/>
          </p:cNvSpPr>
          <p:nvPr/>
        </p:nvSpPr>
        <p:spPr bwMode="auto">
          <a:xfrm>
            <a:off x="152400" y="6415088"/>
            <a:ext cx="472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Arial" charset="0"/>
                <a:ea typeface="ＭＳ Ｐゴシック" pitchFamily="34" charset="-128"/>
              </a:rPr>
              <a:t>Carlson </a:t>
            </a:r>
            <a:r>
              <a:rPr lang="en-US" sz="1800" i="1">
                <a:latin typeface="Arial" charset="0"/>
                <a:ea typeface="ＭＳ Ｐゴシック" pitchFamily="34" charset="-128"/>
              </a:rPr>
              <a:t>et al. </a:t>
            </a:r>
            <a:r>
              <a:rPr lang="en-US" sz="1800">
                <a:latin typeface="Arial" charset="0"/>
                <a:ea typeface="ＭＳ Ｐゴシック" pitchFamily="34" charset="-128"/>
              </a:rPr>
              <a:t>(2004) </a:t>
            </a:r>
            <a:r>
              <a:rPr lang="en-US" sz="1800" i="1">
                <a:latin typeface="Arial" charset="0"/>
                <a:ea typeface="ＭＳ Ｐゴシック" pitchFamily="34" charset="-128"/>
              </a:rPr>
              <a:t>AJHG </a:t>
            </a:r>
            <a:r>
              <a:rPr lang="en-US" sz="1800" b="1">
                <a:latin typeface="Arial" charset="0"/>
                <a:ea typeface="ＭＳ Ｐゴシック" pitchFamily="34" charset="-128"/>
              </a:rPr>
              <a:t>74</a:t>
            </a:r>
            <a:r>
              <a:rPr lang="en-US" sz="1800">
                <a:latin typeface="Arial" charset="0"/>
                <a:ea typeface="ＭＳ Ｐゴシック" pitchFamily="34" charset="-128"/>
              </a:rPr>
              <a:t>:106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21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2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1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autoUpdateAnimBg="0"/>
      <p:bldP spid="5212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Definitions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52980" name="Text Box 52"/>
          <p:cNvSpPr txBox="1">
            <a:spLocks noChangeArrowheads="1"/>
          </p:cNvSpPr>
          <p:nvPr/>
        </p:nvSpPr>
        <p:spPr bwMode="auto">
          <a:xfrm>
            <a:off x="622300" y="1841500"/>
            <a:ext cx="644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SNP: </a:t>
            </a:r>
            <a:r>
              <a:rPr lang="en-GB" sz="1800"/>
              <a:t>“Single Nucleotide Polymorphism” a mutation that produces a</a:t>
            </a:r>
          </a:p>
          <a:p>
            <a:r>
              <a:rPr lang="en-GB" sz="1800"/>
              <a:t>single base pair change in the DNA sequence</a:t>
            </a:r>
            <a:endParaRPr lang="en-US" sz="1800"/>
          </a:p>
        </p:txBody>
      </p:sp>
      <p:sp>
        <p:nvSpPr>
          <p:cNvPr id="252983" name="Line 55"/>
          <p:cNvSpPr>
            <a:spLocks noChangeShapeType="1"/>
          </p:cNvSpPr>
          <p:nvPr/>
        </p:nvSpPr>
        <p:spPr bwMode="auto">
          <a:xfrm>
            <a:off x="1695450" y="5105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85" name="Text Box 57"/>
          <p:cNvSpPr txBox="1">
            <a:spLocks noChangeArrowheads="1"/>
          </p:cNvSpPr>
          <p:nvPr/>
        </p:nvSpPr>
        <p:spPr bwMode="auto">
          <a:xfrm>
            <a:off x="609600" y="48006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2"/>
                </a:solidFill>
              </a:rPr>
              <a:t>haplotypes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52988" name="Text Box 60"/>
          <p:cNvSpPr txBox="1">
            <a:spLocks noChangeArrowheads="1"/>
          </p:cNvSpPr>
          <p:nvPr/>
        </p:nvSpPr>
        <p:spPr bwMode="auto">
          <a:xfrm>
            <a:off x="533400" y="3708400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2"/>
                </a:solidFill>
              </a:rPr>
              <a:t>genotypes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52990" name="Line 62"/>
          <p:cNvSpPr>
            <a:spLocks noChangeShapeType="1"/>
          </p:cNvSpPr>
          <p:nvPr/>
        </p:nvSpPr>
        <p:spPr bwMode="auto">
          <a:xfrm>
            <a:off x="1466850" y="4114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>
            <a:off x="1771650" y="3225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8478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0" name="Oval 42"/>
          <p:cNvSpPr>
            <a:spLocks noChangeArrowheads="1"/>
          </p:cNvSpPr>
          <p:nvPr/>
        </p:nvSpPr>
        <p:spPr bwMode="auto">
          <a:xfrm>
            <a:off x="22288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1" name="Oval 43"/>
          <p:cNvSpPr>
            <a:spLocks noChangeArrowheads="1"/>
          </p:cNvSpPr>
          <p:nvPr/>
        </p:nvSpPr>
        <p:spPr bwMode="auto">
          <a:xfrm>
            <a:off x="31432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2" name="Oval 44"/>
          <p:cNvSpPr>
            <a:spLocks noChangeArrowheads="1"/>
          </p:cNvSpPr>
          <p:nvPr/>
        </p:nvSpPr>
        <p:spPr bwMode="auto">
          <a:xfrm>
            <a:off x="34480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3" name="Oval 45"/>
          <p:cNvSpPr>
            <a:spLocks noChangeArrowheads="1"/>
          </p:cNvSpPr>
          <p:nvPr/>
        </p:nvSpPr>
        <p:spPr bwMode="auto">
          <a:xfrm>
            <a:off x="2686050" y="314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>
            <a:off x="1771650" y="3454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75" name="Oval 47"/>
          <p:cNvSpPr>
            <a:spLocks noChangeArrowheads="1"/>
          </p:cNvSpPr>
          <p:nvPr/>
        </p:nvSpPr>
        <p:spPr bwMode="auto">
          <a:xfrm>
            <a:off x="18478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6" name="Oval 48"/>
          <p:cNvSpPr>
            <a:spLocks noChangeArrowheads="1"/>
          </p:cNvSpPr>
          <p:nvPr/>
        </p:nvSpPr>
        <p:spPr bwMode="auto">
          <a:xfrm>
            <a:off x="22288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7" name="Oval 49"/>
          <p:cNvSpPr>
            <a:spLocks noChangeArrowheads="1"/>
          </p:cNvSpPr>
          <p:nvPr/>
        </p:nvSpPr>
        <p:spPr bwMode="auto">
          <a:xfrm>
            <a:off x="31432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8" name="Oval 50"/>
          <p:cNvSpPr>
            <a:spLocks noChangeArrowheads="1"/>
          </p:cNvSpPr>
          <p:nvPr/>
        </p:nvSpPr>
        <p:spPr bwMode="auto">
          <a:xfrm>
            <a:off x="34480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79" name="Oval 51"/>
          <p:cNvSpPr>
            <a:spLocks noChangeArrowheads="1"/>
          </p:cNvSpPr>
          <p:nvPr/>
        </p:nvSpPr>
        <p:spPr bwMode="auto">
          <a:xfrm>
            <a:off x="2686050" y="337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2989" name="Line 61"/>
          <p:cNvSpPr>
            <a:spLocks noChangeShapeType="1"/>
          </p:cNvSpPr>
          <p:nvPr/>
        </p:nvSpPr>
        <p:spPr bwMode="auto">
          <a:xfrm>
            <a:off x="1314450" y="3302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991" name="Text Box 63"/>
          <p:cNvSpPr txBox="1">
            <a:spLocks noChangeArrowheads="1"/>
          </p:cNvSpPr>
          <p:nvPr/>
        </p:nvSpPr>
        <p:spPr bwMode="auto">
          <a:xfrm>
            <a:off x="609600" y="2971800"/>
            <a:ext cx="706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2"/>
                </a:solidFill>
              </a:rPr>
              <a:t>alleles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52992" name="Line 64"/>
          <p:cNvSpPr>
            <a:spLocks noChangeShapeType="1"/>
          </p:cNvSpPr>
          <p:nvPr/>
        </p:nvSpPr>
        <p:spPr bwMode="auto">
          <a:xfrm>
            <a:off x="1390650" y="30734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02" name="Text Box 74"/>
          <p:cNvSpPr txBox="1">
            <a:spLocks noChangeArrowheads="1"/>
          </p:cNvSpPr>
          <p:nvPr/>
        </p:nvSpPr>
        <p:spPr bwMode="auto">
          <a:xfrm>
            <a:off x="1771650" y="30861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03" name="Text Box 75"/>
          <p:cNvSpPr txBox="1">
            <a:spLocks noChangeArrowheads="1"/>
          </p:cNvSpPr>
          <p:nvPr/>
        </p:nvSpPr>
        <p:spPr bwMode="auto">
          <a:xfrm>
            <a:off x="1771650" y="3305175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C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53004" name="Text Box 76"/>
          <p:cNvSpPr txBox="1">
            <a:spLocks noChangeArrowheads="1"/>
          </p:cNvSpPr>
          <p:nvPr/>
        </p:nvSpPr>
        <p:spPr bwMode="auto">
          <a:xfrm>
            <a:off x="2154238" y="3087688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A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53006" name="Text Box 78"/>
          <p:cNvSpPr txBox="1">
            <a:spLocks noChangeArrowheads="1"/>
          </p:cNvSpPr>
          <p:nvPr/>
        </p:nvSpPr>
        <p:spPr bwMode="auto">
          <a:xfrm>
            <a:off x="2163763" y="331628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07" name="Text Box 79"/>
          <p:cNvSpPr txBox="1">
            <a:spLocks noChangeArrowheads="1"/>
          </p:cNvSpPr>
          <p:nvPr/>
        </p:nvSpPr>
        <p:spPr bwMode="auto">
          <a:xfrm>
            <a:off x="2611438" y="330676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G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08" name="Text Box 80"/>
          <p:cNvSpPr txBox="1">
            <a:spLocks noChangeArrowheads="1"/>
          </p:cNvSpPr>
          <p:nvPr/>
        </p:nvSpPr>
        <p:spPr bwMode="auto">
          <a:xfrm>
            <a:off x="2620963" y="3086100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09" name="Text Box 81"/>
          <p:cNvSpPr txBox="1">
            <a:spLocks noChangeArrowheads="1"/>
          </p:cNvSpPr>
          <p:nvPr/>
        </p:nvSpPr>
        <p:spPr bwMode="auto">
          <a:xfrm>
            <a:off x="3068638" y="3316288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10" name="Text Box 82"/>
          <p:cNvSpPr txBox="1">
            <a:spLocks noChangeArrowheads="1"/>
          </p:cNvSpPr>
          <p:nvPr/>
        </p:nvSpPr>
        <p:spPr bwMode="auto">
          <a:xfrm>
            <a:off x="3068638" y="3076575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11" name="Text Box 83"/>
          <p:cNvSpPr txBox="1">
            <a:spLocks noChangeArrowheads="1"/>
          </p:cNvSpPr>
          <p:nvPr/>
        </p:nvSpPr>
        <p:spPr bwMode="auto">
          <a:xfrm>
            <a:off x="3373438" y="3086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12" name="Text Box 84"/>
          <p:cNvSpPr txBox="1">
            <a:spLocks noChangeArrowheads="1"/>
          </p:cNvSpPr>
          <p:nvPr/>
        </p:nvSpPr>
        <p:spPr bwMode="auto">
          <a:xfrm>
            <a:off x="3373438" y="3316288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15" name="Text Box 87"/>
          <p:cNvSpPr txBox="1">
            <a:spLocks noChangeArrowheads="1"/>
          </p:cNvSpPr>
          <p:nvPr/>
        </p:nvSpPr>
        <p:spPr bwMode="auto">
          <a:xfrm>
            <a:off x="4114800" y="403860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both alleles at a locus form a genotype</a:t>
            </a:r>
            <a:endParaRPr lang="en-US" sz="1800"/>
          </a:p>
        </p:txBody>
      </p:sp>
      <p:sp>
        <p:nvSpPr>
          <p:cNvPr id="253021" name="Text Box 93"/>
          <p:cNvSpPr txBox="1">
            <a:spLocks noChangeArrowheads="1"/>
          </p:cNvSpPr>
          <p:nvPr/>
        </p:nvSpPr>
        <p:spPr bwMode="auto">
          <a:xfrm>
            <a:off x="609600" y="1139825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chemeClr val="accent2"/>
                </a:solidFill>
              </a:rPr>
              <a:t>Locus: </a:t>
            </a:r>
            <a:r>
              <a:rPr lang="en-GB" sz="1800" i="1" dirty="0"/>
              <a:t>Location</a:t>
            </a:r>
            <a:r>
              <a:rPr lang="en-GB" sz="1800" dirty="0"/>
              <a:t> on the genome</a:t>
            </a:r>
            <a:endParaRPr lang="en-US" sz="1800" dirty="0"/>
          </a:p>
        </p:txBody>
      </p:sp>
      <p:sp>
        <p:nvSpPr>
          <p:cNvPr id="253022" name="Text Box 94"/>
          <p:cNvSpPr txBox="1">
            <a:spLocks noChangeArrowheads="1"/>
          </p:cNvSpPr>
          <p:nvPr/>
        </p:nvSpPr>
        <p:spPr bwMode="auto">
          <a:xfrm>
            <a:off x="4114800" y="3124200"/>
            <a:ext cx="346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alternate forms of a SNP (mutation)</a:t>
            </a:r>
            <a:endParaRPr lang="en-US" sz="1800"/>
          </a:p>
        </p:txBody>
      </p:sp>
      <p:sp>
        <p:nvSpPr>
          <p:cNvPr id="253023" name="Line 95"/>
          <p:cNvSpPr>
            <a:spLocks noChangeShapeType="1"/>
          </p:cNvSpPr>
          <p:nvPr/>
        </p:nvSpPr>
        <p:spPr bwMode="auto">
          <a:xfrm>
            <a:off x="1771650" y="41306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24" name="Oval 96"/>
          <p:cNvSpPr>
            <a:spLocks noChangeArrowheads="1"/>
          </p:cNvSpPr>
          <p:nvPr/>
        </p:nvSpPr>
        <p:spPr bwMode="auto">
          <a:xfrm>
            <a:off x="18478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5" name="Oval 97"/>
          <p:cNvSpPr>
            <a:spLocks noChangeArrowheads="1"/>
          </p:cNvSpPr>
          <p:nvPr/>
        </p:nvSpPr>
        <p:spPr bwMode="auto">
          <a:xfrm>
            <a:off x="22288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6" name="Oval 98"/>
          <p:cNvSpPr>
            <a:spLocks noChangeArrowheads="1"/>
          </p:cNvSpPr>
          <p:nvPr/>
        </p:nvSpPr>
        <p:spPr bwMode="auto">
          <a:xfrm>
            <a:off x="31432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7" name="Oval 99"/>
          <p:cNvSpPr>
            <a:spLocks noChangeArrowheads="1"/>
          </p:cNvSpPr>
          <p:nvPr/>
        </p:nvSpPr>
        <p:spPr bwMode="auto">
          <a:xfrm>
            <a:off x="34480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8" name="Oval 100"/>
          <p:cNvSpPr>
            <a:spLocks noChangeArrowheads="1"/>
          </p:cNvSpPr>
          <p:nvPr/>
        </p:nvSpPr>
        <p:spPr bwMode="auto">
          <a:xfrm>
            <a:off x="2686050" y="4054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29" name="Line 101"/>
          <p:cNvSpPr>
            <a:spLocks noChangeShapeType="1"/>
          </p:cNvSpPr>
          <p:nvPr/>
        </p:nvSpPr>
        <p:spPr bwMode="auto">
          <a:xfrm>
            <a:off x="1771650" y="43592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30" name="Oval 102"/>
          <p:cNvSpPr>
            <a:spLocks noChangeArrowheads="1"/>
          </p:cNvSpPr>
          <p:nvPr/>
        </p:nvSpPr>
        <p:spPr bwMode="auto">
          <a:xfrm>
            <a:off x="18478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1" name="Oval 103"/>
          <p:cNvSpPr>
            <a:spLocks noChangeArrowheads="1"/>
          </p:cNvSpPr>
          <p:nvPr/>
        </p:nvSpPr>
        <p:spPr bwMode="auto">
          <a:xfrm>
            <a:off x="22288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2" name="Oval 104"/>
          <p:cNvSpPr>
            <a:spLocks noChangeArrowheads="1"/>
          </p:cNvSpPr>
          <p:nvPr/>
        </p:nvSpPr>
        <p:spPr bwMode="auto">
          <a:xfrm>
            <a:off x="31432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3" name="Oval 105"/>
          <p:cNvSpPr>
            <a:spLocks noChangeArrowheads="1"/>
          </p:cNvSpPr>
          <p:nvPr/>
        </p:nvSpPr>
        <p:spPr bwMode="auto">
          <a:xfrm>
            <a:off x="34480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4" name="Oval 106"/>
          <p:cNvSpPr>
            <a:spLocks noChangeArrowheads="1"/>
          </p:cNvSpPr>
          <p:nvPr/>
        </p:nvSpPr>
        <p:spPr bwMode="auto">
          <a:xfrm>
            <a:off x="2686050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35" name="Text Box 107"/>
          <p:cNvSpPr txBox="1">
            <a:spLocks noChangeArrowheads="1"/>
          </p:cNvSpPr>
          <p:nvPr/>
        </p:nvSpPr>
        <p:spPr bwMode="auto">
          <a:xfrm>
            <a:off x="1771650" y="3990975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36" name="Text Box 108"/>
          <p:cNvSpPr txBox="1">
            <a:spLocks noChangeArrowheads="1"/>
          </p:cNvSpPr>
          <p:nvPr/>
        </p:nvSpPr>
        <p:spPr bwMode="auto">
          <a:xfrm>
            <a:off x="1771650" y="4210050"/>
            <a:ext cx="287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C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53037" name="Text Box 109"/>
          <p:cNvSpPr txBox="1">
            <a:spLocks noChangeArrowheads="1"/>
          </p:cNvSpPr>
          <p:nvPr/>
        </p:nvSpPr>
        <p:spPr bwMode="auto">
          <a:xfrm>
            <a:off x="2154238" y="399256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38" name="Text Box 110"/>
          <p:cNvSpPr txBox="1">
            <a:spLocks noChangeArrowheads="1"/>
          </p:cNvSpPr>
          <p:nvPr/>
        </p:nvSpPr>
        <p:spPr bwMode="auto">
          <a:xfrm>
            <a:off x="2163763" y="4221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39" name="Text Box 111"/>
          <p:cNvSpPr txBox="1">
            <a:spLocks noChangeArrowheads="1"/>
          </p:cNvSpPr>
          <p:nvPr/>
        </p:nvSpPr>
        <p:spPr bwMode="auto">
          <a:xfrm>
            <a:off x="2611438" y="4211638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G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0" name="Text Box 112"/>
          <p:cNvSpPr txBox="1">
            <a:spLocks noChangeArrowheads="1"/>
          </p:cNvSpPr>
          <p:nvPr/>
        </p:nvSpPr>
        <p:spPr bwMode="auto">
          <a:xfrm>
            <a:off x="2620963" y="39909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1" name="Text Box 113"/>
          <p:cNvSpPr txBox="1">
            <a:spLocks noChangeArrowheads="1"/>
          </p:cNvSpPr>
          <p:nvPr/>
        </p:nvSpPr>
        <p:spPr bwMode="auto">
          <a:xfrm>
            <a:off x="3068638" y="422116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2" name="Text Box 114"/>
          <p:cNvSpPr txBox="1">
            <a:spLocks noChangeArrowheads="1"/>
          </p:cNvSpPr>
          <p:nvPr/>
        </p:nvSpPr>
        <p:spPr bwMode="auto">
          <a:xfrm>
            <a:off x="3068638" y="3981450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3" name="Text Box 115"/>
          <p:cNvSpPr txBox="1">
            <a:spLocks noChangeArrowheads="1"/>
          </p:cNvSpPr>
          <p:nvPr/>
        </p:nvSpPr>
        <p:spPr bwMode="auto">
          <a:xfrm>
            <a:off x="3373438" y="3990975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4" name="Text Box 116"/>
          <p:cNvSpPr txBox="1">
            <a:spLocks noChangeArrowheads="1"/>
          </p:cNvSpPr>
          <p:nvPr/>
        </p:nvSpPr>
        <p:spPr bwMode="auto">
          <a:xfrm>
            <a:off x="3373438" y="4221163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45" name="Rectangle 117"/>
          <p:cNvSpPr>
            <a:spLocks noChangeArrowheads="1"/>
          </p:cNvSpPr>
          <p:nvPr/>
        </p:nvSpPr>
        <p:spPr bwMode="auto">
          <a:xfrm>
            <a:off x="1762125" y="3971925"/>
            <a:ext cx="304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46" name="Line 118"/>
          <p:cNvSpPr>
            <a:spLocks noChangeShapeType="1"/>
          </p:cNvSpPr>
          <p:nvPr/>
        </p:nvSpPr>
        <p:spPr bwMode="auto">
          <a:xfrm>
            <a:off x="1905000" y="51784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47" name="Oval 119"/>
          <p:cNvSpPr>
            <a:spLocks noChangeArrowheads="1"/>
          </p:cNvSpPr>
          <p:nvPr/>
        </p:nvSpPr>
        <p:spPr bwMode="auto">
          <a:xfrm>
            <a:off x="19812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48" name="Oval 120"/>
          <p:cNvSpPr>
            <a:spLocks noChangeArrowheads="1"/>
          </p:cNvSpPr>
          <p:nvPr/>
        </p:nvSpPr>
        <p:spPr bwMode="auto">
          <a:xfrm>
            <a:off x="23622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49" name="Oval 121"/>
          <p:cNvSpPr>
            <a:spLocks noChangeArrowheads="1"/>
          </p:cNvSpPr>
          <p:nvPr/>
        </p:nvSpPr>
        <p:spPr bwMode="auto">
          <a:xfrm>
            <a:off x="32766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0" name="Oval 122"/>
          <p:cNvSpPr>
            <a:spLocks noChangeArrowheads="1"/>
          </p:cNvSpPr>
          <p:nvPr/>
        </p:nvSpPr>
        <p:spPr bwMode="auto">
          <a:xfrm>
            <a:off x="35814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1" name="Oval 123"/>
          <p:cNvSpPr>
            <a:spLocks noChangeArrowheads="1"/>
          </p:cNvSpPr>
          <p:nvPr/>
        </p:nvSpPr>
        <p:spPr bwMode="auto">
          <a:xfrm>
            <a:off x="2819400" y="51022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2" name="Line 124"/>
          <p:cNvSpPr>
            <a:spLocks noChangeShapeType="1"/>
          </p:cNvSpPr>
          <p:nvPr/>
        </p:nvSpPr>
        <p:spPr bwMode="auto">
          <a:xfrm>
            <a:off x="1905000" y="54070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3053" name="Oval 125"/>
          <p:cNvSpPr>
            <a:spLocks noChangeArrowheads="1"/>
          </p:cNvSpPr>
          <p:nvPr/>
        </p:nvSpPr>
        <p:spPr bwMode="auto">
          <a:xfrm>
            <a:off x="19812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4" name="Oval 126"/>
          <p:cNvSpPr>
            <a:spLocks noChangeArrowheads="1"/>
          </p:cNvSpPr>
          <p:nvPr/>
        </p:nvSpPr>
        <p:spPr bwMode="auto">
          <a:xfrm>
            <a:off x="23622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5" name="Oval 127"/>
          <p:cNvSpPr>
            <a:spLocks noChangeArrowheads="1"/>
          </p:cNvSpPr>
          <p:nvPr/>
        </p:nvSpPr>
        <p:spPr bwMode="auto">
          <a:xfrm>
            <a:off x="32766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6" name="Oval 128"/>
          <p:cNvSpPr>
            <a:spLocks noChangeArrowheads="1"/>
          </p:cNvSpPr>
          <p:nvPr/>
        </p:nvSpPr>
        <p:spPr bwMode="auto">
          <a:xfrm>
            <a:off x="35814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7" name="Oval 129"/>
          <p:cNvSpPr>
            <a:spLocks noChangeArrowheads="1"/>
          </p:cNvSpPr>
          <p:nvPr/>
        </p:nvSpPr>
        <p:spPr bwMode="auto">
          <a:xfrm>
            <a:off x="2819400" y="53308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58" name="Text Box 130"/>
          <p:cNvSpPr txBox="1">
            <a:spLocks noChangeArrowheads="1"/>
          </p:cNvSpPr>
          <p:nvPr/>
        </p:nvSpPr>
        <p:spPr bwMode="auto">
          <a:xfrm>
            <a:off x="1905000" y="5038725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59" name="Text Box 131"/>
          <p:cNvSpPr txBox="1">
            <a:spLocks noChangeArrowheads="1"/>
          </p:cNvSpPr>
          <p:nvPr/>
        </p:nvSpPr>
        <p:spPr bwMode="auto">
          <a:xfrm>
            <a:off x="1905000" y="5257800"/>
            <a:ext cx="287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C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53060" name="Text Box 132"/>
          <p:cNvSpPr txBox="1">
            <a:spLocks noChangeArrowheads="1"/>
          </p:cNvSpPr>
          <p:nvPr/>
        </p:nvSpPr>
        <p:spPr bwMode="auto">
          <a:xfrm>
            <a:off x="2287588" y="504031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1" name="Text Box 133"/>
          <p:cNvSpPr txBox="1">
            <a:spLocks noChangeArrowheads="1"/>
          </p:cNvSpPr>
          <p:nvPr/>
        </p:nvSpPr>
        <p:spPr bwMode="auto">
          <a:xfrm>
            <a:off x="2297113" y="526891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2" name="Text Box 134"/>
          <p:cNvSpPr txBox="1">
            <a:spLocks noChangeArrowheads="1"/>
          </p:cNvSpPr>
          <p:nvPr/>
        </p:nvSpPr>
        <p:spPr bwMode="auto">
          <a:xfrm>
            <a:off x="2744788" y="5259388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G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3" name="Text Box 135"/>
          <p:cNvSpPr txBox="1">
            <a:spLocks noChangeArrowheads="1"/>
          </p:cNvSpPr>
          <p:nvPr/>
        </p:nvSpPr>
        <p:spPr bwMode="auto">
          <a:xfrm>
            <a:off x="2754313" y="503872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C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4" name="Text Box 136"/>
          <p:cNvSpPr txBox="1">
            <a:spLocks noChangeArrowheads="1"/>
          </p:cNvSpPr>
          <p:nvPr/>
        </p:nvSpPr>
        <p:spPr bwMode="auto">
          <a:xfrm>
            <a:off x="3201988" y="526891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5" name="Text Box 137"/>
          <p:cNvSpPr txBox="1">
            <a:spLocks noChangeArrowheads="1"/>
          </p:cNvSpPr>
          <p:nvPr/>
        </p:nvSpPr>
        <p:spPr bwMode="auto">
          <a:xfrm>
            <a:off x="3201988" y="5029200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6" name="Text Box 138"/>
          <p:cNvSpPr txBox="1">
            <a:spLocks noChangeArrowheads="1"/>
          </p:cNvSpPr>
          <p:nvPr/>
        </p:nvSpPr>
        <p:spPr bwMode="auto">
          <a:xfrm>
            <a:off x="3506788" y="5038725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7" name="Text Box 139"/>
          <p:cNvSpPr txBox="1">
            <a:spLocks noChangeArrowheads="1"/>
          </p:cNvSpPr>
          <p:nvPr/>
        </p:nvSpPr>
        <p:spPr bwMode="auto">
          <a:xfrm>
            <a:off x="3506788" y="5268913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T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3068" name="Rectangle 140"/>
          <p:cNvSpPr>
            <a:spLocks noChangeArrowheads="1"/>
          </p:cNvSpPr>
          <p:nvPr/>
        </p:nvSpPr>
        <p:spPr bwMode="auto">
          <a:xfrm>
            <a:off x="1905000" y="5000625"/>
            <a:ext cx="1905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069" name="Text Box 141"/>
          <p:cNvSpPr txBox="1">
            <a:spLocks noChangeArrowheads="1"/>
          </p:cNvSpPr>
          <p:nvPr/>
        </p:nvSpPr>
        <p:spPr bwMode="auto">
          <a:xfrm>
            <a:off x="4114800" y="5062538"/>
            <a:ext cx="372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the pattern of alleles on a chromosome</a:t>
            </a:r>
            <a:endParaRPr lang="en-US" sz="1800"/>
          </a:p>
        </p:txBody>
      </p:sp>
      <p:sp>
        <p:nvSpPr>
          <p:cNvPr id="83" name="Text Box 93"/>
          <p:cNvSpPr txBox="1">
            <a:spLocks noChangeArrowheads="1"/>
          </p:cNvSpPr>
          <p:nvPr/>
        </p:nvSpPr>
        <p:spPr bwMode="auto">
          <a:xfrm>
            <a:off x="609600" y="5805487"/>
            <a:ext cx="79239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chemeClr val="accent2"/>
                </a:solidFill>
              </a:rPr>
              <a:t>QTL: </a:t>
            </a:r>
            <a:r>
              <a:rPr lang="en-GB" sz="1800" dirty="0" smtClean="0"/>
              <a:t>“Quantitative trait locus” a region of </a:t>
            </a:r>
            <a:r>
              <a:rPr lang="en-GB" sz="1800" dirty="0"/>
              <a:t>the </a:t>
            </a:r>
            <a:r>
              <a:rPr lang="en-GB" sz="1800" dirty="0" smtClean="0"/>
              <a:t>genome that changes the mean value</a:t>
            </a:r>
          </a:p>
          <a:p>
            <a:r>
              <a:rPr lang="en-GB" sz="1800" dirty="0" smtClean="0"/>
              <a:t> </a:t>
            </a:r>
            <a:r>
              <a:rPr lang="en-GB" sz="1800" dirty="0" smtClean="0"/>
              <a:t>          of a quantitative phenotype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Genome-wide Association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Enabling Genome-wide Association Studies</a:t>
            </a:r>
          </a:p>
        </p:txBody>
      </p:sp>
      <p:pic>
        <p:nvPicPr>
          <p:cNvPr id="54275" name="Picture 3" descr="7q31-with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3695700" cy="16525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4276" name="Picture 4" descr="affxc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427413"/>
            <a:ext cx="1724025" cy="1811337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23875" y="2238375"/>
            <a:ext cx="383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 pitchFamily="34" charset="0"/>
                <a:cs typeface="Arial" charset="0"/>
              </a:rPr>
              <a:t>HAPlotype MAP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 rot="5400000">
            <a:off x="323057" y="23931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23875" y="3967163"/>
            <a:ext cx="383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 pitchFamily="34" charset="0"/>
                <a:cs typeface="Arial" charset="0"/>
              </a:rPr>
              <a:t>High throughput genotyping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 rot="5400000">
            <a:off x="323056" y="412194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54281" name="Picture 9" descr="NL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300" y="5411788"/>
            <a:ext cx="1171575" cy="1181100"/>
          </a:xfrm>
          <a:prstGeom prst="rect">
            <a:avLst/>
          </a:prstGeom>
          <a:noFill/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23875" y="5768975"/>
            <a:ext cx="196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 pitchFamily="34" charset="0"/>
                <a:cs typeface="Arial" charset="0"/>
              </a:rPr>
              <a:t>Large cohorts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 rot="5400000">
            <a:off x="323057" y="59237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54284" name="Picture 12" descr="ATR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411788"/>
            <a:ext cx="779463" cy="1341437"/>
          </a:xfrm>
          <a:prstGeom prst="rect">
            <a:avLst/>
          </a:prstGeom>
          <a:noFill/>
        </p:spPr>
      </p:pic>
      <p:pic>
        <p:nvPicPr>
          <p:cNvPr id="54285" name="Picture 13" descr="ALSPA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6238" y="5410200"/>
            <a:ext cx="1143000" cy="134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857375"/>
            <a:ext cx="65246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Genome-wide </a:t>
            </a:r>
            <a:r>
              <a:rPr lang="en-US" dirty="0">
                <a:solidFill>
                  <a:schemeClr val="accent2"/>
                </a:solidFill>
              </a:rPr>
              <a:t>Association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6477000"/>
            <a:ext cx="5774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The </a:t>
            </a:r>
            <a:r>
              <a:rPr lang="en-GB" sz="1200" dirty="0" err="1" smtClean="0"/>
              <a:t>Australo</a:t>
            </a:r>
            <a:r>
              <a:rPr lang="en-GB" sz="1200" dirty="0" smtClean="0"/>
              <a:t>-Anglo-American </a:t>
            </a:r>
            <a:r>
              <a:rPr lang="en-GB" sz="1200" dirty="0" err="1" smtClean="0"/>
              <a:t>Ankylosing</a:t>
            </a:r>
            <a:r>
              <a:rPr lang="en-GB" sz="1200" dirty="0" smtClean="0"/>
              <a:t> </a:t>
            </a:r>
            <a:r>
              <a:rPr lang="en-GB" sz="1200" dirty="0" err="1" smtClean="0"/>
              <a:t>Spondylitis</a:t>
            </a:r>
            <a:r>
              <a:rPr lang="en-GB" sz="1200" dirty="0" smtClean="0"/>
              <a:t> Consortium (2010) </a:t>
            </a:r>
            <a:r>
              <a:rPr lang="en-GB" sz="1200" i="1" dirty="0" smtClean="0"/>
              <a:t>Nature Genetics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171575"/>
            <a:ext cx="80867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Meta-analysis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694" y="6477000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Repapi</a:t>
            </a:r>
            <a:r>
              <a:rPr lang="en-GB" sz="1200" dirty="0" smtClean="0"/>
              <a:t> et al. (2009) </a:t>
            </a:r>
            <a:r>
              <a:rPr lang="en-GB" sz="1200" i="1" dirty="0" smtClean="0"/>
              <a:t>Nature Genetics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98538" y="182880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1	0   1   1   0 1 0		1 1	0 1 1 0……….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995363" y="2185988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1	0   1   1   0 1 0		1 1	0 1 1 0……….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998538" y="251460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1	0   1   1   0 1 0		1 1	0 1 1 0……….</a:t>
            </a: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995363" y="2871788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1	0   1   1   0 1 0		1 1	0 1 1 0……….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998538" y="3878263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1   2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2 2 0……….</a:t>
            </a:r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995363" y="423545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1   2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0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2 1 0……….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998538" y="4564063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1   2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 1 0……….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995363" y="492125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2   1  </a:t>
            </a:r>
            <a:r>
              <a:rPr lang="en-GB" sz="1600">
                <a:solidFill>
                  <a:srgbClr val="FF3300"/>
                </a:solidFill>
              </a:rPr>
              <a:t> ?</a:t>
            </a:r>
            <a:r>
              <a:rPr lang="en-GB" sz="1600">
                <a:solidFill>
                  <a:schemeClr val="accent2"/>
                </a:solidFill>
              </a:rPr>
              <a:t>   2 2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 1 0……….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998538" y="5402263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1   1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2 2 0……….</a:t>
            </a: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995363" y="575945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1   1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0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2 2 0……….</a:t>
            </a:r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998538" y="6088063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1 0	1   2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……….</a:t>
            </a:r>
          </a:p>
        </p:txBody>
      </p:sp>
      <p:sp>
        <p:nvSpPr>
          <p:cNvPr id="377869" name="Text Box 13"/>
          <p:cNvSpPr txBox="1">
            <a:spLocks noChangeArrowheads="1"/>
          </p:cNvSpPr>
          <p:nvPr/>
        </p:nvSpPr>
        <p:spPr bwMode="auto">
          <a:xfrm>
            <a:off x="995363" y="6445250"/>
            <a:ext cx="637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2 1	2   1  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  2 2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	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 1	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rgbClr val="00FF00"/>
                </a:solidFill>
              </a:rPr>
              <a:t> </a:t>
            </a:r>
            <a:r>
              <a:rPr lang="en-GB" sz="1600">
                <a:solidFill>
                  <a:schemeClr val="accent2"/>
                </a:solidFill>
              </a:rPr>
              <a:t>1 1 </a:t>
            </a:r>
            <a:r>
              <a:rPr lang="en-GB" sz="1600">
                <a:solidFill>
                  <a:srgbClr val="FF3300"/>
                </a:solidFill>
              </a:rPr>
              <a:t>?</a:t>
            </a:r>
            <a:r>
              <a:rPr lang="en-GB" sz="1600">
                <a:solidFill>
                  <a:schemeClr val="accent2"/>
                </a:solidFill>
              </a:rPr>
              <a:t>……….</a:t>
            </a:r>
          </a:p>
        </p:txBody>
      </p:sp>
      <p:sp>
        <p:nvSpPr>
          <p:cNvPr id="377870" name="Line 14"/>
          <p:cNvSpPr>
            <a:spLocks noChangeShapeType="1"/>
          </p:cNvSpPr>
          <p:nvPr/>
        </p:nvSpPr>
        <p:spPr bwMode="auto">
          <a:xfrm>
            <a:off x="823913" y="3505200"/>
            <a:ext cx="6248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1" name="Line 15"/>
          <p:cNvSpPr>
            <a:spLocks noChangeShapeType="1"/>
          </p:cNvSpPr>
          <p:nvPr/>
        </p:nvSpPr>
        <p:spPr bwMode="auto">
          <a:xfrm>
            <a:off x="11287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>
            <a:off x="12811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3" name="Line 17"/>
          <p:cNvSpPr>
            <a:spLocks noChangeShapeType="1"/>
          </p:cNvSpPr>
          <p:nvPr/>
        </p:nvSpPr>
        <p:spPr bwMode="auto">
          <a:xfrm>
            <a:off x="20431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22907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5" name="Line 19"/>
          <p:cNvSpPr>
            <a:spLocks noChangeShapeType="1"/>
          </p:cNvSpPr>
          <p:nvPr/>
        </p:nvSpPr>
        <p:spPr bwMode="auto">
          <a:xfrm>
            <a:off x="2547938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>
            <a:off x="2814638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7" name="Line 21"/>
          <p:cNvSpPr>
            <a:spLocks noChangeShapeType="1"/>
          </p:cNvSpPr>
          <p:nvPr/>
        </p:nvSpPr>
        <p:spPr bwMode="auto">
          <a:xfrm>
            <a:off x="29575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8" name="Line 22"/>
          <p:cNvSpPr>
            <a:spLocks noChangeShapeType="1"/>
          </p:cNvSpPr>
          <p:nvPr/>
        </p:nvSpPr>
        <p:spPr bwMode="auto">
          <a:xfrm>
            <a:off x="31289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79" name="Line 23"/>
          <p:cNvSpPr>
            <a:spLocks noChangeShapeType="1"/>
          </p:cNvSpPr>
          <p:nvPr/>
        </p:nvSpPr>
        <p:spPr bwMode="auto">
          <a:xfrm>
            <a:off x="4795838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0" name="Line 24"/>
          <p:cNvSpPr>
            <a:spLocks noChangeShapeType="1"/>
          </p:cNvSpPr>
          <p:nvPr/>
        </p:nvSpPr>
        <p:spPr bwMode="auto">
          <a:xfrm>
            <a:off x="4948238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1" name="Line 25"/>
          <p:cNvSpPr>
            <a:spLocks noChangeShapeType="1"/>
          </p:cNvSpPr>
          <p:nvPr/>
        </p:nvSpPr>
        <p:spPr bwMode="auto">
          <a:xfrm>
            <a:off x="57197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2" name="Line 26"/>
          <p:cNvSpPr>
            <a:spLocks noChangeShapeType="1"/>
          </p:cNvSpPr>
          <p:nvPr/>
        </p:nvSpPr>
        <p:spPr bwMode="auto">
          <a:xfrm>
            <a:off x="585311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3" name="Line 27"/>
          <p:cNvSpPr>
            <a:spLocks noChangeShapeType="1"/>
          </p:cNvSpPr>
          <p:nvPr/>
        </p:nvSpPr>
        <p:spPr bwMode="auto">
          <a:xfrm>
            <a:off x="60245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4" name="Line 28"/>
          <p:cNvSpPr>
            <a:spLocks noChangeShapeType="1"/>
          </p:cNvSpPr>
          <p:nvPr/>
        </p:nvSpPr>
        <p:spPr bwMode="auto">
          <a:xfrm>
            <a:off x="6176963" y="3429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7453313" y="2413000"/>
            <a:ext cx="153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HapMap Phase II</a:t>
            </a:r>
          </a:p>
        </p:txBody>
      </p:sp>
      <p:sp>
        <p:nvSpPr>
          <p:cNvPr id="377886" name="Text Box 30"/>
          <p:cNvSpPr txBox="1">
            <a:spLocks noChangeArrowheads="1"/>
          </p:cNvSpPr>
          <p:nvPr/>
        </p:nvSpPr>
        <p:spPr bwMode="auto">
          <a:xfrm>
            <a:off x="7453313" y="44577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Cases</a:t>
            </a:r>
          </a:p>
        </p:txBody>
      </p:sp>
      <p:sp>
        <p:nvSpPr>
          <p:cNvPr id="377887" name="Text Box 31"/>
          <p:cNvSpPr txBox="1">
            <a:spLocks noChangeArrowheads="1"/>
          </p:cNvSpPr>
          <p:nvPr/>
        </p:nvSpPr>
        <p:spPr bwMode="auto">
          <a:xfrm>
            <a:off x="7453313" y="5943600"/>
            <a:ext cx="846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Controls</a:t>
            </a:r>
          </a:p>
        </p:txBody>
      </p:sp>
      <p:sp>
        <p:nvSpPr>
          <p:cNvPr id="377888" name="AutoShape 32"/>
          <p:cNvSpPr>
            <a:spLocks/>
          </p:cNvSpPr>
          <p:nvPr/>
        </p:nvSpPr>
        <p:spPr bwMode="auto">
          <a:xfrm>
            <a:off x="6996113" y="19050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7889" name="AutoShape 33"/>
          <p:cNvSpPr>
            <a:spLocks/>
          </p:cNvSpPr>
          <p:nvPr/>
        </p:nvSpPr>
        <p:spPr bwMode="auto">
          <a:xfrm>
            <a:off x="6996113" y="39243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7890" name="AutoShape 34"/>
          <p:cNvSpPr>
            <a:spLocks/>
          </p:cNvSpPr>
          <p:nvPr/>
        </p:nvSpPr>
        <p:spPr bwMode="auto">
          <a:xfrm>
            <a:off x="6996113" y="53975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7891" name="Rectangle 35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solidFill>
                  <a:schemeClr val="accent2"/>
                </a:solidFill>
              </a:rPr>
              <a:t>Imputation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990600" y="1219200"/>
            <a:ext cx="5486400" cy="457200"/>
            <a:chOff x="624" y="720"/>
            <a:chExt cx="3456" cy="288"/>
          </a:xfrm>
        </p:grpSpPr>
        <p:sp>
          <p:nvSpPr>
            <p:cNvPr id="377892" name="Line 36"/>
            <p:cNvSpPr>
              <a:spLocks noChangeShapeType="1"/>
            </p:cNvSpPr>
            <p:nvPr/>
          </p:nvSpPr>
          <p:spPr bwMode="auto">
            <a:xfrm>
              <a:off x="624" y="10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3" name="Line 37"/>
            <p:cNvSpPr>
              <a:spLocks noChangeShapeType="1"/>
            </p:cNvSpPr>
            <p:nvPr/>
          </p:nvSpPr>
          <p:spPr bwMode="auto">
            <a:xfrm>
              <a:off x="1200" y="10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4" name="Line 38"/>
            <p:cNvSpPr>
              <a:spLocks noChangeShapeType="1"/>
            </p:cNvSpPr>
            <p:nvPr/>
          </p:nvSpPr>
          <p:spPr bwMode="auto">
            <a:xfrm>
              <a:off x="2880" y="10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5" name="Line 39"/>
            <p:cNvSpPr>
              <a:spLocks noChangeShapeType="1"/>
            </p:cNvSpPr>
            <p:nvPr/>
          </p:nvSpPr>
          <p:spPr bwMode="auto">
            <a:xfrm>
              <a:off x="3504" y="100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6" name="Line 40"/>
            <p:cNvSpPr>
              <a:spLocks noChangeShapeType="1"/>
            </p:cNvSpPr>
            <p:nvPr/>
          </p:nvSpPr>
          <p:spPr bwMode="auto">
            <a:xfrm flipV="1">
              <a:off x="912" y="7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7" name="Line 41"/>
            <p:cNvSpPr>
              <a:spLocks noChangeShapeType="1"/>
            </p:cNvSpPr>
            <p:nvPr/>
          </p:nvSpPr>
          <p:spPr bwMode="auto">
            <a:xfrm flipV="1">
              <a:off x="1200" y="72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8" name="Line 42"/>
            <p:cNvSpPr>
              <a:spLocks noChangeShapeType="1"/>
            </p:cNvSpPr>
            <p:nvPr/>
          </p:nvSpPr>
          <p:spPr bwMode="auto">
            <a:xfrm flipV="1">
              <a:off x="2352" y="8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899" name="Line 43"/>
            <p:cNvSpPr>
              <a:spLocks noChangeShapeType="1"/>
            </p:cNvSpPr>
            <p:nvPr/>
          </p:nvSpPr>
          <p:spPr bwMode="auto">
            <a:xfrm flipV="1">
              <a:off x="2880" y="8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0" name="Line 44"/>
            <p:cNvSpPr>
              <a:spLocks noChangeShapeType="1"/>
            </p:cNvSpPr>
            <p:nvPr/>
          </p:nvSpPr>
          <p:spPr bwMode="auto">
            <a:xfrm flipV="1">
              <a:off x="3264" y="7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1" name="Line 45"/>
            <p:cNvSpPr>
              <a:spLocks noChangeShapeType="1"/>
            </p:cNvSpPr>
            <p:nvPr/>
          </p:nvSpPr>
          <p:spPr bwMode="auto">
            <a:xfrm flipV="1">
              <a:off x="3504" y="7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2" name="Line 46"/>
            <p:cNvSpPr>
              <a:spLocks noChangeShapeType="1"/>
            </p:cNvSpPr>
            <p:nvPr/>
          </p:nvSpPr>
          <p:spPr bwMode="auto">
            <a:xfrm>
              <a:off x="912" y="7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3" name="Line 47"/>
            <p:cNvSpPr>
              <a:spLocks noChangeShapeType="1"/>
            </p:cNvSpPr>
            <p:nvPr/>
          </p:nvSpPr>
          <p:spPr bwMode="auto">
            <a:xfrm flipH="1">
              <a:off x="2352" y="8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7904" name="Line 48"/>
            <p:cNvSpPr>
              <a:spLocks noChangeShapeType="1"/>
            </p:cNvSpPr>
            <p:nvPr/>
          </p:nvSpPr>
          <p:spPr bwMode="auto">
            <a:xfrm>
              <a:off x="3264" y="7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7906" name="Text Box 50"/>
          <p:cNvSpPr txBox="1">
            <a:spLocks noChangeArrowheads="1"/>
          </p:cNvSpPr>
          <p:nvPr/>
        </p:nvSpPr>
        <p:spPr bwMode="auto">
          <a:xfrm>
            <a:off x="7253288" y="1219200"/>
            <a:ext cx="173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Recombination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8640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4" name="Rectangle 1028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solidFill>
                  <a:schemeClr val="accent2"/>
                </a:solidFill>
              </a:rPr>
              <a:t>Imputation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Genomic control</a:t>
            </a:r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32702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35750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38798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41846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5" name="Rectangle 7"/>
          <p:cNvSpPr>
            <a:spLocks noChangeArrowheads="1"/>
          </p:cNvSpPr>
          <p:nvPr/>
        </p:nvSpPr>
        <p:spPr bwMode="auto">
          <a:xfrm>
            <a:off x="44894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6" name="Rectangle 8"/>
          <p:cNvSpPr>
            <a:spLocks noChangeArrowheads="1"/>
          </p:cNvSpPr>
          <p:nvPr/>
        </p:nvSpPr>
        <p:spPr bwMode="auto">
          <a:xfrm>
            <a:off x="47942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7" name="Rectangle 9"/>
          <p:cNvSpPr>
            <a:spLocks noChangeArrowheads="1"/>
          </p:cNvSpPr>
          <p:nvPr/>
        </p:nvSpPr>
        <p:spPr bwMode="auto">
          <a:xfrm>
            <a:off x="29654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8" name="Rectangle 10"/>
          <p:cNvSpPr>
            <a:spLocks noChangeArrowheads="1"/>
          </p:cNvSpPr>
          <p:nvPr/>
        </p:nvSpPr>
        <p:spPr bwMode="auto">
          <a:xfrm>
            <a:off x="26606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59" name="Rectangle 11"/>
          <p:cNvSpPr>
            <a:spLocks noChangeArrowheads="1"/>
          </p:cNvSpPr>
          <p:nvPr/>
        </p:nvSpPr>
        <p:spPr bwMode="auto">
          <a:xfrm>
            <a:off x="23558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0" name="Rectangle 12"/>
          <p:cNvSpPr>
            <a:spLocks noChangeArrowheads="1"/>
          </p:cNvSpPr>
          <p:nvPr/>
        </p:nvSpPr>
        <p:spPr bwMode="auto">
          <a:xfrm>
            <a:off x="60134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1" name="Rectangle 13"/>
          <p:cNvSpPr>
            <a:spLocks noChangeArrowheads="1"/>
          </p:cNvSpPr>
          <p:nvPr/>
        </p:nvSpPr>
        <p:spPr bwMode="auto">
          <a:xfrm>
            <a:off x="6318250" y="23844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2" name="Rectangle 14"/>
          <p:cNvSpPr>
            <a:spLocks noChangeArrowheads="1"/>
          </p:cNvSpPr>
          <p:nvPr/>
        </p:nvSpPr>
        <p:spPr bwMode="auto">
          <a:xfrm>
            <a:off x="66230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3" name="Rectangle 15"/>
          <p:cNvSpPr>
            <a:spLocks noChangeArrowheads="1"/>
          </p:cNvSpPr>
          <p:nvPr/>
        </p:nvSpPr>
        <p:spPr bwMode="auto">
          <a:xfrm>
            <a:off x="6927850" y="23844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4" name="Rectangle 16"/>
          <p:cNvSpPr>
            <a:spLocks noChangeArrowheads="1"/>
          </p:cNvSpPr>
          <p:nvPr/>
        </p:nvSpPr>
        <p:spPr bwMode="auto">
          <a:xfrm>
            <a:off x="72326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5" name="Rectangle 17"/>
          <p:cNvSpPr>
            <a:spLocks noChangeArrowheads="1"/>
          </p:cNvSpPr>
          <p:nvPr/>
        </p:nvSpPr>
        <p:spPr bwMode="auto">
          <a:xfrm>
            <a:off x="7537450" y="2536825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6" name="Rectangle 18"/>
          <p:cNvSpPr>
            <a:spLocks noChangeArrowheads="1"/>
          </p:cNvSpPr>
          <p:nvPr/>
        </p:nvSpPr>
        <p:spPr bwMode="auto">
          <a:xfrm>
            <a:off x="5708650" y="23844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7" name="Rectangle 19"/>
          <p:cNvSpPr>
            <a:spLocks noChangeArrowheads="1"/>
          </p:cNvSpPr>
          <p:nvPr/>
        </p:nvSpPr>
        <p:spPr bwMode="auto">
          <a:xfrm>
            <a:off x="5403850" y="2460625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8" name="Rectangle 20"/>
          <p:cNvSpPr>
            <a:spLocks noChangeArrowheads="1"/>
          </p:cNvSpPr>
          <p:nvPr/>
        </p:nvSpPr>
        <p:spPr bwMode="auto">
          <a:xfrm>
            <a:off x="5099050" y="2384425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69" name="Rectangle 21"/>
          <p:cNvSpPr>
            <a:spLocks noChangeArrowheads="1"/>
          </p:cNvSpPr>
          <p:nvPr/>
        </p:nvSpPr>
        <p:spPr bwMode="auto">
          <a:xfrm>
            <a:off x="914400" y="1851025"/>
            <a:ext cx="3048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70" name="Text Box 22"/>
          <p:cNvSpPr txBox="1">
            <a:spLocks noChangeArrowheads="1"/>
          </p:cNvSpPr>
          <p:nvPr/>
        </p:nvSpPr>
        <p:spPr bwMode="auto">
          <a:xfrm>
            <a:off x="676275" y="3124200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rebuchet MS" pitchFamily="34" charset="0"/>
              </a:rPr>
              <a:t>Test locus</a:t>
            </a:r>
          </a:p>
        </p:txBody>
      </p:sp>
      <p:sp>
        <p:nvSpPr>
          <p:cNvPr id="565271" name="Line 23"/>
          <p:cNvSpPr>
            <a:spLocks noChangeShapeType="1"/>
          </p:cNvSpPr>
          <p:nvPr/>
        </p:nvSpPr>
        <p:spPr bwMode="auto">
          <a:xfrm>
            <a:off x="831850" y="2460625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72" name="Text Box 24"/>
          <p:cNvSpPr txBox="1">
            <a:spLocks noChangeArrowheads="1"/>
          </p:cNvSpPr>
          <p:nvPr/>
        </p:nvSpPr>
        <p:spPr bwMode="auto">
          <a:xfrm>
            <a:off x="3606800" y="3144838"/>
            <a:ext cx="340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rebuchet MS" pitchFamily="34" charset="0"/>
              </a:rPr>
              <a:t>Unlinked ‘null’ markers</a:t>
            </a:r>
          </a:p>
        </p:txBody>
      </p:sp>
      <p:pic>
        <p:nvPicPr>
          <p:cNvPr id="565273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6900" y="2216150"/>
            <a:ext cx="8509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5274" name="Line 26"/>
          <p:cNvSpPr>
            <a:spLocks noChangeShapeType="1"/>
          </p:cNvSpPr>
          <p:nvPr/>
        </p:nvSpPr>
        <p:spPr bwMode="auto">
          <a:xfrm>
            <a:off x="762000" y="17748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75" name="Line 27"/>
          <p:cNvSpPr>
            <a:spLocks noChangeShapeType="1"/>
          </p:cNvSpPr>
          <p:nvPr/>
        </p:nvSpPr>
        <p:spPr bwMode="auto">
          <a:xfrm>
            <a:off x="762000" y="29972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5276" name="Text Box 28"/>
          <p:cNvSpPr txBox="1">
            <a:spLocks noChangeArrowheads="1"/>
          </p:cNvSpPr>
          <p:nvPr/>
        </p:nvSpPr>
        <p:spPr bwMode="auto">
          <a:xfrm>
            <a:off x="454025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rebuchet MS" pitchFamily="34" charset="0"/>
                <a:sym typeface="Symbol" pitchFamily="18" charset="2"/>
              </a:rPr>
              <a:t>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2</a:t>
            </a:r>
            <a:endParaRPr lang="en-US">
              <a:latin typeface="Trebuchet MS" pitchFamily="34" charset="0"/>
            </a:endParaRPr>
          </a:p>
        </p:txBody>
      </p:sp>
      <p:sp>
        <p:nvSpPr>
          <p:cNvPr id="565277" name="Text Box 29"/>
          <p:cNvSpPr txBox="1">
            <a:spLocks noChangeArrowheads="1"/>
          </p:cNvSpPr>
          <p:nvPr/>
        </p:nvSpPr>
        <p:spPr bwMode="auto">
          <a:xfrm>
            <a:off x="3021013" y="1524000"/>
            <a:ext cx="2465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rebuchet MS" pitchFamily="34" charset="0"/>
              </a:rPr>
              <a:t>No stratification</a:t>
            </a:r>
            <a:endParaRPr lang="en-US">
              <a:latin typeface="Trebuchet MS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" y="4191000"/>
            <a:ext cx="8623300" cy="2286000"/>
            <a:chOff x="288" y="2640"/>
            <a:chExt cx="5432" cy="144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528" y="2784"/>
              <a:ext cx="5192" cy="748"/>
              <a:chOff x="528" y="2544"/>
              <a:chExt cx="5192" cy="748"/>
            </a:xfrm>
          </p:grpSpPr>
          <p:sp>
            <p:nvSpPr>
              <p:cNvPr id="565280" name="Rectangle 32"/>
              <p:cNvSpPr>
                <a:spLocks noChangeArrowheads="1"/>
              </p:cNvSpPr>
              <p:nvPr/>
            </p:nvSpPr>
            <p:spPr bwMode="auto">
              <a:xfrm>
                <a:off x="2064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1" name="Rectangle 33"/>
              <p:cNvSpPr>
                <a:spLocks noChangeArrowheads="1"/>
              </p:cNvSpPr>
              <p:nvPr/>
            </p:nvSpPr>
            <p:spPr bwMode="auto">
              <a:xfrm>
                <a:off x="2256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2" name="Rectangle 34"/>
              <p:cNvSpPr>
                <a:spLocks noChangeArrowheads="1"/>
              </p:cNvSpPr>
              <p:nvPr/>
            </p:nvSpPr>
            <p:spPr bwMode="auto">
              <a:xfrm>
                <a:off x="2448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3" name="Rectangle 35"/>
              <p:cNvSpPr>
                <a:spLocks noChangeArrowheads="1"/>
              </p:cNvSpPr>
              <p:nvPr/>
            </p:nvSpPr>
            <p:spPr bwMode="auto">
              <a:xfrm>
                <a:off x="2640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4" name="Rectangle 36"/>
              <p:cNvSpPr>
                <a:spLocks noChangeArrowheads="1"/>
              </p:cNvSpPr>
              <p:nvPr/>
            </p:nvSpPr>
            <p:spPr bwMode="auto">
              <a:xfrm>
                <a:off x="2832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5" name="Rectangle 37"/>
              <p:cNvSpPr>
                <a:spLocks noChangeArrowheads="1"/>
              </p:cNvSpPr>
              <p:nvPr/>
            </p:nvSpPr>
            <p:spPr bwMode="auto">
              <a:xfrm>
                <a:off x="3024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6" name="Rectangle 38"/>
              <p:cNvSpPr>
                <a:spLocks noChangeArrowheads="1"/>
              </p:cNvSpPr>
              <p:nvPr/>
            </p:nvSpPr>
            <p:spPr bwMode="auto">
              <a:xfrm>
                <a:off x="1872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7" name="Rectangle 39"/>
              <p:cNvSpPr>
                <a:spLocks noChangeArrowheads="1"/>
              </p:cNvSpPr>
              <p:nvPr/>
            </p:nvSpPr>
            <p:spPr bwMode="auto">
              <a:xfrm>
                <a:off x="1680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8" name="Rectangle 40"/>
              <p:cNvSpPr>
                <a:spLocks noChangeArrowheads="1"/>
              </p:cNvSpPr>
              <p:nvPr/>
            </p:nvSpPr>
            <p:spPr bwMode="auto">
              <a:xfrm>
                <a:off x="1488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89" name="Rectangle 41"/>
              <p:cNvSpPr>
                <a:spLocks noChangeArrowheads="1"/>
              </p:cNvSpPr>
              <p:nvPr/>
            </p:nvSpPr>
            <p:spPr bwMode="auto">
              <a:xfrm>
                <a:off x="3792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0" name="Rectangle 42"/>
              <p:cNvSpPr>
                <a:spLocks noChangeArrowheads="1"/>
              </p:cNvSpPr>
              <p:nvPr/>
            </p:nvSpPr>
            <p:spPr bwMode="auto">
              <a:xfrm>
                <a:off x="3984" y="2544"/>
                <a:ext cx="92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1" name="Rectangle 43"/>
              <p:cNvSpPr>
                <a:spLocks noChangeArrowheads="1"/>
              </p:cNvSpPr>
              <p:nvPr/>
            </p:nvSpPr>
            <p:spPr bwMode="auto">
              <a:xfrm>
                <a:off x="4176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2" name="Rectangle 44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92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3" name="Rectangle 45"/>
              <p:cNvSpPr>
                <a:spLocks noChangeArrowheads="1"/>
              </p:cNvSpPr>
              <p:nvPr/>
            </p:nvSpPr>
            <p:spPr bwMode="auto">
              <a:xfrm>
                <a:off x="4560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4" name="Rectangle 46"/>
              <p:cNvSpPr>
                <a:spLocks noChangeArrowheads="1"/>
              </p:cNvSpPr>
              <p:nvPr/>
            </p:nvSpPr>
            <p:spPr bwMode="auto">
              <a:xfrm>
                <a:off x="4752" y="2822"/>
                <a:ext cx="92" cy="4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5" name="Rectangle 47"/>
              <p:cNvSpPr>
                <a:spLocks noChangeArrowheads="1"/>
              </p:cNvSpPr>
              <p:nvPr/>
            </p:nvSpPr>
            <p:spPr bwMode="auto">
              <a:xfrm>
                <a:off x="3600" y="2544"/>
                <a:ext cx="92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6" name="Rectangle 48"/>
              <p:cNvSpPr>
                <a:spLocks noChangeArrowheads="1"/>
              </p:cNvSpPr>
              <p:nvPr/>
            </p:nvSpPr>
            <p:spPr bwMode="auto">
              <a:xfrm>
                <a:off x="3408" y="2683"/>
                <a:ext cx="92" cy="5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7" name="Rectangle 49"/>
              <p:cNvSpPr>
                <a:spLocks noChangeArrowheads="1"/>
              </p:cNvSpPr>
              <p:nvPr/>
            </p:nvSpPr>
            <p:spPr bwMode="auto">
              <a:xfrm>
                <a:off x="3216" y="2544"/>
                <a:ext cx="92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8" name="Rectangle 50"/>
              <p:cNvSpPr>
                <a:spLocks noChangeArrowheads="1"/>
              </p:cNvSpPr>
              <p:nvPr/>
            </p:nvSpPr>
            <p:spPr bwMode="auto">
              <a:xfrm>
                <a:off x="576" y="2663"/>
                <a:ext cx="192" cy="6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299" name="Line 51"/>
              <p:cNvSpPr>
                <a:spLocks noChangeShapeType="1"/>
              </p:cNvSpPr>
              <p:nvPr/>
            </p:nvSpPr>
            <p:spPr bwMode="auto">
              <a:xfrm>
                <a:off x="528" y="3047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65300" name="Picture 5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84" y="2880"/>
                <a:ext cx="536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65301" name="Rectangle 53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192" cy="2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302" name="Line 54"/>
              <p:cNvSpPr>
                <a:spLocks noChangeShapeType="1"/>
              </p:cNvSpPr>
              <p:nvPr/>
            </p:nvSpPr>
            <p:spPr bwMode="auto">
              <a:xfrm>
                <a:off x="768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65303" name="Line 55"/>
            <p:cNvSpPr>
              <a:spLocks noChangeShapeType="1"/>
            </p:cNvSpPr>
            <p:nvPr/>
          </p:nvSpPr>
          <p:spPr bwMode="auto">
            <a:xfrm>
              <a:off x="480" y="28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5304" name="Line 56"/>
            <p:cNvSpPr>
              <a:spLocks noChangeShapeType="1"/>
            </p:cNvSpPr>
            <p:nvPr/>
          </p:nvSpPr>
          <p:spPr bwMode="auto">
            <a:xfrm>
              <a:off x="480" y="3620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5305" name="Text Box 57"/>
            <p:cNvSpPr txBox="1">
              <a:spLocks noChangeArrowheads="1"/>
            </p:cNvSpPr>
            <p:nvPr/>
          </p:nvSpPr>
          <p:spPr bwMode="auto">
            <a:xfrm>
              <a:off x="288" y="26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rebuchet MS" pitchFamily="34" charset="0"/>
                  <a:sym typeface="Symbol" pitchFamily="18" charset="2"/>
                </a:rPr>
                <a:t></a:t>
              </a:r>
              <a:r>
                <a:rPr lang="en-US" baseline="30000">
                  <a:latin typeface="Trebuchet MS" pitchFamily="34" charset="0"/>
                  <a:sym typeface="Symbol" pitchFamily="18" charset="2"/>
                </a:rPr>
                <a:t>2</a:t>
              </a:r>
              <a:endParaRPr lang="en-US">
                <a:latin typeface="Trebuchet MS" pitchFamily="34" charset="0"/>
              </a:endParaRPr>
            </a:p>
          </p:txBody>
        </p:sp>
        <p:sp>
          <p:nvSpPr>
            <p:cNvPr id="565306" name="Text Box 58"/>
            <p:cNvSpPr txBox="1">
              <a:spLocks noChangeArrowheads="1"/>
            </p:cNvSpPr>
            <p:nvPr/>
          </p:nvSpPr>
          <p:spPr bwMode="auto">
            <a:xfrm>
              <a:off x="1263" y="3792"/>
              <a:ext cx="3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Trebuchet MS" pitchFamily="34" charset="0"/>
                </a:rPr>
                <a:t>Stratification </a:t>
              </a:r>
              <a:r>
                <a:rPr lang="en-US" i="1">
                  <a:latin typeface="Trebuchet MS" pitchFamily="34" charset="0"/>
                  <a:sym typeface="Symbol" pitchFamily="18" charset="2"/>
                </a:rPr>
                <a:t> adjust test statistic</a:t>
              </a:r>
              <a:endParaRPr lang="en-US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PCA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409603" name="Picture 3" descr="CD-p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0825"/>
            <a:ext cx="5949950" cy="530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9" name="Rectangle 11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Replication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80940" name="Text Box 12"/>
          <p:cNvSpPr txBox="1">
            <a:spLocks noChangeArrowheads="1"/>
          </p:cNvSpPr>
          <p:nvPr/>
        </p:nvSpPr>
        <p:spPr bwMode="auto">
          <a:xfrm>
            <a:off x="523875" y="1828800"/>
            <a:ext cx="389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studies should be of sufficient size to demonstrate the effect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1" name="Text Box 23"/>
          <p:cNvSpPr txBox="1">
            <a:spLocks noChangeArrowheads="1"/>
          </p:cNvSpPr>
          <p:nvPr/>
        </p:nvSpPr>
        <p:spPr bwMode="auto">
          <a:xfrm>
            <a:off x="533400" y="3032125"/>
            <a:ext cx="389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studies should conducted in independent datasets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2" name="Text Box 24"/>
          <p:cNvSpPr txBox="1">
            <a:spLocks noChangeArrowheads="1"/>
          </p:cNvSpPr>
          <p:nvPr/>
        </p:nvSpPr>
        <p:spPr bwMode="auto">
          <a:xfrm>
            <a:off x="533400" y="4175125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should involve the same phenotype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533400" y="5241925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should be conducted in a similar population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867275" y="1828800"/>
            <a:ext cx="389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The same SNP should be tested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4953000" y="2743200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The replicated signal should be in the same direction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4953000" y="3870325"/>
            <a:ext cx="389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Joint analysis should lead to a lower p value than the original report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4953000" y="5241925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Well designed negative studies are valuable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GB" sz="4000">
                <a:solidFill>
                  <a:schemeClr val="accent2"/>
                </a:solidFill>
              </a:rPr>
              <a:t>Programs for performing association analysis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724400"/>
          </a:xfrm>
        </p:spPr>
        <p:txBody>
          <a:bodyPr/>
          <a:lstStyle/>
          <a:p>
            <a:r>
              <a:rPr lang="en-GB" sz="2800">
                <a:solidFill>
                  <a:schemeClr val="accent2"/>
                </a:solidFill>
              </a:rPr>
              <a:t>Mx</a:t>
            </a:r>
            <a:r>
              <a:rPr lang="en-GB" sz="2800"/>
              <a:t> (Neale)</a:t>
            </a:r>
          </a:p>
          <a:p>
            <a:pPr lvl="1"/>
            <a:r>
              <a:rPr lang="en-GB" sz="2400"/>
              <a:t>Fully flexible, ordinal data</a:t>
            </a:r>
          </a:p>
          <a:p>
            <a:pPr lvl="1"/>
            <a:r>
              <a:rPr lang="en-GB" sz="2400"/>
              <a:t>Not ideal for large pedigrees or GWAs</a:t>
            </a:r>
          </a:p>
          <a:p>
            <a:r>
              <a:rPr lang="en-GB" sz="2800">
                <a:solidFill>
                  <a:schemeClr val="accent2"/>
                </a:solidFill>
              </a:rPr>
              <a:t>PLINK</a:t>
            </a:r>
            <a:r>
              <a:rPr lang="en-GB" sz="2800"/>
              <a:t> (Purcell, Neale, Ferreira)</a:t>
            </a:r>
          </a:p>
          <a:p>
            <a:pPr lvl="1"/>
            <a:r>
              <a:rPr lang="en-GB" sz="2400"/>
              <a:t>GWA</a:t>
            </a:r>
          </a:p>
          <a:p>
            <a:r>
              <a:rPr lang="en-GB" sz="2800">
                <a:solidFill>
                  <a:schemeClr val="accent2"/>
                </a:solidFill>
              </a:rPr>
              <a:t>Haploview</a:t>
            </a:r>
            <a:r>
              <a:rPr lang="en-GB" sz="2800"/>
              <a:t> (Barrett)</a:t>
            </a:r>
          </a:p>
          <a:p>
            <a:pPr lvl="1"/>
            <a:r>
              <a:rPr lang="en-GB" sz="2400"/>
              <a:t>Graphical visualization of LD, tagging, basic tests of association </a:t>
            </a:r>
          </a:p>
          <a:p>
            <a:r>
              <a:rPr lang="en-GB" sz="2800">
                <a:solidFill>
                  <a:schemeClr val="accent2"/>
                </a:solidFill>
              </a:rPr>
              <a:t>MERLIN, QTDT</a:t>
            </a:r>
            <a:r>
              <a:rPr lang="en-GB" sz="2800"/>
              <a:t> (Abecasis)</a:t>
            </a:r>
          </a:p>
          <a:p>
            <a:pPr lvl="1"/>
            <a:r>
              <a:rPr lang="en-GB" sz="2400"/>
              <a:t>Association and linkage in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What is (genetic) association?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43000" y="45720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latin typeface="Arial" charset="0"/>
                <a:cs typeface="Arial" charset="0"/>
              </a:rPr>
              <a:t>Correlation between an allele/genotype/</a:t>
            </a:r>
            <a:r>
              <a:rPr lang="en-GB" sz="1800" b="1" dirty="0" err="1" smtClean="0">
                <a:latin typeface="Arial" charset="0"/>
                <a:cs typeface="Arial" charset="0"/>
              </a:rPr>
              <a:t>haplotype</a:t>
            </a:r>
            <a:r>
              <a:rPr lang="en-GB" sz="1800" b="1" dirty="0" smtClean="0">
                <a:latin typeface="Arial" charset="0"/>
                <a:cs typeface="Arial" charset="0"/>
              </a:rPr>
              <a:t> and a trait of interest</a:t>
            </a:r>
            <a:endParaRPr lang="en-US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92087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Sequencing and Rare Variants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688" y="295275"/>
            <a:ext cx="6811962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3450" y="1057275"/>
            <a:ext cx="98488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6019800"/>
            <a:ext cx="3110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Metzker</a:t>
            </a:r>
            <a:r>
              <a:rPr lang="en-GB" sz="1200" dirty="0" smtClean="0"/>
              <a:t> et al (2010)  </a:t>
            </a:r>
            <a:r>
              <a:rPr lang="en-GB" sz="1200" i="1" dirty="0" smtClean="0"/>
              <a:t>Nature  Reviews Genetics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5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</a:rPr>
              <a:t>Analysis of Rare Variants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72440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How to combine rare variants?</a:t>
            </a:r>
            <a:endParaRPr lang="en-GB" sz="2800" dirty="0"/>
          </a:p>
          <a:p>
            <a:pPr lvl="1"/>
            <a:r>
              <a:rPr lang="en-GB" sz="2400" dirty="0" smtClean="0"/>
              <a:t>“Ordinary” tests of association won’t work</a:t>
            </a:r>
          </a:p>
          <a:p>
            <a:pPr lvl="1"/>
            <a:r>
              <a:rPr lang="en-GB" sz="2400" dirty="0" smtClean="0"/>
              <a:t>Collapse across all SNPs?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Which SNPs to include?</a:t>
            </a:r>
            <a:endParaRPr lang="en-GB" sz="2800" dirty="0"/>
          </a:p>
          <a:p>
            <a:pPr lvl="1"/>
            <a:r>
              <a:rPr lang="en-GB" sz="2400" dirty="0" smtClean="0"/>
              <a:t>Frequency?</a:t>
            </a:r>
          </a:p>
          <a:p>
            <a:pPr lvl="1"/>
            <a:r>
              <a:rPr lang="en-GB" sz="2400" dirty="0" smtClean="0"/>
              <a:t>Function?</a:t>
            </a:r>
            <a:endParaRPr lang="en-GB" sz="2400" dirty="0"/>
          </a:p>
          <a:p>
            <a:r>
              <a:rPr lang="en-GB" sz="2800" dirty="0" smtClean="0">
                <a:solidFill>
                  <a:schemeClr val="accent2"/>
                </a:solidFill>
              </a:rPr>
              <a:t>How to define a region?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447800"/>
            <a:ext cx="7239000" cy="5029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 smtClean="0"/>
              <a:t>Genetic association studies can be used to locate common genetic variants that increase risk of disease/affect quantitative phenotypes</a:t>
            </a:r>
            <a:endParaRPr lang="en-GB" sz="24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 smtClean="0"/>
              <a:t>Genome-wide association spectacularly successful in identifying </a:t>
            </a:r>
            <a:r>
              <a:rPr lang="en-GB" sz="2400" dirty="0" smtClean="0"/>
              <a:t>common variants underlying</a:t>
            </a:r>
            <a:r>
              <a:rPr lang="en-GB" sz="2400" dirty="0" smtClean="0"/>
              <a:t> complex traits and disease</a:t>
            </a: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GB" sz="2400" dirty="0" smtClean="0"/>
              <a:t>The next challenge is to explain the “missing heritability” in the genome. Genome-wide sequencing and the analysis of rare variants will play a major part in this effort</a:t>
            </a: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GB" sz="2400" dirty="0" smtClean="0"/>
          </a:p>
          <a:p>
            <a:pPr marL="457200" indent="-457200">
              <a:lnSpc>
                <a:spcPct val="80000"/>
              </a:lnSpc>
              <a:buNone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149244" y="381000"/>
            <a:ext cx="4788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Association</a:t>
            </a:r>
            <a:endParaRPr lang="en-GB" sz="44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Common Forms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98525" y="2098675"/>
            <a:ext cx="79063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dirty="0">
                <a:solidFill>
                  <a:srgbClr val="009999"/>
                </a:solidFill>
              </a:rPr>
              <a:t> Direct Association</a:t>
            </a:r>
          </a:p>
          <a:p>
            <a:pPr lvl="1">
              <a:buFontTx/>
              <a:buChar char="•"/>
            </a:pPr>
            <a:r>
              <a:rPr lang="en-GB" dirty="0"/>
              <a:t> Mutant or ‘susceptible’ polymorphism</a:t>
            </a:r>
          </a:p>
          <a:p>
            <a:pPr lvl="1">
              <a:buFontTx/>
              <a:buChar char="•"/>
            </a:pPr>
            <a:r>
              <a:rPr lang="en-GB" dirty="0"/>
              <a:t> Allele of interest is itself involved in </a:t>
            </a:r>
            <a:r>
              <a:rPr lang="en-GB" dirty="0" smtClean="0"/>
              <a:t>phenotype</a:t>
            </a:r>
          </a:p>
          <a:p>
            <a:pPr lvl="1">
              <a:buFontTx/>
              <a:buChar char="•"/>
            </a:pPr>
            <a:r>
              <a:rPr lang="en-GB" dirty="0" smtClean="0"/>
              <a:t>~70% of Cystic Fibrosis patients have a deletion of 3 base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/>
              <a:t> pairs </a:t>
            </a:r>
            <a:r>
              <a:rPr lang="en-GB" dirty="0" smtClean="0"/>
              <a:t>resulting in the loss of a phenylalanine amino acid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/>
              <a:t> at position 508 of the </a:t>
            </a:r>
            <a:r>
              <a:rPr lang="en-GB" i="1" dirty="0" smtClean="0"/>
              <a:t>CFTR</a:t>
            </a:r>
            <a:r>
              <a:rPr lang="en-GB" dirty="0" smtClean="0"/>
              <a:t> gene</a:t>
            </a:r>
            <a:endParaRPr lang="en-GB" dirty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762000" y="1905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149244" y="381000"/>
            <a:ext cx="4788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Association</a:t>
            </a:r>
            <a:endParaRPr lang="en-GB" sz="44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Common Forms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98525" y="2098675"/>
            <a:ext cx="79063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dirty="0">
                <a:solidFill>
                  <a:srgbClr val="009999"/>
                </a:solidFill>
              </a:rPr>
              <a:t> Direct Association</a:t>
            </a:r>
          </a:p>
          <a:p>
            <a:pPr lvl="1">
              <a:buFontTx/>
              <a:buChar char="•"/>
            </a:pPr>
            <a:r>
              <a:rPr lang="en-GB" dirty="0"/>
              <a:t> Mutant or ‘susceptible’ polymorphism</a:t>
            </a:r>
          </a:p>
          <a:p>
            <a:pPr lvl="1">
              <a:buFontTx/>
              <a:buChar char="•"/>
            </a:pPr>
            <a:r>
              <a:rPr lang="en-GB" dirty="0"/>
              <a:t> Allele of interest is itself involved in </a:t>
            </a:r>
            <a:r>
              <a:rPr lang="en-GB" dirty="0" smtClean="0"/>
              <a:t>phenotype</a:t>
            </a:r>
          </a:p>
          <a:p>
            <a:pPr lvl="1">
              <a:buFontTx/>
              <a:buChar char="•"/>
            </a:pPr>
            <a:r>
              <a:rPr lang="en-GB" dirty="0" smtClean="0"/>
              <a:t>~70% of Cystic Fibrosis patients have a deletion of 3 base</a:t>
            </a:r>
          </a:p>
          <a:p>
            <a:pPr lvl="1"/>
            <a:r>
              <a:rPr lang="en-GB" dirty="0" smtClean="0"/>
              <a:t>  pairs resulting in the loss of a phenylalanine amino acid</a:t>
            </a:r>
          </a:p>
          <a:p>
            <a:pPr lvl="1"/>
            <a:r>
              <a:rPr lang="en-GB" dirty="0" smtClean="0"/>
              <a:t>  at position 508 of the </a:t>
            </a:r>
            <a:r>
              <a:rPr lang="en-GB" i="1" dirty="0" smtClean="0"/>
              <a:t>CFTR</a:t>
            </a:r>
            <a:r>
              <a:rPr lang="en-GB" dirty="0" smtClean="0"/>
              <a:t> gene</a:t>
            </a:r>
          </a:p>
          <a:p>
            <a:pPr lvl="1">
              <a:buFontTx/>
              <a:buChar char="•"/>
            </a:pPr>
            <a:endParaRPr lang="en-GB" dirty="0"/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rgbClr val="009999"/>
                </a:solidFill>
              </a:rPr>
              <a:t>Indirect Association</a:t>
            </a:r>
          </a:p>
          <a:p>
            <a:pPr lvl="1">
              <a:buFontTx/>
              <a:buChar char="•"/>
            </a:pPr>
            <a:r>
              <a:rPr lang="en-GB" dirty="0"/>
              <a:t> Allele itself is not involved, but a nearby correlated</a:t>
            </a:r>
          </a:p>
          <a:p>
            <a:r>
              <a:rPr lang="en-GB" dirty="0"/>
              <a:t>	</a:t>
            </a:r>
            <a:r>
              <a:rPr lang="en-GB" dirty="0" smtClean="0"/>
              <a:t>variant changes </a:t>
            </a:r>
            <a:r>
              <a:rPr lang="en-GB" dirty="0"/>
              <a:t>phenotype</a:t>
            </a:r>
          </a:p>
          <a:p>
            <a:endParaRPr lang="en-GB" dirty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762000" y="1905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Indirect association and Linkage </a:t>
            </a:r>
            <a:r>
              <a:rPr lang="en-US" dirty="0">
                <a:solidFill>
                  <a:schemeClr val="accent2"/>
                </a:solidFill>
              </a:rPr>
              <a:t>disequilibrium</a:t>
            </a: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1981200" y="2667000"/>
            <a:ext cx="5029200" cy="214313"/>
          </a:xfrm>
          <a:prstGeom prst="rect">
            <a:avLst/>
          </a:prstGeom>
          <a:solidFill>
            <a:srgbClr val="004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1981200" y="3525838"/>
            <a:ext cx="5029200" cy="214312"/>
          </a:xfrm>
          <a:prstGeom prst="rect">
            <a:avLst/>
          </a:prstGeom>
          <a:solidFill>
            <a:srgbClr val="4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1981200" y="3097213"/>
            <a:ext cx="5029200" cy="214312"/>
          </a:xfrm>
          <a:prstGeom prst="rect">
            <a:avLst/>
          </a:prstGeom>
          <a:solidFill>
            <a:srgbClr val="4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1981200" y="4814888"/>
            <a:ext cx="5029200" cy="2143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5" name="Rectangle 7"/>
          <p:cNvSpPr>
            <a:spLocks noChangeArrowheads="1"/>
          </p:cNvSpPr>
          <p:nvPr/>
        </p:nvSpPr>
        <p:spPr bwMode="auto">
          <a:xfrm>
            <a:off x="1981200" y="3956050"/>
            <a:ext cx="5029200" cy="21431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6" name="Rectangle 8"/>
          <p:cNvSpPr>
            <a:spLocks noChangeArrowheads="1"/>
          </p:cNvSpPr>
          <p:nvPr/>
        </p:nvSpPr>
        <p:spPr bwMode="auto">
          <a:xfrm>
            <a:off x="1981200" y="4384675"/>
            <a:ext cx="5029200" cy="2143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8937" name="AutoShape 9"/>
          <p:cNvSpPr>
            <a:spLocks noChangeArrowheads="1"/>
          </p:cNvSpPr>
          <p:nvPr/>
        </p:nvSpPr>
        <p:spPr bwMode="auto">
          <a:xfrm>
            <a:off x="4191000" y="2971800"/>
            <a:ext cx="457200" cy="533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Indirect association and Linkage </a:t>
            </a:r>
            <a:r>
              <a:rPr lang="en-US" dirty="0">
                <a:solidFill>
                  <a:schemeClr val="accent2"/>
                </a:solidFill>
              </a:rPr>
              <a:t>disequilibrium</a:t>
            </a: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762000" y="2335213"/>
            <a:ext cx="5029200" cy="214312"/>
          </a:xfrm>
          <a:prstGeom prst="rect">
            <a:avLst/>
          </a:prstGeom>
          <a:solidFill>
            <a:srgbClr val="4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0980" name="AutoShape 4"/>
          <p:cNvSpPr>
            <a:spLocks noChangeArrowheads="1"/>
          </p:cNvSpPr>
          <p:nvPr/>
        </p:nvSpPr>
        <p:spPr bwMode="auto">
          <a:xfrm>
            <a:off x="2971800" y="2209800"/>
            <a:ext cx="457200" cy="533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0981" name="Line 5"/>
          <p:cNvSpPr>
            <a:spLocks noChangeShapeType="1"/>
          </p:cNvSpPr>
          <p:nvPr/>
        </p:nvSpPr>
        <p:spPr bwMode="auto">
          <a:xfrm>
            <a:off x="6858000" y="2438400"/>
            <a:ext cx="0" cy="3352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 rot="5400000">
            <a:off x="6796881" y="3566319"/>
            <a:ext cx="100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Arial" charset="0"/>
                <a:ea typeface="ＭＳ Ｐゴシック" pitchFamily="34" charset="-128"/>
              </a:rPr>
              <a:t>time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3429000"/>
            <a:ext cx="5029200" cy="533400"/>
            <a:chOff x="480" y="1920"/>
            <a:chExt cx="3168" cy="336"/>
          </a:xfrm>
        </p:grpSpPr>
        <p:sp>
          <p:nvSpPr>
            <p:cNvPr id="510984" name="Rectangle 8"/>
            <p:cNvSpPr>
              <a:spLocks noChangeArrowheads="1"/>
            </p:cNvSpPr>
            <p:nvPr/>
          </p:nvSpPr>
          <p:spPr bwMode="auto">
            <a:xfrm>
              <a:off x="480" y="2016"/>
              <a:ext cx="1920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85" name="AutoShape 9"/>
            <p:cNvSpPr>
              <a:spLocks noChangeArrowheads="1"/>
            </p:cNvSpPr>
            <p:nvPr/>
          </p:nvSpPr>
          <p:spPr bwMode="auto">
            <a:xfrm>
              <a:off x="1872" y="1920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86" name="Rectangle 10"/>
            <p:cNvSpPr>
              <a:spLocks noChangeArrowheads="1"/>
            </p:cNvSpPr>
            <p:nvPr/>
          </p:nvSpPr>
          <p:spPr bwMode="auto">
            <a:xfrm>
              <a:off x="2400" y="2016"/>
              <a:ext cx="1248" cy="144"/>
            </a:xfrm>
            <a:prstGeom prst="rect">
              <a:avLst/>
            </a:prstGeom>
            <a:solidFill>
              <a:srgbClr val="4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4724400"/>
            <a:ext cx="5181600" cy="1752600"/>
            <a:chOff x="480" y="2976"/>
            <a:chExt cx="3264" cy="1104"/>
          </a:xfrm>
        </p:grpSpPr>
        <p:sp>
          <p:nvSpPr>
            <p:cNvPr id="510988" name="Rectangle 12"/>
            <p:cNvSpPr>
              <a:spLocks noChangeArrowheads="1"/>
            </p:cNvSpPr>
            <p:nvPr/>
          </p:nvSpPr>
          <p:spPr bwMode="auto">
            <a:xfrm>
              <a:off x="1104" y="3456"/>
              <a:ext cx="1440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89" name="Rectangle 13"/>
            <p:cNvSpPr>
              <a:spLocks noChangeArrowheads="1"/>
            </p:cNvSpPr>
            <p:nvPr/>
          </p:nvSpPr>
          <p:spPr bwMode="auto">
            <a:xfrm>
              <a:off x="1632" y="3840"/>
              <a:ext cx="86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0" name="Rectangle 14"/>
            <p:cNvSpPr>
              <a:spLocks noChangeArrowheads="1"/>
            </p:cNvSpPr>
            <p:nvPr/>
          </p:nvSpPr>
          <p:spPr bwMode="auto">
            <a:xfrm>
              <a:off x="1440" y="3072"/>
              <a:ext cx="134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1" name="AutoShape 15"/>
            <p:cNvSpPr>
              <a:spLocks noChangeArrowheads="1"/>
            </p:cNvSpPr>
            <p:nvPr/>
          </p:nvSpPr>
          <p:spPr bwMode="auto">
            <a:xfrm>
              <a:off x="1872" y="2976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2" name="AutoShape 16"/>
            <p:cNvSpPr>
              <a:spLocks noChangeArrowheads="1"/>
            </p:cNvSpPr>
            <p:nvPr/>
          </p:nvSpPr>
          <p:spPr bwMode="auto">
            <a:xfrm>
              <a:off x="1872" y="3744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3" name="AutoShape 17"/>
            <p:cNvSpPr>
              <a:spLocks noChangeArrowheads="1"/>
            </p:cNvSpPr>
            <p:nvPr/>
          </p:nvSpPr>
          <p:spPr bwMode="auto">
            <a:xfrm>
              <a:off x="1872" y="3360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4" name="Rectangle 18"/>
            <p:cNvSpPr>
              <a:spLocks noChangeArrowheads="1"/>
            </p:cNvSpPr>
            <p:nvPr/>
          </p:nvSpPr>
          <p:spPr bwMode="auto">
            <a:xfrm>
              <a:off x="2544" y="3456"/>
              <a:ext cx="120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5" name="Rectangle 19"/>
            <p:cNvSpPr>
              <a:spLocks noChangeArrowheads="1"/>
            </p:cNvSpPr>
            <p:nvPr/>
          </p:nvSpPr>
          <p:spPr bwMode="auto">
            <a:xfrm>
              <a:off x="2784" y="3072"/>
              <a:ext cx="960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6" name="Rectangle 20"/>
            <p:cNvSpPr>
              <a:spLocks noChangeArrowheads="1"/>
            </p:cNvSpPr>
            <p:nvPr/>
          </p:nvSpPr>
          <p:spPr bwMode="auto">
            <a:xfrm>
              <a:off x="480" y="3072"/>
              <a:ext cx="96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7" name="Rectangle 21"/>
            <p:cNvSpPr>
              <a:spLocks noChangeArrowheads="1"/>
            </p:cNvSpPr>
            <p:nvPr/>
          </p:nvSpPr>
          <p:spPr bwMode="auto">
            <a:xfrm>
              <a:off x="2496" y="3840"/>
              <a:ext cx="1248" cy="144"/>
            </a:xfrm>
            <a:prstGeom prst="rect">
              <a:avLst/>
            </a:prstGeom>
            <a:solidFill>
              <a:srgbClr val="4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8" name="Rectangle 22"/>
            <p:cNvSpPr>
              <a:spLocks noChangeArrowheads="1"/>
            </p:cNvSpPr>
            <p:nvPr/>
          </p:nvSpPr>
          <p:spPr bwMode="auto">
            <a:xfrm>
              <a:off x="480" y="3840"/>
              <a:ext cx="1152" cy="14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0999" name="Rectangle 23"/>
            <p:cNvSpPr>
              <a:spLocks noChangeArrowheads="1"/>
            </p:cNvSpPr>
            <p:nvPr/>
          </p:nvSpPr>
          <p:spPr bwMode="auto">
            <a:xfrm>
              <a:off x="480" y="3456"/>
              <a:ext cx="672" cy="144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Linkage Disequilibrium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514600"/>
            <a:ext cx="5181600" cy="1752600"/>
            <a:chOff x="480" y="2976"/>
            <a:chExt cx="3264" cy="1104"/>
          </a:xfrm>
        </p:grpSpPr>
        <p:sp>
          <p:nvSpPr>
            <p:cNvPr id="513028" name="Rectangle 4"/>
            <p:cNvSpPr>
              <a:spLocks noChangeArrowheads="1"/>
            </p:cNvSpPr>
            <p:nvPr/>
          </p:nvSpPr>
          <p:spPr bwMode="auto">
            <a:xfrm>
              <a:off x="1104" y="3456"/>
              <a:ext cx="1440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29" name="Rectangle 5"/>
            <p:cNvSpPr>
              <a:spLocks noChangeArrowheads="1"/>
            </p:cNvSpPr>
            <p:nvPr/>
          </p:nvSpPr>
          <p:spPr bwMode="auto">
            <a:xfrm>
              <a:off x="1632" y="3840"/>
              <a:ext cx="86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0" name="Rectangle 6"/>
            <p:cNvSpPr>
              <a:spLocks noChangeArrowheads="1"/>
            </p:cNvSpPr>
            <p:nvPr/>
          </p:nvSpPr>
          <p:spPr bwMode="auto">
            <a:xfrm>
              <a:off x="1440" y="3072"/>
              <a:ext cx="1344" cy="144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1" name="AutoShape 7"/>
            <p:cNvSpPr>
              <a:spLocks noChangeArrowheads="1"/>
            </p:cNvSpPr>
            <p:nvPr/>
          </p:nvSpPr>
          <p:spPr bwMode="auto">
            <a:xfrm>
              <a:off x="1872" y="2976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2" name="AutoShape 8"/>
            <p:cNvSpPr>
              <a:spLocks noChangeArrowheads="1"/>
            </p:cNvSpPr>
            <p:nvPr/>
          </p:nvSpPr>
          <p:spPr bwMode="auto">
            <a:xfrm>
              <a:off x="1872" y="3744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3" name="AutoShape 9"/>
            <p:cNvSpPr>
              <a:spLocks noChangeArrowheads="1"/>
            </p:cNvSpPr>
            <p:nvPr/>
          </p:nvSpPr>
          <p:spPr bwMode="auto">
            <a:xfrm>
              <a:off x="1872" y="3360"/>
              <a:ext cx="288" cy="336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4" name="Rectangle 10"/>
            <p:cNvSpPr>
              <a:spLocks noChangeArrowheads="1"/>
            </p:cNvSpPr>
            <p:nvPr/>
          </p:nvSpPr>
          <p:spPr bwMode="auto">
            <a:xfrm>
              <a:off x="2544" y="3456"/>
              <a:ext cx="120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5" name="Rectangle 11"/>
            <p:cNvSpPr>
              <a:spLocks noChangeArrowheads="1"/>
            </p:cNvSpPr>
            <p:nvPr/>
          </p:nvSpPr>
          <p:spPr bwMode="auto">
            <a:xfrm>
              <a:off x="2784" y="3072"/>
              <a:ext cx="960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6" name="Rectangle 12"/>
            <p:cNvSpPr>
              <a:spLocks noChangeArrowheads="1"/>
            </p:cNvSpPr>
            <p:nvPr/>
          </p:nvSpPr>
          <p:spPr bwMode="auto">
            <a:xfrm>
              <a:off x="480" y="3072"/>
              <a:ext cx="960" cy="144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7" name="Rectangle 13"/>
            <p:cNvSpPr>
              <a:spLocks noChangeArrowheads="1"/>
            </p:cNvSpPr>
            <p:nvPr/>
          </p:nvSpPr>
          <p:spPr bwMode="auto">
            <a:xfrm>
              <a:off x="2496" y="3840"/>
              <a:ext cx="1248" cy="144"/>
            </a:xfrm>
            <a:prstGeom prst="rect">
              <a:avLst/>
            </a:prstGeom>
            <a:solidFill>
              <a:srgbClr val="4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8" name="Rectangle 14"/>
            <p:cNvSpPr>
              <a:spLocks noChangeArrowheads="1"/>
            </p:cNvSpPr>
            <p:nvPr/>
          </p:nvSpPr>
          <p:spPr bwMode="auto">
            <a:xfrm>
              <a:off x="480" y="3840"/>
              <a:ext cx="1152" cy="14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39" name="Rectangle 15"/>
            <p:cNvSpPr>
              <a:spLocks noChangeArrowheads="1"/>
            </p:cNvSpPr>
            <p:nvPr/>
          </p:nvSpPr>
          <p:spPr bwMode="auto">
            <a:xfrm>
              <a:off x="480" y="3456"/>
              <a:ext cx="672" cy="144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48200" y="2590800"/>
            <a:ext cx="381000" cy="1600200"/>
            <a:chOff x="2928" y="1632"/>
            <a:chExt cx="240" cy="1008"/>
          </a:xfrm>
        </p:grpSpPr>
        <p:sp>
          <p:nvSpPr>
            <p:cNvPr id="513041" name="AutoShape 17"/>
            <p:cNvSpPr>
              <a:spLocks noChangeArrowheads="1"/>
            </p:cNvSpPr>
            <p:nvPr/>
          </p:nvSpPr>
          <p:spPr bwMode="auto">
            <a:xfrm>
              <a:off x="2928" y="1632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2" name="AutoShape 18"/>
            <p:cNvSpPr>
              <a:spLocks noChangeArrowheads="1"/>
            </p:cNvSpPr>
            <p:nvPr/>
          </p:nvSpPr>
          <p:spPr bwMode="auto">
            <a:xfrm>
              <a:off x="2928" y="2016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3" name="AutoShape 19"/>
            <p:cNvSpPr>
              <a:spLocks noChangeArrowheads="1"/>
            </p:cNvSpPr>
            <p:nvPr/>
          </p:nvSpPr>
          <p:spPr bwMode="auto">
            <a:xfrm>
              <a:off x="2928" y="2352"/>
              <a:ext cx="240" cy="288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3044" name="AutoShape 20"/>
          <p:cNvSpPr>
            <a:spLocks noChangeArrowheads="1"/>
          </p:cNvSpPr>
          <p:nvPr/>
        </p:nvSpPr>
        <p:spPr bwMode="auto">
          <a:xfrm>
            <a:off x="2057400" y="3200400"/>
            <a:ext cx="381000" cy="3810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276600" y="2590800"/>
            <a:ext cx="381000" cy="990600"/>
            <a:chOff x="2064" y="1632"/>
            <a:chExt cx="240" cy="624"/>
          </a:xfrm>
        </p:grpSpPr>
        <p:sp>
          <p:nvSpPr>
            <p:cNvPr id="513046" name="AutoShape 22"/>
            <p:cNvSpPr>
              <a:spLocks noChangeArrowheads="1"/>
            </p:cNvSpPr>
            <p:nvPr/>
          </p:nvSpPr>
          <p:spPr bwMode="auto">
            <a:xfrm>
              <a:off x="2064" y="1632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7" name="AutoShape 23"/>
            <p:cNvSpPr>
              <a:spLocks noChangeArrowheads="1"/>
            </p:cNvSpPr>
            <p:nvPr/>
          </p:nvSpPr>
          <p:spPr bwMode="auto">
            <a:xfrm>
              <a:off x="2064" y="2016"/>
              <a:ext cx="240" cy="240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914400" y="4916269"/>
            <a:ext cx="7661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b="1" dirty="0" smtClean="0">
                <a:latin typeface="Arial" charset="0"/>
                <a:cs typeface="Arial" charset="0"/>
              </a:rPr>
              <a:t>Linkage disequilibrium means that we don’t need to genotype the exact aetiological </a:t>
            </a:r>
            <a:r>
              <a:rPr lang="en-GB" sz="1800" b="1" dirty="0">
                <a:latin typeface="Arial" charset="0"/>
                <a:cs typeface="Arial" charset="0"/>
              </a:rPr>
              <a:t>variant, but </a:t>
            </a:r>
            <a:r>
              <a:rPr lang="en-GB" sz="1800" b="1" dirty="0" smtClean="0">
                <a:latin typeface="Arial" charset="0"/>
                <a:cs typeface="Arial" charset="0"/>
              </a:rPr>
              <a:t>only a variant that is correlated with it</a:t>
            </a:r>
            <a:endParaRPr lang="en-US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6.6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1191</Words>
  <Application>Microsoft Office PowerPoint</Application>
  <PresentationFormat>On-screen Show (4:3)</PresentationFormat>
  <Paragraphs>429</Paragraphs>
  <Slides>45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Default Design</vt:lpstr>
      <vt:lpstr>Equation</vt:lpstr>
      <vt:lpstr>Chart</vt:lpstr>
      <vt:lpstr>Association Mapping</vt:lpstr>
      <vt:lpstr>Outline</vt:lpstr>
      <vt:lpstr>Definitions</vt:lpstr>
      <vt:lpstr>What is (genetic) association?</vt:lpstr>
      <vt:lpstr>Slide 5</vt:lpstr>
      <vt:lpstr>Slide 6</vt:lpstr>
      <vt:lpstr>Indirect association and Linkage disequilibrium</vt:lpstr>
      <vt:lpstr>Indirect association and Linkage disequilibrium</vt:lpstr>
      <vt:lpstr>Linkage Disequilibrium</vt:lpstr>
      <vt:lpstr>Slide 10</vt:lpstr>
      <vt:lpstr>Population Stratification</vt:lpstr>
      <vt:lpstr>How do we test for association?</vt:lpstr>
      <vt:lpstr>Slide 13</vt:lpstr>
      <vt:lpstr>Allele-based tests</vt:lpstr>
      <vt:lpstr>Genotypic tests</vt:lpstr>
      <vt:lpstr>Slide 16</vt:lpstr>
      <vt:lpstr>Transmission Disequilibrium Test</vt:lpstr>
      <vt:lpstr>Transmission Disequilibrium Test</vt:lpstr>
      <vt:lpstr>Case-control versus TDT</vt:lpstr>
      <vt:lpstr>Slide 20</vt:lpstr>
      <vt:lpstr>When to use association...</vt:lpstr>
      <vt:lpstr>Methods of gene hunting</vt:lpstr>
      <vt:lpstr>Association Summary</vt:lpstr>
      <vt:lpstr>HapMap and Tagging</vt:lpstr>
      <vt:lpstr>Historical gene mapping</vt:lpstr>
      <vt:lpstr>Slide 26</vt:lpstr>
      <vt:lpstr>Enabling association studies: HapMap</vt:lpstr>
      <vt:lpstr>Visualizing empirical LD</vt:lpstr>
      <vt:lpstr>Pairwise tagging</vt:lpstr>
      <vt:lpstr>Genome-wide Association</vt:lpstr>
      <vt:lpstr>Enabling Genome-wide Association Studies</vt:lpstr>
      <vt:lpstr>Genome-wide Association Studies</vt:lpstr>
      <vt:lpstr>Slide 33</vt:lpstr>
      <vt:lpstr>Slide 34</vt:lpstr>
      <vt:lpstr>Slide 35</vt:lpstr>
      <vt:lpstr>Genomic control</vt:lpstr>
      <vt:lpstr>PCA</vt:lpstr>
      <vt:lpstr>Slide 38</vt:lpstr>
      <vt:lpstr>Programs for performing association analysis</vt:lpstr>
      <vt:lpstr>Sequencing and Rare Variants</vt:lpstr>
      <vt:lpstr>Slide 41</vt:lpstr>
      <vt:lpstr>Slide 42</vt:lpstr>
      <vt:lpstr>Slide 43</vt:lpstr>
      <vt:lpstr>Analysis of Rare Variants</vt:lpstr>
      <vt:lpstr>Summary</vt:lpstr>
    </vt:vector>
  </TitlesOfParts>
  <Company>Oxford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Evans</dc:creator>
  <cp:lastModifiedBy>laptop</cp:lastModifiedBy>
  <cp:revision>299</cp:revision>
  <dcterms:created xsi:type="dcterms:W3CDTF">2000-11-24T21:24:51Z</dcterms:created>
  <dcterms:modified xsi:type="dcterms:W3CDTF">2010-03-05T18:44:12Z</dcterms:modified>
</cp:coreProperties>
</file>