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Default Extension="emf" ContentType="image/x-emf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charts/chart8.xml" ContentType="application/vnd.openxmlformats-officedocument.drawingml.char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wmf" ContentType="image/x-wmf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6.xml" ContentType="application/vnd.openxmlformats-officedocument.drawingml.chart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charts/chart2.xml" ContentType="application/vnd.openxmlformats-officedocument.drawingml.chart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sldIdLst>
    <p:sldId id="441" r:id="rId2"/>
    <p:sldId id="464" r:id="rId3"/>
    <p:sldId id="396" r:id="rId4"/>
    <p:sldId id="397" r:id="rId5"/>
    <p:sldId id="398" r:id="rId6"/>
    <p:sldId id="399" r:id="rId7"/>
    <p:sldId id="400" r:id="rId8"/>
    <p:sldId id="407" r:id="rId9"/>
    <p:sldId id="402" r:id="rId10"/>
    <p:sldId id="403" r:id="rId11"/>
    <p:sldId id="404" r:id="rId12"/>
    <p:sldId id="405" r:id="rId13"/>
    <p:sldId id="442" r:id="rId14"/>
    <p:sldId id="382" r:id="rId15"/>
    <p:sldId id="383" r:id="rId16"/>
    <p:sldId id="384" r:id="rId17"/>
    <p:sldId id="385" r:id="rId18"/>
    <p:sldId id="308" r:id="rId19"/>
    <p:sldId id="310" r:id="rId20"/>
    <p:sldId id="311" r:id="rId21"/>
    <p:sldId id="304" r:id="rId22"/>
    <p:sldId id="309" r:id="rId23"/>
    <p:sldId id="312" r:id="rId24"/>
    <p:sldId id="279" r:id="rId25"/>
    <p:sldId id="386" r:id="rId26"/>
    <p:sldId id="260" r:id="rId27"/>
    <p:sldId id="257" r:id="rId28"/>
    <p:sldId id="263" r:id="rId29"/>
    <p:sldId id="262" r:id="rId30"/>
    <p:sldId id="376" r:id="rId31"/>
    <p:sldId id="377" r:id="rId32"/>
    <p:sldId id="258" r:id="rId33"/>
    <p:sldId id="266" r:id="rId34"/>
    <p:sldId id="270" r:id="rId35"/>
    <p:sldId id="267" r:id="rId36"/>
    <p:sldId id="264" r:id="rId37"/>
    <p:sldId id="265" r:id="rId38"/>
    <p:sldId id="268" r:id="rId39"/>
    <p:sldId id="288" r:id="rId40"/>
    <p:sldId id="289" r:id="rId41"/>
    <p:sldId id="302" r:id="rId42"/>
    <p:sldId id="292" r:id="rId43"/>
    <p:sldId id="293" r:id="rId44"/>
    <p:sldId id="294" r:id="rId45"/>
    <p:sldId id="295" r:id="rId46"/>
    <p:sldId id="296" r:id="rId47"/>
    <p:sldId id="297" r:id="rId48"/>
    <p:sldId id="313" r:id="rId49"/>
    <p:sldId id="435" r:id="rId50"/>
    <p:sldId id="436" r:id="rId51"/>
    <p:sldId id="408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64" r:id="rId63"/>
    <p:sldId id="324" r:id="rId64"/>
    <p:sldId id="325" r:id="rId65"/>
    <p:sldId id="326" r:id="rId66"/>
    <p:sldId id="447" r:id="rId67"/>
    <p:sldId id="392" r:id="rId68"/>
    <p:sldId id="391" r:id="rId69"/>
    <p:sldId id="393" r:id="rId70"/>
    <p:sldId id="411" r:id="rId71"/>
    <p:sldId id="412" r:id="rId72"/>
    <p:sldId id="413" r:id="rId73"/>
    <p:sldId id="414" r:id="rId74"/>
    <p:sldId id="259" r:id="rId75"/>
    <p:sldId id="366" r:id="rId76"/>
    <p:sldId id="274" r:id="rId77"/>
    <p:sldId id="415" r:id="rId78"/>
    <p:sldId id="281" r:id="rId79"/>
    <p:sldId id="409" r:id="rId80"/>
    <p:sldId id="410" r:id="rId81"/>
    <p:sldId id="440" r:id="rId82"/>
    <p:sldId id="418" r:id="rId83"/>
    <p:sldId id="419" r:id="rId84"/>
    <p:sldId id="443" r:id="rId85"/>
    <p:sldId id="444" r:id="rId86"/>
    <p:sldId id="282" r:id="rId87"/>
    <p:sldId id="369" r:id="rId88"/>
    <p:sldId id="285" r:id="rId89"/>
    <p:sldId id="437" r:id="rId90"/>
    <p:sldId id="438" r:id="rId91"/>
    <p:sldId id="439" r:id="rId92"/>
    <p:sldId id="448" r:id="rId93"/>
    <p:sldId id="420" r:id="rId94"/>
    <p:sldId id="421" r:id="rId95"/>
    <p:sldId id="449" r:id="rId96"/>
    <p:sldId id="422" r:id="rId97"/>
    <p:sldId id="445" r:id="rId98"/>
    <p:sldId id="466" r:id="rId99"/>
    <p:sldId id="446" r:id="rId100"/>
    <p:sldId id="467" r:id="rId101"/>
    <p:sldId id="465" r:id="rId102"/>
    <p:sldId id="423" r:id="rId103"/>
    <p:sldId id="424" r:id="rId104"/>
    <p:sldId id="425" r:id="rId105"/>
    <p:sldId id="426" r:id="rId106"/>
    <p:sldId id="427" r:id="rId107"/>
    <p:sldId id="456" r:id="rId108"/>
    <p:sldId id="459" r:id="rId109"/>
    <p:sldId id="460" r:id="rId110"/>
    <p:sldId id="461" r:id="rId111"/>
    <p:sldId id="463" r:id="rId112"/>
    <p:sldId id="455" r:id="rId113"/>
    <p:sldId id="462" r:id="rId114"/>
    <p:sldId id="431" r:id="rId115"/>
    <p:sldId id="432" r:id="rId116"/>
    <p:sldId id="433" r:id="rId117"/>
    <p:sldId id="457" r:id="rId118"/>
    <p:sldId id="458" r:id="rId119"/>
    <p:sldId id="453" r:id="rId120"/>
    <p:sldId id="452" r:id="rId121"/>
    <p:sldId id="454" r:id="rId1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167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10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1.Working_Papers\2.Submitted\developing_an_attitude\APSR\adul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Working_Papers\xdeveloping_an_attitude_APSR\APSR\ad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0.22300000000000011</c:v>
                </c:pt>
                <c:pt idx="1">
                  <c:v>0.43000000000000038</c:v>
                </c:pt>
                <c:pt idx="2">
                  <c:v>0.44600000000000034</c:v>
                </c:pt>
                <c:pt idx="3">
                  <c:v>0.41100000000000031</c:v>
                </c:pt>
                <c:pt idx="4">
                  <c:v>0.43900000000000183</c:v>
                </c:pt>
                <c:pt idx="5">
                  <c:v>0.43200000000000038</c:v>
                </c:pt>
                <c:pt idx="6">
                  <c:v>0.42900000000000038</c:v>
                </c:pt>
                <c:pt idx="7">
                  <c:v>0.41100000000000031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Australia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0.20800000000000021</c:v>
                </c:pt>
                <c:pt idx="1">
                  <c:v>0.45500000000000002</c:v>
                </c:pt>
                <c:pt idx="2">
                  <c:v>0.42400000000000032</c:v>
                </c:pt>
                <c:pt idx="3">
                  <c:v>0.39900000000000241</c:v>
                </c:pt>
                <c:pt idx="4">
                  <c:v>0.42400000000000032</c:v>
                </c:pt>
                <c:pt idx="5">
                  <c:v>0.39100000000000212</c:v>
                </c:pt>
                <c:pt idx="6">
                  <c:v>0.42100000000000032</c:v>
                </c:pt>
                <c:pt idx="7">
                  <c:v>0.37100000000000088</c:v>
                </c:pt>
              </c:numCache>
            </c:numRef>
          </c:val>
        </c:ser>
        <c:axId val="68245760"/>
        <c:axId val="68263936"/>
      </c:barChart>
      <c:catAx>
        <c:axId val="68245760"/>
        <c:scaling>
          <c:orientation val="minMax"/>
        </c:scaling>
        <c:axPos val="b"/>
        <c:tickLblPos val="nextTo"/>
        <c:crossAx val="68263936"/>
        <c:crosses val="autoZero"/>
        <c:auto val="1"/>
        <c:lblAlgn val="ctr"/>
        <c:lblOffset val="100"/>
      </c:catAx>
      <c:valAx>
        <c:axId val="68263936"/>
        <c:scaling>
          <c:orientation val="minMax"/>
        </c:scaling>
        <c:axPos val="l"/>
        <c:majorGridlines/>
        <c:numFmt formatCode="General" sourceLinked="1"/>
        <c:tickLblPos val="nextTo"/>
        <c:crossAx val="682457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Political Pref.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0.44400000000000001</c:v>
                </c:pt>
                <c:pt idx="1">
                  <c:v>0.49100000000000038</c:v>
                </c:pt>
                <c:pt idx="2">
                  <c:v>0.40400000000000008</c:v>
                </c:pt>
                <c:pt idx="3">
                  <c:v>0.50900000000000001</c:v>
                </c:pt>
                <c:pt idx="4">
                  <c:v>0.56299999999999994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Church At.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0.437000000000001</c:v>
                </c:pt>
                <c:pt idx="1">
                  <c:v>0.45900000000000002</c:v>
                </c:pt>
                <c:pt idx="2">
                  <c:v>0.35200000000000031</c:v>
                </c:pt>
                <c:pt idx="3">
                  <c:v>0.53600000000000003</c:v>
                </c:pt>
                <c:pt idx="4">
                  <c:v>0.65300000000000258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Education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0.623000000000002</c:v>
                </c:pt>
                <c:pt idx="1">
                  <c:v>0.67300000000000271</c:v>
                </c:pt>
                <c:pt idx="2">
                  <c:v>0.54900000000000004</c:v>
                </c:pt>
                <c:pt idx="3">
                  <c:v>0.88</c:v>
                </c:pt>
                <c:pt idx="4">
                  <c:v>0.85400000000000065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Neuroticism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0.17800000000000021</c:v>
                </c:pt>
                <c:pt idx="1">
                  <c:v>0.224</c:v>
                </c:pt>
                <c:pt idx="2">
                  <c:v>9.7000000000000003E-2</c:v>
                </c:pt>
                <c:pt idx="3">
                  <c:v>0.35300000000000031</c:v>
                </c:pt>
                <c:pt idx="4">
                  <c:v>0.41000000000000031</c:v>
                </c:pt>
              </c:numCache>
            </c:numRef>
          </c:val>
        </c:ser>
        <c:axId val="87141760"/>
        <c:axId val="87143552"/>
      </c:barChart>
      <c:catAx>
        <c:axId val="87141760"/>
        <c:scaling>
          <c:orientation val="minMax"/>
        </c:scaling>
        <c:axPos val="b"/>
        <c:tickLblPos val="nextTo"/>
        <c:crossAx val="87143552"/>
        <c:crosses val="autoZero"/>
        <c:auto val="1"/>
        <c:lblAlgn val="ctr"/>
        <c:lblOffset val="100"/>
      </c:catAx>
      <c:valAx>
        <c:axId val="87143552"/>
        <c:scaling>
          <c:orientation val="minMax"/>
        </c:scaling>
        <c:axPos val="l"/>
        <c:majorGridlines/>
        <c:numFmt formatCode="General" sourceLinked="1"/>
        <c:tickLblPos val="nextTo"/>
        <c:crossAx val="871417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Political Pref.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0.75700000000000434</c:v>
                </c:pt>
                <c:pt idx="1">
                  <c:v>0.64300000000000435</c:v>
                </c:pt>
                <c:pt idx="2">
                  <c:v>0.61100000000000065</c:v>
                </c:pt>
                <c:pt idx="3">
                  <c:v>0.79</c:v>
                </c:pt>
                <c:pt idx="4">
                  <c:v>0.75300000000000433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Church At.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0.60800000000000065</c:v>
                </c:pt>
                <c:pt idx="1">
                  <c:v>0.60300000000000065</c:v>
                </c:pt>
                <c:pt idx="2">
                  <c:v>0.48800000000000032</c:v>
                </c:pt>
                <c:pt idx="3">
                  <c:v>0.72200000000000064</c:v>
                </c:pt>
                <c:pt idx="4">
                  <c:v>0.71400000000000063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Education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0.49000000000000032</c:v>
                </c:pt>
                <c:pt idx="1">
                  <c:v>0.54300000000000004</c:v>
                </c:pt>
                <c:pt idx="2">
                  <c:v>0.443</c:v>
                </c:pt>
                <c:pt idx="3">
                  <c:v>0.70600000000000063</c:v>
                </c:pt>
                <c:pt idx="4">
                  <c:v>0.74600000000000388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Neuroticism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0.10800000000000012</c:v>
                </c:pt>
                <c:pt idx="1">
                  <c:v>0.19700000000000001</c:v>
                </c:pt>
                <c:pt idx="2">
                  <c:v>0.115</c:v>
                </c:pt>
                <c:pt idx="3">
                  <c:v>0.36000000000000032</c:v>
                </c:pt>
                <c:pt idx="4">
                  <c:v>0.42900000000000038</c:v>
                </c:pt>
              </c:numCache>
            </c:numRef>
          </c:val>
        </c:ser>
        <c:axId val="87202816"/>
        <c:axId val="87212800"/>
      </c:barChart>
      <c:catAx>
        <c:axId val="87202816"/>
        <c:scaling>
          <c:orientation val="minMax"/>
        </c:scaling>
        <c:axPos val="b"/>
        <c:tickLblPos val="nextTo"/>
        <c:crossAx val="87212800"/>
        <c:crosses val="autoZero"/>
        <c:auto val="1"/>
        <c:lblAlgn val="ctr"/>
        <c:lblOffset val="100"/>
      </c:catAx>
      <c:valAx>
        <c:axId val="87212800"/>
        <c:scaling>
          <c:orientation val="minMax"/>
        </c:scaling>
        <c:axPos val="l"/>
        <c:majorGridlines/>
        <c:numFmt formatCode="General" sourceLinked="1"/>
        <c:tickLblPos val="nextTo"/>
        <c:crossAx val="872028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495559930008748"/>
          <c:y val="2.8252405949256341E-2"/>
          <c:w val="0.87087270341207779"/>
          <c:h val="0.68673009623797177"/>
        </c:manualLayout>
      </c:layout>
      <c:barChart>
        <c:barDir val="col"/>
        <c:grouping val="clustered"/>
        <c:ser>
          <c:idx val="0"/>
          <c:order val="0"/>
          <c:tx>
            <c:strRef>
              <c:f>Cor!$B$27</c:f>
              <c:strCache>
                <c:ptCount val="1"/>
                <c:pt idx="0">
                  <c:v>MZ</c:v>
                </c:pt>
              </c:strCache>
            </c:strRef>
          </c:tx>
          <c:cat>
            <c:strRef>
              <c:f>Cor!$A$28:$A$46</c:f>
              <c:strCache>
                <c:ptCount val="19"/>
                <c:pt idx="0">
                  <c:v>9.5</c:v>
                </c:pt>
                <c:pt idx="1">
                  <c:v>11</c:v>
                </c:pt>
                <c:pt idx="2">
                  <c:v>12.5</c:v>
                </c:pt>
                <c:pt idx="3">
                  <c:v>14</c:v>
                </c:pt>
                <c:pt idx="4">
                  <c:v>15.5</c:v>
                </c:pt>
                <c:pt idx="5">
                  <c:v>17</c:v>
                </c:pt>
                <c:pt idx="6">
                  <c:v>18-20</c:v>
                </c:pt>
                <c:pt idx="7">
                  <c:v>21-25</c:v>
                </c:pt>
                <c:pt idx="8">
                  <c:v>26-30</c:v>
                </c:pt>
                <c:pt idx="9">
                  <c:v>31-35</c:v>
                </c:pt>
                <c:pt idx="10">
                  <c:v>36-40</c:v>
                </c:pt>
                <c:pt idx="11">
                  <c:v>41-45</c:v>
                </c:pt>
                <c:pt idx="12">
                  <c:v>46-50</c:v>
                </c:pt>
                <c:pt idx="13">
                  <c:v>51-55</c:v>
                </c:pt>
                <c:pt idx="14">
                  <c:v>56-60</c:v>
                </c:pt>
                <c:pt idx="15">
                  <c:v>61-65</c:v>
                </c:pt>
                <c:pt idx="16">
                  <c:v>66-70</c:v>
                </c:pt>
                <c:pt idx="17">
                  <c:v>71-75</c:v>
                </c:pt>
                <c:pt idx="18">
                  <c:v>75+</c:v>
                </c:pt>
              </c:strCache>
            </c:strRef>
          </c:cat>
          <c:val>
            <c:numRef>
              <c:f>Cor!$B$28:$B$46</c:f>
              <c:numCache>
                <c:formatCode>General</c:formatCode>
                <c:ptCount val="19"/>
                <c:pt idx="0">
                  <c:v>9.3000000000000007</c:v>
                </c:pt>
                <c:pt idx="1">
                  <c:v>31.1</c:v>
                </c:pt>
                <c:pt idx="2">
                  <c:v>41.9</c:v>
                </c:pt>
                <c:pt idx="3">
                  <c:v>52.400000000000006</c:v>
                </c:pt>
                <c:pt idx="4">
                  <c:v>43.3</c:v>
                </c:pt>
                <c:pt idx="5">
                  <c:v>64.7</c:v>
                </c:pt>
                <c:pt idx="6">
                  <c:v>62.2</c:v>
                </c:pt>
                <c:pt idx="7">
                  <c:v>61.9</c:v>
                </c:pt>
                <c:pt idx="8">
                  <c:v>69.900000000000006</c:v>
                </c:pt>
                <c:pt idx="9">
                  <c:v>56.9</c:v>
                </c:pt>
                <c:pt idx="10">
                  <c:v>72.2</c:v>
                </c:pt>
                <c:pt idx="11">
                  <c:v>55.7</c:v>
                </c:pt>
                <c:pt idx="12">
                  <c:v>56.2</c:v>
                </c:pt>
                <c:pt idx="13">
                  <c:v>66.099999999999994</c:v>
                </c:pt>
                <c:pt idx="14">
                  <c:v>63.5</c:v>
                </c:pt>
                <c:pt idx="15">
                  <c:v>60.5</c:v>
                </c:pt>
                <c:pt idx="16">
                  <c:v>67.099999999999994</c:v>
                </c:pt>
                <c:pt idx="17">
                  <c:v>73.400000000000006</c:v>
                </c:pt>
                <c:pt idx="18">
                  <c:v>58</c:v>
                </c:pt>
              </c:numCache>
            </c:numRef>
          </c:val>
        </c:ser>
        <c:ser>
          <c:idx val="1"/>
          <c:order val="1"/>
          <c:tx>
            <c:strRef>
              <c:f>Cor!$C$27</c:f>
              <c:strCache>
                <c:ptCount val="1"/>
                <c:pt idx="0">
                  <c:v>DZ</c:v>
                </c:pt>
              </c:strCache>
            </c:strRef>
          </c:tx>
          <c:cat>
            <c:strRef>
              <c:f>Cor!$A$28:$A$46</c:f>
              <c:strCache>
                <c:ptCount val="19"/>
                <c:pt idx="0">
                  <c:v>9.5</c:v>
                </c:pt>
                <c:pt idx="1">
                  <c:v>11</c:v>
                </c:pt>
                <c:pt idx="2">
                  <c:v>12.5</c:v>
                </c:pt>
                <c:pt idx="3">
                  <c:v>14</c:v>
                </c:pt>
                <c:pt idx="4">
                  <c:v>15.5</c:v>
                </c:pt>
                <c:pt idx="5">
                  <c:v>17</c:v>
                </c:pt>
                <c:pt idx="6">
                  <c:v>18-20</c:v>
                </c:pt>
                <c:pt idx="7">
                  <c:v>21-25</c:v>
                </c:pt>
                <c:pt idx="8">
                  <c:v>26-30</c:v>
                </c:pt>
                <c:pt idx="9">
                  <c:v>31-35</c:v>
                </c:pt>
                <c:pt idx="10">
                  <c:v>36-40</c:v>
                </c:pt>
                <c:pt idx="11">
                  <c:v>41-45</c:v>
                </c:pt>
                <c:pt idx="12">
                  <c:v>46-50</c:v>
                </c:pt>
                <c:pt idx="13">
                  <c:v>51-55</c:v>
                </c:pt>
                <c:pt idx="14">
                  <c:v>56-60</c:v>
                </c:pt>
                <c:pt idx="15">
                  <c:v>61-65</c:v>
                </c:pt>
                <c:pt idx="16">
                  <c:v>66-70</c:v>
                </c:pt>
                <c:pt idx="17">
                  <c:v>71-75</c:v>
                </c:pt>
                <c:pt idx="18">
                  <c:v>75+</c:v>
                </c:pt>
              </c:strCache>
            </c:strRef>
          </c:cat>
          <c:val>
            <c:numRef>
              <c:f>Cor!$C$28:$C$46</c:f>
              <c:numCache>
                <c:formatCode>General</c:formatCode>
                <c:ptCount val="19"/>
                <c:pt idx="0">
                  <c:v>30.8</c:v>
                </c:pt>
                <c:pt idx="1">
                  <c:v>28.4</c:v>
                </c:pt>
                <c:pt idx="2">
                  <c:v>37</c:v>
                </c:pt>
                <c:pt idx="3">
                  <c:v>50.6</c:v>
                </c:pt>
                <c:pt idx="4">
                  <c:v>44.1</c:v>
                </c:pt>
                <c:pt idx="5">
                  <c:v>60.4</c:v>
                </c:pt>
                <c:pt idx="6">
                  <c:v>67.5</c:v>
                </c:pt>
                <c:pt idx="7">
                  <c:v>43.2</c:v>
                </c:pt>
                <c:pt idx="8">
                  <c:v>39.200000000000003</c:v>
                </c:pt>
                <c:pt idx="9">
                  <c:v>44.2</c:v>
                </c:pt>
                <c:pt idx="10">
                  <c:v>36.9</c:v>
                </c:pt>
                <c:pt idx="11">
                  <c:v>39.6</c:v>
                </c:pt>
                <c:pt idx="12">
                  <c:v>33.5</c:v>
                </c:pt>
                <c:pt idx="13">
                  <c:v>39.6</c:v>
                </c:pt>
                <c:pt idx="14">
                  <c:v>30.9</c:v>
                </c:pt>
                <c:pt idx="15">
                  <c:v>36.9</c:v>
                </c:pt>
                <c:pt idx="16">
                  <c:v>39.5</c:v>
                </c:pt>
                <c:pt idx="17">
                  <c:v>42.1</c:v>
                </c:pt>
                <c:pt idx="18">
                  <c:v>35.800000000000004</c:v>
                </c:pt>
              </c:numCache>
            </c:numRef>
          </c:val>
        </c:ser>
        <c:axId val="52123904"/>
        <c:axId val="52113408"/>
      </c:barChart>
      <c:catAx>
        <c:axId val="52123904"/>
        <c:scaling>
          <c:orientation val="minMax"/>
        </c:scaling>
        <c:axPos val="b"/>
        <c:tickLblPos val="nextTo"/>
        <c:crossAx val="52113408"/>
        <c:crosses val="autoZero"/>
        <c:auto val="1"/>
        <c:lblAlgn val="ctr"/>
        <c:lblOffset val="100"/>
      </c:catAx>
      <c:valAx>
        <c:axId val="52113408"/>
        <c:scaling>
          <c:orientation val="minMax"/>
          <c:max val="100"/>
          <c:min val="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spPr>
          <a:ln w="0"/>
        </c:spPr>
        <c:crossAx val="52123904"/>
        <c:crosses val="autoZero"/>
        <c:crossBetween val="between"/>
        <c:majorUnit val="20"/>
        <c:minorUnit val="20"/>
      </c:valAx>
    </c:plotArea>
    <c:legend>
      <c:legendPos val="b"/>
      <c:layout/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Table!$E$52</c:f>
              <c:strCache>
                <c:ptCount val="1"/>
                <c:pt idx="0">
                  <c:v>Common Environment (C) </c:v>
                </c:pt>
              </c:strCache>
            </c:strRef>
          </c:tx>
          <c:cat>
            <c:numRef>
              <c:f>Table!$D$53:$D$58</c:f>
              <c:numCache>
                <c:formatCode>General</c:formatCode>
                <c:ptCount val="6"/>
                <c:pt idx="0">
                  <c:v>9.5</c:v>
                </c:pt>
                <c:pt idx="1">
                  <c:v>11</c:v>
                </c:pt>
                <c:pt idx="2">
                  <c:v>12.5</c:v>
                </c:pt>
                <c:pt idx="3">
                  <c:v>14</c:v>
                </c:pt>
                <c:pt idx="4">
                  <c:v>15.5</c:v>
                </c:pt>
                <c:pt idx="5">
                  <c:v>17</c:v>
                </c:pt>
              </c:numCache>
            </c:numRef>
          </c:cat>
          <c:val>
            <c:numRef>
              <c:f>Table!$E$53:$E$58</c:f>
              <c:numCache>
                <c:formatCode>General</c:formatCode>
                <c:ptCount val="6"/>
                <c:pt idx="0">
                  <c:v>5</c:v>
                </c:pt>
                <c:pt idx="1">
                  <c:v>17</c:v>
                </c:pt>
                <c:pt idx="2">
                  <c:v>28</c:v>
                </c:pt>
                <c:pt idx="3">
                  <c:v>37</c:v>
                </c:pt>
                <c:pt idx="4">
                  <c:v>42</c:v>
                </c:pt>
                <c:pt idx="5">
                  <c:v>64.5</c:v>
                </c:pt>
              </c:numCache>
            </c:numRef>
          </c:val>
        </c:ser>
        <c:ser>
          <c:idx val="1"/>
          <c:order val="1"/>
          <c:tx>
            <c:strRef>
              <c:f>Table!$F$52</c:f>
              <c:strCache>
                <c:ptCount val="1"/>
                <c:pt idx="0">
                  <c:v>Unique Environment (E)</c:v>
                </c:pt>
              </c:strCache>
            </c:strRef>
          </c:tx>
          <c:cat>
            <c:numRef>
              <c:f>Table!$D$53:$D$58</c:f>
              <c:numCache>
                <c:formatCode>General</c:formatCode>
                <c:ptCount val="6"/>
                <c:pt idx="0">
                  <c:v>9.5</c:v>
                </c:pt>
                <c:pt idx="1">
                  <c:v>11</c:v>
                </c:pt>
                <c:pt idx="2">
                  <c:v>12.5</c:v>
                </c:pt>
                <c:pt idx="3">
                  <c:v>14</c:v>
                </c:pt>
                <c:pt idx="4">
                  <c:v>15.5</c:v>
                </c:pt>
                <c:pt idx="5">
                  <c:v>17</c:v>
                </c:pt>
              </c:numCache>
            </c:numRef>
          </c:cat>
          <c:val>
            <c:numRef>
              <c:f>Table!$F$53:$F$58</c:f>
              <c:numCache>
                <c:formatCode>General</c:formatCode>
                <c:ptCount val="6"/>
                <c:pt idx="0">
                  <c:v>21</c:v>
                </c:pt>
                <c:pt idx="1">
                  <c:v>26</c:v>
                </c:pt>
                <c:pt idx="2">
                  <c:v>30</c:v>
                </c:pt>
                <c:pt idx="3">
                  <c:v>29</c:v>
                </c:pt>
                <c:pt idx="4">
                  <c:v>40</c:v>
                </c:pt>
                <c:pt idx="5">
                  <c:v>25.5</c:v>
                </c:pt>
              </c:numCache>
            </c:numRef>
          </c:val>
        </c:ser>
        <c:ser>
          <c:idx val="2"/>
          <c:order val="2"/>
          <c:tx>
            <c:strRef>
              <c:f>Table!$G$52</c:f>
              <c:strCache>
                <c:ptCount val="1"/>
                <c:pt idx="0">
                  <c:v>Shared + Unique Environment (C+E)</c:v>
                </c:pt>
              </c:strCache>
            </c:strRef>
          </c:tx>
          <c:cat>
            <c:numRef>
              <c:f>Table!$D$53:$D$58</c:f>
              <c:numCache>
                <c:formatCode>General</c:formatCode>
                <c:ptCount val="6"/>
                <c:pt idx="0">
                  <c:v>9.5</c:v>
                </c:pt>
                <c:pt idx="1">
                  <c:v>11</c:v>
                </c:pt>
                <c:pt idx="2">
                  <c:v>12.5</c:v>
                </c:pt>
                <c:pt idx="3">
                  <c:v>14</c:v>
                </c:pt>
                <c:pt idx="4">
                  <c:v>15.5</c:v>
                </c:pt>
                <c:pt idx="5">
                  <c:v>17</c:v>
                </c:pt>
              </c:numCache>
            </c:numRef>
          </c:cat>
          <c:val>
            <c:numRef>
              <c:f>Table!$G$53:$G$58</c:f>
              <c:numCache>
                <c:formatCode>General</c:formatCode>
                <c:ptCount val="6"/>
                <c:pt idx="0">
                  <c:v>26</c:v>
                </c:pt>
                <c:pt idx="1">
                  <c:v>43</c:v>
                </c:pt>
                <c:pt idx="2">
                  <c:v>58</c:v>
                </c:pt>
                <c:pt idx="3">
                  <c:v>66</c:v>
                </c:pt>
                <c:pt idx="4">
                  <c:v>82</c:v>
                </c:pt>
                <c:pt idx="5">
                  <c:v>90</c:v>
                </c:pt>
              </c:numCache>
            </c:numRef>
          </c:val>
        </c:ser>
        <c:axId val="52155520"/>
        <c:axId val="52157056"/>
      </c:barChart>
      <c:catAx>
        <c:axId val="52155520"/>
        <c:scaling>
          <c:orientation val="minMax"/>
        </c:scaling>
        <c:axPos val="b"/>
        <c:numFmt formatCode="General" sourceLinked="1"/>
        <c:tickLblPos val="nextTo"/>
        <c:crossAx val="52157056"/>
        <c:crosses val="autoZero"/>
        <c:auto val="1"/>
        <c:lblAlgn val="ctr"/>
        <c:lblOffset val="100"/>
      </c:catAx>
      <c:valAx>
        <c:axId val="52157056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crossAx val="52155520"/>
        <c:crosses val="autoZero"/>
        <c:crossBetween val="between"/>
        <c:majorUnit val="20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Stature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0.223</c:v>
                </c:pt>
                <c:pt idx="1">
                  <c:v>0.43000000000000038</c:v>
                </c:pt>
                <c:pt idx="2">
                  <c:v>0.44600000000000001</c:v>
                </c:pt>
                <c:pt idx="3">
                  <c:v>0.41100000000000031</c:v>
                </c:pt>
                <c:pt idx="4">
                  <c:v>0.43900000000000222</c:v>
                </c:pt>
                <c:pt idx="5">
                  <c:v>0.43200000000000038</c:v>
                </c:pt>
                <c:pt idx="6">
                  <c:v>0.42900000000000038</c:v>
                </c:pt>
                <c:pt idx="7">
                  <c:v>0.41100000000000031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Liberalism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0.61900000000000444</c:v>
                </c:pt>
                <c:pt idx="1">
                  <c:v>0.45600000000000002</c:v>
                </c:pt>
                <c:pt idx="2">
                  <c:v>0.36900000000000038</c:v>
                </c:pt>
                <c:pt idx="3">
                  <c:v>0.39600000000000291</c:v>
                </c:pt>
                <c:pt idx="4">
                  <c:v>0.41000000000000031</c:v>
                </c:pt>
                <c:pt idx="5">
                  <c:v>0.34100000000000008</c:v>
                </c:pt>
                <c:pt idx="6">
                  <c:v>0.40500000000000008</c:v>
                </c:pt>
                <c:pt idx="7">
                  <c:v>0.32800000000000251</c:v>
                </c:pt>
              </c:numCache>
            </c:numRef>
          </c:val>
        </c:ser>
        <c:axId val="68108672"/>
        <c:axId val="68110208"/>
      </c:barChart>
      <c:catAx>
        <c:axId val="68108672"/>
        <c:scaling>
          <c:orientation val="minMax"/>
        </c:scaling>
        <c:axPos val="b"/>
        <c:tickLblPos val="nextTo"/>
        <c:crossAx val="68110208"/>
        <c:crosses val="autoZero"/>
        <c:auto val="1"/>
        <c:lblAlgn val="ctr"/>
        <c:lblOffset val="100"/>
      </c:catAx>
      <c:valAx>
        <c:axId val="68110208"/>
        <c:scaling>
          <c:orientation val="minMax"/>
        </c:scaling>
        <c:axPos val="l"/>
        <c:majorGridlines/>
        <c:numFmt formatCode="General" sourceLinked="1"/>
        <c:tickLblPos val="nextTo"/>
        <c:crossAx val="681086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0.61900000000000255</c:v>
                </c:pt>
                <c:pt idx="1">
                  <c:v>0.45600000000000002</c:v>
                </c:pt>
                <c:pt idx="2">
                  <c:v>0.36900000000000038</c:v>
                </c:pt>
                <c:pt idx="3">
                  <c:v>0.39600000000000163</c:v>
                </c:pt>
                <c:pt idx="4">
                  <c:v>0.41000000000000031</c:v>
                </c:pt>
                <c:pt idx="5">
                  <c:v>0.34100000000000008</c:v>
                </c:pt>
                <c:pt idx="6">
                  <c:v>0.40500000000000008</c:v>
                </c:pt>
                <c:pt idx="7">
                  <c:v>0.32800000000000146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Australia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0.68300000000000005</c:v>
                </c:pt>
                <c:pt idx="1">
                  <c:v>0.46900000000000008</c:v>
                </c:pt>
                <c:pt idx="2">
                  <c:v>0.40900000000000031</c:v>
                </c:pt>
                <c:pt idx="3">
                  <c:v>0.43700000000000128</c:v>
                </c:pt>
                <c:pt idx="4">
                  <c:v>0.443</c:v>
                </c:pt>
                <c:pt idx="5">
                  <c:v>0.42300000000000032</c:v>
                </c:pt>
                <c:pt idx="6">
                  <c:v>0.48800000000000032</c:v>
                </c:pt>
                <c:pt idx="7">
                  <c:v>0.40800000000000008</c:v>
                </c:pt>
              </c:numCache>
            </c:numRef>
          </c:val>
        </c:ser>
        <c:axId val="68331776"/>
        <c:axId val="68337664"/>
      </c:barChart>
      <c:catAx>
        <c:axId val="68331776"/>
        <c:scaling>
          <c:orientation val="minMax"/>
        </c:scaling>
        <c:axPos val="b"/>
        <c:tickLblPos val="nextTo"/>
        <c:crossAx val="68337664"/>
        <c:crosses val="autoZero"/>
        <c:auto val="1"/>
        <c:lblAlgn val="ctr"/>
        <c:lblOffset val="100"/>
      </c:catAx>
      <c:valAx>
        <c:axId val="68337664"/>
        <c:scaling>
          <c:orientation val="minMax"/>
        </c:scaling>
        <c:axPos val="l"/>
        <c:majorGridlines/>
        <c:numFmt formatCode="General" sourceLinked="1"/>
        <c:tickLblPos val="nextTo"/>
        <c:crossAx val="683317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Stature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0.223</c:v>
                </c:pt>
                <c:pt idx="1">
                  <c:v>0.43000000000000038</c:v>
                </c:pt>
                <c:pt idx="2">
                  <c:v>0.44600000000000001</c:v>
                </c:pt>
                <c:pt idx="3">
                  <c:v>0.41100000000000031</c:v>
                </c:pt>
                <c:pt idx="4">
                  <c:v>0.43900000000000183</c:v>
                </c:pt>
                <c:pt idx="5">
                  <c:v>0.43200000000000038</c:v>
                </c:pt>
                <c:pt idx="6">
                  <c:v>0.42900000000000038</c:v>
                </c:pt>
                <c:pt idx="7">
                  <c:v>0.41100000000000031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Neuroticism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9.2000000000000026E-2</c:v>
                </c:pt>
                <c:pt idx="1">
                  <c:v>0.15700000000000044</c:v>
                </c:pt>
                <c:pt idx="2">
                  <c:v>0.14800000000000021</c:v>
                </c:pt>
                <c:pt idx="3">
                  <c:v>0.127</c:v>
                </c:pt>
                <c:pt idx="4">
                  <c:v>0.13400000000000001</c:v>
                </c:pt>
                <c:pt idx="5">
                  <c:v>0.10900000000000012</c:v>
                </c:pt>
                <c:pt idx="6">
                  <c:v>0.17200000000000001</c:v>
                </c:pt>
                <c:pt idx="7">
                  <c:v>0.13700000000000001</c:v>
                </c:pt>
              </c:numCache>
            </c:numRef>
          </c:val>
        </c:ser>
        <c:axId val="68370816"/>
        <c:axId val="68372352"/>
      </c:barChart>
      <c:catAx>
        <c:axId val="68370816"/>
        <c:scaling>
          <c:orientation val="minMax"/>
        </c:scaling>
        <c:axPos val="b"/>
        <c:tickLblPos val="nextTo"/>
        <c:crossAx val="68372352"/>
        <c:crosses val="autoZero"/>
        <c:auto val="1"/>
        <c:lblAlgn val="ctr"/>
        <c:lblOffset val="100"/>
      </c:catAx>
      <c:valAx>
        <c:axId val="68372352"/>
        <c:scaling>
          <c:orientation val="minMax"/>
        </c:scaling>
        <c:axPos val="l"/>
        <c:majorGridlines/>
        <c:numFmt formatCode="General" sourceLinked="1"/>
        <c:tickLblPos val="nextTo"/>
        <c:crossAx val="683708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Political Pref.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0.64200000000000412</c:v>
                </c:pt>
                <c:pt idx="1">
                  <c:v>0.43400000000000138</c:v>
                </c:pt>
                <c:pt idx="2">
                  <c:v>0.37800000000000183</c:v>
                </c:pt>
                <c:pt idx="3">
                  <c:v>0.38200000000000206</c:v>
                </c:pt>
                <c:pt idx="4">
                  <c:v>0.4</c:v>
                </c:pt>
                <c:pt idx="5">
                  <c:v>0.37700000000000183</c:v>
                </c:pt>
                <c:pt idx="6">
                  <c:v>0.31600000000000189</c:v>
                </c:pt>
                <c:pt idx="7">
                  <c:v>0.32900000000000218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Church At.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0.75400000000000411</c:v>
                </c:pt>
                <c:pt idx="1">
                  <c:v>0.43400000000000138</c:v>
                </c:pt>
                <c:pt idx="2">
                  <c:v>0.41200000000000031</c:v>
                </c:pt>
                <c:pt idx="3">
                  <c:v>0.38300000000000206</c:v>
                </c:pt>
                <c:pt idx="4">
                  <c:v>0.37900000000000195</c:v>
                </c:pt>
                <c:pt idx="5">
                  <c:v>0.34400000000000008</c:v>
                </c:pt>
                <c:pt idx="6">
                  <c:v>0.39700000000000241</c:v>
                </c:pt>
                <c:pt idx="7">
                  <c:v>0.37200000000000183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Education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0.56799999999999995</c:v>
                </c:pt>
                <c:pt idx="1">
                  <c:v>0.47200000000000031</c:v>
                </c:pt>
                <c:pt idx="2">
                  <c:v>0.42700000000000032</c:v>
                </c:pt>
                <c:pt idx="3">
                  <c:v>0.44900000000000001</c:v>
                </c:pt>
                <c:pt idx="4">
                  <c:v>0.502</c:v>
                </c:pt>
                <c:pt idx="5">
                  <c:v>0.53900000000000003</c:v>
                </c:pt>
                <c:pt idx="6">
                  <c:v>0.57299999999999995</c:v>
                </c:pt>
                <c:pt idx="7">
                  <c:v>0.53400000000000003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Neuroticism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9.2000000000000026E-2</c:v>
                </c:pt>
                <c:pt idx="1">
                  <c:v>0.15700000000000044</c:v>
                </c:pt>
                <c:pt idx="2">
                  <c:v>0.14800000000000021</c:v>
                </c:pt>
                <c:pt idx="3">
                  <c:v>0.127</c:v>
                </c:pt>
                <c:pt idx="4">
                  <c:v>0.13400000000000001</c:v>
                </c:pt>
                <c:pt idx="5">
                  <c:v>0.10900000000000012</c:v>
                </c:pt>
                <c:pt idx="6">
                  <c:v>0.17200000000000001</c:v>
                </c:pt>
                <c:pt idx="7">
                  <c:v>0.13700000000000001</c:v>
                </c:pt>
              </c:numCache>
            </c:numRef>
          </c:val>
        </c:ser>
        <c:axId val="72994816"/>
        <c:axId val="72996352"/>
      </c:barChart>
      <c:catAx>
        <c:axId val="72994816"/>
        <c:scaling>
          <c:orientation val="minMax"/>
        </c:scaling>
        <c:axPos val="b"/>
        <c:tickLblPos val="nextTo"/>
        <c:crossAx val="72996352"/>
        <c:crosses val="autoZero"/>
        <c:auto val="1"/>
        <c:lblAlgn val="ctr"/>
        <c:lblOffset val="100"/>
      </c:catAx>
      <c:valAx>
        <c:axId val="72996352"/>
        <c:scaling>
          <c:orientation val="minMax"/>
        </c:scaling>
        <c:axPos val="l"/>
        <c:majorGridlines/>
        <c:numFmt formatCode="General" sourceLinked="1"/>
        <c:tickLblPos val="nextTo"/>
        <c:crossAx val="729948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Political Pref.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0.83100000000000063</c:v>
                </c:pt>
                <c:pt idx="1">
                  <c:v>0.74200000000000366</c:v>
                </c:pt>
                <c:pt idx="2">
                  <c:v>0.71600000000000064</c:v>
                </c:pt>
                <c:pt idx="3">
                  <c:v>0.68600000000000005</c:v>
                </c:pt>
                <c:pt idx="4">
                  <c:v>0.73900000000000265</c:v>
                </c:pt>
                <c:pt idx="5">
                  <c:v>0.70500000000000063</c:v>
                </c:pt>
                <c:pt idx="6">
                  <c:v>0.53200000000000003</c:v>
                </c:pt>
                <c:pt idx="7">
                  <c:v>0.56100000000000005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Church At.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0.81899999999999995</c:v>
                </c:pt>
                <c:pt idx="1">
                  <c:v>0.56599999999999995</c:v>
                </c:pt>
                <c:pt idx="2">
                  <c:v>0.56499999999999995</c:v>
                </c:pt>
                <c:pt idx="3">
                  <c:v>0.57500000000000062</c:v>
                </c:pt>
                <c:pt idx="4">
                  <c:v>0.58499999999999996</c:v>
                </c:pt>
                <c:pt idx="5">
                  <c:v>0.49600000000000088</c:v>
                </c:pt>
                <c:pt idx="6">
                  <c:v>0.53100000000000003</c:v>
                </c:pt>
                <c:pt idx="7">
                  <c:v>0.45600000000000002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Education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0.50800000000000001</c:v>
                </c:pt>
                <c:pt idx="1">
                  <c:v>0.29400000000000032</c:v>
                </c:pt>
                <c:pt idx="2">
                  <c:v>0.23400000000000001</c:v>
                </c:pt>
                <c:pt idx="3">
                  <c:v>0.30300000000000032</c:v>
                </c:pt>
                <c:pt idx="4">
                  <c:v>0.29400000000000032</c:v>
                </c:pt>
                <c:pt idx="5">
                  <c:v>0.38500000000000206</c:v>
                </c:pt>
                <c:pt idx="6">
                  <c:v>0.46900000000000008</c:v>
                </c:pt>
                <c:pt idx="7">
                  <c:v>0.34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Neuroticism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5.9000000000000351E-2</c:v>
                </c:pt>
                <c:pt idx="1">
                  <c:v>0.15000000000000024</c:v>
                </c:pt>
                <c:pt idx="2">
                  <c:v>0.111</c:v>
                </c:pt>
                <c:pt idx="3">
                  <c:v>0.13900000000000001</c:v>
                </c:pt>
                <c:pt idx="4">
                  <c:v>0.16200000000000001</c:v>
                </c:pt>
                <c:pt idx="5">
                  <c:v>0.14500000000000021</c:v>
                </c:pt>
                <c:pt idx="6">
                  <c:v>0.13700000000000001</c:v>
                </c:pt>
                <c:pt idx="7">
                  <c:v>0.111</c:v>
                </c:pt>
              </c:numCache>
            </c:numRef>
          </c:val>
        </c:ser>
        <c:axId val="73051520"/>
        <c:axId val="73057408"/>
      </c:barChart>
      <c:catAx>
        <c:axId val="73051520"/>
        <c:scaling>
          <c:orientation val="minMax"/>
        </c:scaling>
        <c:axPos val="b"/>
        <c:tickLblPos val="nextTo"/>
        <c:crossAx val="73057408"/>
        <c:crosses val="autoZero"/>
        <c:auto val="1"/>
        <c:lblAlgn val="ctr"/>
        <c:lblOffset val="100"/>
      </c:catAx>
      <c:valAx>
        <c:axId val="73057408"/>
        <c:scaling>
          <c:orientation val="minMax"/>
        </c:scaling>
        <c:axPos val="l"/>
        <c:majorGridlines/>
        <c:numFmt formatCode="General" sourceLinked="1"/>
        <c:tickLblPos val="nextTo"/>
        <c:crossAx val="730515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  US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0.48300000000000032</c:v>
                </c:pt>
                <c:pt idx="1">
                  <c:v>0.502</c:v>
                </c:pt>
                <c:pt idx="2">
                  <c:v>0.43200000000000038</c:v>
                </c:pt>
                <c:pt idx="3">
                  <c:v>0.85000000000000064</c:v>
                </c:pt>
                <c:pt idx="4">
                  <c:v>0.85500000000000065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Australia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0.41500000000000031</c:v>
                </c:pt>
                <c:pt idx="1">
                  <c:v>0.501</c:v>
                </c:pt>
                <c:pt idx="2">
                  <c:v>0.441</c:v>
                </c:pt>
                <c:pt idx="3">
                  <c:v>0.87200000000000388</c:v>
                </c:pt>
                <c:pt idx="4">
                  <c:v>0.82700000000000062</c:v>
                </c:pt>
              </c:numCache>
            </c:numRef>
          </c:val>
        </c:ser>
        <c:axId val="73409280"/>
        <c:axId val="73410816"/>
      </c:barChart>
      <c:catAx>
        <c:axId val="73409280"/>
        <c:scaling>
          <c:orientation val="minMax"/>
        </c:scaling>
        <c:axPos val="b"/>
        <c:tickLblPos val="nextTo"/>
        <c:crossAx val="73410816"/>
        <c:crosses val="autoZero"/>
        <c:auto val="1"/>
        <c:lblAlgn val="ctr"/>
        <c:lblOffset val="100"/>
      </c:catAx>
      <c:valAx>
        <c:axId val="73410816"/>
        <c:scaling>
          <c:orientation val="minMax"/>
        </c:scaling>
        <c:axPos val="l"/>
        <c:majorGridlines/>
        <c:numFmt formatCode="General" sourceLinked="1"/>
        <c:tickLblPos val="nextTo"/>
        <c:crossAx val="734092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Stature US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0.48300000000000032</c:v>
                </c:pt>
                <c:pt idx="1">
                  <c:v>0.502</c:v>
                </c:pt>
                <c:pt idx="2">
                  <c:v>0.43200000000000038</c:v>
                </c:pt>
                <c:pt idx="3">
                  <c:v>0.85000000000000064</c:v>
                </c:pt>
                <c:pt idx="4">
                  <c:v>0.85500000000000065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Stature OZ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0.41500000000000031</c:v>
                </c:pt>
                <c:pt idx="1">
                  <c:v>0.501</c:v>
                </c:pt>
                <c:pt idx="2">
                  <c:v>0.441</c:v>
                </c:pt>
                <c:pt idx="3">
                  <c:v>0.87200000000000411</c:v>
                </c:pt>
                <c:pt idx="4">
                  <c:v>0.82700000000000062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Liberal US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0.37900000000000217</c:v>
                </c:pt>
                <c:pt idx="1">
                  <c:v>0.43200000000000038</c:v>
                </c:pt>
                <c:pt idx="2">
                  <c:v>0.31000000000000205</c:v>
                </c:pt>
                <c:pt idx="3">
                  <c:v>0.59299999999999997</c:v>
                </c:pt>
                <c:pt idx="4">
                  <c:v>0.63700000000000456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Liberal OZ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0.51300000000000001</c:v>
                </c:pt>
                <c:pt idx="1">
                  <c:v>0.56200000000000061</c:v>
                </c:pt>
                <c:pt idx="2">
                  <c:v>0.46400000000000002</c:v>
                </c:pt>
                <c:pt idx="3">
                  <c:v>0.61200000000000065</c:v>
                </c:pt>
                <c:pt idx="4">
                  <c:v>0.69099999999999995</c:v>
                </c:pt>
              </c:numCache>
            </c:numRef>
          </c:val>
        </c:ser>
        <c:axId val="73503104"/>
        <c:axId val="73504640"/>
      </c:barChart>
      <c:catAx>
        <c:axId val="73503104"/>
        <c:scaling>
          <c:orientation val="minMax"/>
        </c:scaling>
        <c:axPos val="b"/>
        <c:tickLblPos val="nextTo"/>
        <c:crossAx val="73504640"/>
        <c:crosses val="autoZero"/>
        <c:auto val="1"/>
        <c:lblAlgn val="ctr"/>
        <c:lblOffset val="100"/>
      </c:catAx>
      <c:valAx>
        <c:axId val="73504640"/>
        <c:scaling>
          <c:orientation val="minMax"/>
        </c:scaling>
        <c:axPos val="l"/>
        <c:majorGridlines/>
        <c:numFmt formatCode="General" sourceLinked="1"/>
        <c:tickLblPos val="nextTo"/>
        <c:crossAx val="735031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Stature US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0.48300000000000032</c:v>
                </c:pt>
                <c:pt idx="1">
                  <c:v>0.502</c:v>
                </c:pt>
                <c:pt idx="2">
                  <c:v>0.43200000000000038</c:v>
                </c:pt>
                <c:pt idx="3">
                  <c:v>0.85000000000000064</c:v>
                </c:pt>
                <c:pt idx="4">
                  <c:v>0.85500000000000065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Stature OZ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0.41500000000000031</c:v>
                </c:pt>
                <c:pt idx="1">
                  <c:v>0.501</c:v>
                </c:pt>
                <c:pt idx="2">
                  <c:v>0.441</c:v>
                </c:pt>
                <c:pt idx="3">
                  <c:v>0.87200000000000388</c:v>
                </c:pt>
                <c:pt idx="4">
                  <c:v>0.82700000000000062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Liberal US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0.37900000000000206</c:v>
                </c:pt>
                <c:pt idx="1">
                  <c:v>0.43200000000000038</c:v>
                </c:pt>
                <c:pt idx="2">
                  <c:v>0.31000000000000194</c:v>
                </c:pt>
                <c:pt idx="3">
                  <c:v>0.59299999999999997</c:v>
                </c:pt>
                <c:pt idx="4">
                  <c:v>0.63700000000000434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Liberal OZ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0.51300000000000001</c:v>
                </c:pt>
                <c:pt idx="1">
                  <c:v>0.56200000000000061</c:v>
                </c:pt>
                <c:pt idx="2">
                  <c:v>0.46400000000000002</c:v>
                </c:pt>
                <c:pt idx="3">
                  <c:v>0.61200000000000065</c:v>
                </c:pt>
                <c:pt idx="4">
                  <c:v>0.69099999999999995</c:v>
                </c:pt>
              </c:numCache>
            </c:numRef>
          </c:val>
        </c:ser>
        <c:axId val="73355264"/>
        <c:axId val="73356800"/>
      </c:barChart>
      <c:catAx>
        <c:axId val="73355264"/>
        <c:scaling>
          <c:orientation val="minMax"/>
        </c:scaling>
        <c:axPos val="b"/>
        <c:tickLblPos val="nextTo"/>
        <c:crossAx val="73356800"/>
        <c:crosses val="autoZero"/>
        <c:auto val="1"/>
        <c:lblAlgn val="ctr"/>
        <c:lblOffset val="100"/>
      </c:catAx>
      <c:valAx>
        <c:axId val="73356800"/>
        <c:scaling>
          <c:orientation val="minMax"/>
        </c:scaling>
        <c:axPos val="l"/>
        <c:majorGridlines/>
        <c:numFmt formatCode="General" sourceLinked="1"/>
        <c:tickLblPos val="nextTo"/>
        <c:crossAx val="733552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9A5F1-05E3-4E78-8238-2C6FB793335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D5984-44DD-4DEA-9325-D38601716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0840F-5498-4940-AB67-79FE8297A6C3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5B129-3200-4F17-B62E-48A12302644A}" type="slidenum">
              <a:rPr lang="en-US" smtClean="0">
                <a:latin typeface="Times New Roman" pitchFamily="18" charset="0"/>
              </a:rPr>
              <a:pPr/>
              <a:t>118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953" y="692326"/>
            <a:ext cx="4530540" cy="341630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053958-D16B-426E-A724-BF348C8157E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85BC3-8D65-4BB2-97C5-B12059AFB588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BEF4-0371-4B7A-876F-F641FA8193E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69D56-2B60-4854-B6F4-DA56ED23F182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Consider e.g. “hypertension”:  liability is</a:t>
            </a:r>
            <a:r>
              <a:rPr lang="en-US" baseline="0" dirty="0" smtClean="0"/>
              <a:t> blood pressure (</a:t>
            </a:r>
            <a:r>
              <a:rPr lang="en-US" baseline="0" dirty="0" err="1" smtClean="0"/>
              <a:t>contininous</a:t>
            </a:r>
            <a:r>
              <a:rPr lang="en-US" baseline="0" dirty="0" smtClean="0"/>
              <a:t> measure); diagnosis is doctor deciding you are “hypertension”.</a:t>
            </a:r>
          </a:p>
          <a:p>
            <a:pPr eaLnBrk="1" hangingPunct="1"/>
            <a:r>
              <a:rPr lang="en-US" baseline="0" dirty="0" smtClean="0"/>
              <a:t>Also, e.g. “diabetes” and “fasting glucose”;  “republican” and “conservatism”.  “Genius” and “IQ”. Etc.</a:t>
            </a: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A0B41-893B-45CD-958D-ACB723CBD23B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Astonishing</a:t>
            </a:r>
            <a:r>
              <a:rPr lang="en-US" baseline="0" dirty="0" smtClean="0"/>
              <a:t> intellectual curiosity:  3-volume biography by his graduate student (Karl Pearson).   Self-styled “gentleman”</a:t>
            </a:r>
          </a:p>
          <a:p>
            <a:r>
              <a:rPr lang="en-US" baseline="0" dirty="0" smtClean="0"/>
              <a:t>i.e. didn’t need to earn his living.  Could afford to do research. Many interests:  numbers (devised vest with grid of pockets to accumulate contingency table from observations);  finger-prints; composite photographs;  family history (pedigree methods); statistics (devised correlation coefficient);</a:t>
            </a:r>
          </a:p>
          <a:p>
            <a:r>
              <a:rPr lang="en-US" baseline="0" dirty="0" smtClean="0"/>
              <a:t>Measured family resemblance;  collected first “twin” data (though Augustine hit on the method in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Cent. Ch. 5 of </a:t>
            </a:r>
            <a:r>
              <a:rPr lang="en-US" baseline="0" dirty="0" err="1" smtClean="0"/>
              <a:t>Civitas</a:t>
            </a:r>
            <a:r>
              <a:rPr lang="en-US" baseline="0" dirty="0" smtClean="0"/>
              <a:t> Dei.)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AE9C-9B94-49DD-A985-54D9FA30A6C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AE9C-9B94-49DD-A985-54D9FA30A6C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</a:t>
            </a:r>
            <a:r>
              <a:rPr lang="en-US" baseline="0" dirty="0" smtClean="0"/>
              <a:t> “Regression to mean”</a:t>
            </a:r>
          </a:p>
          <a:p>
            <a:r>
              <a:rPr lang="en-US" baseline="0" dirty="0" smtClean="0"/>
              <a:t>i.e.  Extreme fathers produce son’s who are different from mean in same direction but not as extreme</a:t>
            </a:r>
          </a:p>
          <a:p>
            <a:r>
              <a:rPr lang="en-US" baseline="0" dirty="0" smtClean="0"/>
              <a:t>This happens because fathers only account for part of the differences among their sons – the effects of the mother and random</a:t>
            </a:r>
          </a:p>
          <a:p>
            <a:r>
              <a:rPr lang="en-US" baseline="0" dirty="0" smtClean="0"/>
              <a:t>effects of the environment  “dilute” the effects of the father (and vice-versa).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Notice: effects of</a:t>
            </a:r>
            <a:r>
              <a:rPr lang="en-US" baseline="0" dirty="0" smtClean="0"/>
              <a:t> mother and father equal; correlations for sibs close to parents;</a:t>
            </a:r>
          </a:p>
          <a:p>
            <a:r>
              <a:rPr lang="en-US" baseline="0" dirty="0" smtClean="0"/>
              <a:t>Slight correlation between mates (</a:t>
            </a:r>
            <a:r>
              <a:rPr lang="en-US" baseline="0" dirty="0" err="1" smtClean="0"/>
              <a:t>assortative</a:t>
            </a:r>
            <a:r>
              <a:rPr lang="en-US" baseline="0" dirty="0" smtClean="0"/>
              <a:t> mating).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with stature:  notice how much greater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assortative</a:t>
            </a:r>
            <a:r>
              <a:rPr lang="en-US" baseline="0" dirty="0" smtClean="0"/>
              <a:t> mating.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9EDF-26E0-4077-A7D6-7F8E5F6B22DD}" type="slidenum">
              <a:rPr lang="en-US" smtClean="0">
                <a:latin typeface="Times New Roman" pitchFamily="18" charset="0"/>
              </a:rPr>
              <a:pPr/>
              <a:t>48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AC2BC5-7D07-4FD4-B3CB-082B8D08BF7F}" type="slidenum">
              <a:rPr lang="en-US" smtClean="0">
                <a:latin typeface="Times New Roman" pitchFamily="18" charset="0"/>
              </a:rPr>
              <a:pPr/>
              <a:t>49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AC2BC5-7D07-4FD4-B3CB-082B8D08BF7F}" type="slidenum">
              <a:rPr lang="en-US" smtClean="0">
                <a:latin typeface="Times New Roman" pitchFamily="18" charset="0"/>
              </a:rPr>
              <a:pPr/>
              <a:t>50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Astonishing</a:t>
            </a:r>
            <a:r>
              <a:rPr lang="en-US" baseline="0" dirty="0" smtClean="0"/>
              <a:t> intellectual curiosity:  3-volume biography by his graduate student (Karl Pearson).   Self-styled “gentleman”</a:t>
            </a:r>
          </a:p>
          <a:p>
            <a:r>
              <a:rPr lang="en-US" baseline="0" dirty="0" smtClean="0"/>
              <a:t>i.e. didn’t need to earn his living.  Could afford to do research. Many interests:  numbers (devised vest with grid of pockets to accumulate contingency table from observations);  finger-prints; composite photographs;  family history (pedigree methods); statistics (devised correlation coefficient);</a:t>
            </a:r>
          </a:p>
          <a:p>
            <a:r>
              <a:rPr lang="en-US" baseline="0" dirty="0" smtClean="0"/>
              <a:t>Measured family resemblance;  collected first “twin” data (though Augustine hit on the method in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Cent. Ch. 5 of </a:t>
            </a:r>
            <a:r>
              <a:rPr lang="en-US" baseline="0" dirty="0" err="1" smtClean="0"/>
              <a:t>Civitas</a:t>
            </a:r>
            <a:r>
              <a:rPr lang="en-US" baseline="0" dirty="0" smtClean="0"/>
              <a:t> Dei.)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2310D-B276-4156-907C-E3473AD5D2B2}" type="slidenum">
              <a:rPr lang="en-US" smtClean="0">
                <a:latin typeface="Times New Roman" pitchFamily="18" charset="0"/>
              </a:rPr>
              <a:pPr/>
              <a:t>52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6761C-CDB8-4F3F-899F-F486C75A96FE}" type="slidenum">
              <a:rPr lang="en-US" smtClean="0">
                <a:latin typeface="Times New Roman" pitchFamily="18" charset="0"/>
              </a:rPr>
              <a:pPr/>
              <a:t>53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E665B-B5CF-453F-A764-3D4F33E3B851}" type="slidenum">
              <a:rPr lang="en-US" smtClean="0">
                <a:latin typeface="Times New Roman" pitchFamily="18" charset="0"/>
              </a:rPr>
              <a:pPr/>
              <a:t>54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953" y="692326"/>
            <a:ext cx="4530540" cy="341630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053958-D16B-426E-A724-BF348C8157E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4C25E-07D9-46FD-A22A-135FF8EA1858}" type="slidenum">
              <a:rPr lang="en-US" smtClean="0">
                <a:latin typeface="Times New Roman" pitchFamily="18" charset="0"/>
              </a:rPr>
              <a:pPr/>
              <a:t>56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8A66A-5729-4C92-B1BC-7B9F1C141A1F}" type="slidenum">
              <a:rPr lang="en-US" smtClean="0">
                <a:latin typeface="Times New Roman" pitchFamily="18" charset="0"/>
              </a:rPr>
              <a:pPr/>
              <a:t>57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D6DC0-F15D-428C-8F61-A382C7BB89F1}" type="slidenum">
              <a:rPr lang="en-US" smtClean="0">
                <a:latin typeface="Times New Roman" pitchFamily="18" charset="0"/>
              </a:rPr>
              <a:pPr/>
              <a:t>58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95514-A19A-4AC1-9E8D-68E8CCC60E64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Subsequent</a:t>
            </a:r>
            <a:r>
              <a:rPr lang="en-US" baseline="0" dirty="0" smtClean="0"/>
              <a:t> research showed:  a) Mendel’s theory applied to other species;  b) applied to humans (inborn errors of metabolism);</a:t>
            </a:r>
          </a:p>
          <a:p>
            <a:r>
              <a:rPr lang="en-US" baseline="0" dirty="0" smtClean="0"/>
              <a:t>c) Mendel’s laws mirrored by behavior of </a:t>
            </a:r>
            <a:r>
              <a:rPr lang="en-US" baseline="0" dirty="0" err="1" smtClean="0"/>
              <a:t>chromsomes</a:t>
            </a:r>
            <a:r>
              <a:rPr lang="en-US" baseline="0" dirty="0" smtClean="0"/>
              <a:t> at meiosis;  d) chromosomes were repositories of genetic information encoded in DNA.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AE9C-9B94-49DD-A985-54D9FA30A6CC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AE9C-9B94-49DD-A985-54D9FA30A6CC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F0AF2-1495-4968-A07D-4BC1629ECE80}" type="slidenum">
              <a:rPr lang="en-US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E694-E9E5-4F8E-8BE4-73C400ABB3E0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E694-E9E5-4F8E-8BE4-73C400ABB3E0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ECEAB-6A00-41A1-8442-56CE51320B38}" type="slidenum">
              <a:rPr lang="en-US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2F177-AA7E-4308-8968-3CD2AA8E3985}" type="slidenum">
              <a:rPr lang="en-US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5C979-D34B-4A9F-9A4C-D52DADC3936E}" type="slidenum">
              <a:rPr lang="en-US">
                <a:latin typeface="Arial" pitchFamily="34" charset="0"/>
              </a:rPr>
              <a:pPr/>
              <a:t>84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A96C1-5DD1-4A80-8C36-B8324523C0E8}" type="slidenum">
              <a:rPr lang="en-US">
                <a:latin typeface="Arial" pitchFamily="34" charset="0"/>
              </a:rPr>
              <a:pPr/>
              <a:t>85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Start with correlations:  MZ=</a:t>
            </a:r>
            <a:r>
              <a:rPr lang="en-US" baseline="0" dirty="0" smtClean="0"/>
              <a:t> 0.5 ; DZ= 0.3, N=200 pairs.</a:t>
            </a:r>
          </a:p>
          <a:p>
            <a:pPr eaLnBrk="1" hangingPunct="1"/>
            <a:r>
              <a:rPr lang="en-US" baseline="0" dirty="0" smtClean="0"/>
              <a:t>  </a:t>
            </a:r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5F95E-E29F-453F-93D4-EA8FCF98F9B4}" type="slidenum">
              <a:rPr lang="en-US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80BE0-E281-4781-967D-B817DB6ED30F}" type="slidenum">
              <a:rPr lang="en-US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4537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Diagram shows possible</a:t>
            </a:r>
            <a:r>
              <a:rPr lang="en-US" baseline="0" dirty="0" smtClean="0"/>
              <a:t> causes – called “Path Diagram” (Sewall Wright, 1921).  </a:t>
            </a:r>
          </a:p>
          <a:p>
            <a:r>
              <a:rPr lang="en-US" baseline="0" dirty="0" smtClean="0"/>
              <a:t>Will deal with these later in the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053958-D16B-426E-A724-BF348C8157E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D4210-5EC1-4A3C-ADF5-435EF2118297}" type="slidenum">
              <a:rPr lang="en-US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A3D78-D662-43EC-B4C7-640153C3FBB2}" type="slidenum">
              <a:rPr lang="en-US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C19C7-342A-44A4-8074-B716B2259A5A}" type="slidenum">
              <a:rPr lang="en-US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BEF7C3-4215-49EF-AD0B-D7D9E5A40857}" type="slidenum">
              <a:rPr lang="en-US">
                <a:latin typeface="Arial" pitchFamily="34" charset="0"/>
              </a:rPr>
              <a:pPr/>
              <a:t>97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AF05D-5B9D-452C-ACF8-4E97A2C3B7D0}" type="slidenum">
              <a:rPr lang="en-US">
                <a:latin typeface="Arial" pitchFamily="34" charset="0"/>
              </a:rPr>
              <a:pPr/>
              <a:t>99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1E0D-AE30-4517-8CB9-F98D333070A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8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Causes of Variation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Twin Methodology Workshop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Boulder,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March 2010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ipl.arsusda.gov/aipl/images/history/1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7736"/>
            <a:ext cx="4523231" cy="676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524000"/>
          <a:ext cx="8305800" cy="4842785"/>
        </p:xfrm>
        <a:graphic>
          <a:graphicData uri="http://schemas.openxmlformats.org/drawingml/2006/table">
            <a:tbl>
              <a:tblPr/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4482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Statistic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Mean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s.d.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2.5%-ile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Median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97.5%-ile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Total Variance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1.171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0.130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0.953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1.155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1.470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7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% Additive Genetic 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76.0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 6.4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62.0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76.2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87.5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7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% Shared Environment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15.4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 6.0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  5.2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15.4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27.2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7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% Non-shared environment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  8.6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 3.1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  4.3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  8.1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17.7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MZ correlation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0.914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0.031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0.823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0.919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0.957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DZ correlation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0.534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0.035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0.472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0.535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0.603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-2 ln(l)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18880.0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58.52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18770.0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18890.0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19000.0</a:t>
                      </a: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8513" name="Rectangle 1"/>
          <p:cNvSpPr>
            <a:spLocks noChangeArrowheads="1"/>
          </p:cNvSpPr>
          <p:nvPr/>
        </p:nvSpPr>
        <p:spPr bwMode="auto">
          <a:xfrm>
            <a:off x="0" y="609600"/>
            <a:ext cx="9200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andom genetic and environmental effects in latent distribution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pubertal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advancement/delay relative to age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 MZ and DZ girls.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trend for days 1 and 2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t="9599"/>
          <a:stretch>
            <a:fillRect/>
          </a:stretch>
        </p:blipFill>
        <p:spPr bwMode="auto">
          <a:xfrm>
            <a:off x="1524000" y="1219200"/>
            <a:ext cx="60198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467600" y="6248400"/>
            <a:ext cx="98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 York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 over the life-span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219200"/>
          <a:ext cx="7543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of Variance in Adolescence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762000" y="1828800"/>
          <a:ext cx="7696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Cross-age correlations in unique environment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70610"/>
            <a:ext cx="6781800" cy="578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Cross-age correlations in shared environment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0"/>
            <a:ext cx="594360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 Attitude Development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28750"/>
            <a:ext cx="7620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Extended Phenotype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62400" y="304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Me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600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867400" y="1524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Parents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752600" y="4038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Siblings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962400" y="52578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Child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400800" y="3810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Spouse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 rot="-1564427">
            <a:off x="2722563" y="3810000"/>
            <a:ext cx="1214437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 rot="982555">
            <a:off x="5029200" y="3657600"/>
            <a:ext cx="1214438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rot="16200000">
            <a:off x="3734594" y="4342607"/>
            <a:ext cx="1214437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 rot="1865387">
            <a:off x="2895600" y="2362200"/>
            <a:ext cx="1214438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 rot="-1564427">
            <a:off x="4648200" y="2362200"/>
            <a:ext cx="1214438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 rot="-3324271">
            <a:off x="1339057" y="329406"/>
            <a:ext cx="6375400" cy="65103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 flipV="1">
            <a:off x="6629400" y="5257800"/>
            <a:ext cx="14478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248400" y="6132513"/>
            <a:ext cx="312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Extended Phenotype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“Mating”</a:t>
            </a:r>
            <a:endParaRPr lang="en-US" sz="8800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“Twins and Spouses”</a:t>
            </a:r>
            <a:endParaRPr lang="en-US" dirty="0"/>
          </a:p>
        </p:txBody>
      </p:sp>
      <p:pic>
        <p:nvPicPr>
          <p:cNvPr id="3" name="Picture 2" descr="Sousal interaction bitmap figure.bmp"/>
          <p:cNvPicPr/>
          <p:nvPr/>
        </p:nvPicPr>
        <p:blipFill>
          <a:blip r:embed="rId3" cstate="print"/>
          <a:srcRect t="5966"/>
          <a:stretch>
            <a:fillRect/>
          </a:stretch>
        </p:blipFill>
        <p:spPr>
          <a:xfrm>
            <a:off x="1447800" y="1828800"/>
            <a:ext cx="6096000" cy="42115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0507261235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3606800" cy="5080000"/>
          </a:xfrm>
          <a:prstGeom prst="rect">
            <a:avLst/>
          </a:prstGeom>
          <a:noFill/>
        </p:spPr>
      </p:pic>
      <p:pic>
        <p:nvPicPr>
          <p:cNvPr id="3" name="Picture 3" descr="DS050726124506"/>
          <p:cNvPicPr>
            <a:picLocks noChangeAspect="1" noChangeArrowheads="1"/>
          </p:cNvPicPr>
          <p:nvPr/>
        </p:nvPicPr>
        <p:blipFill>
          <a:blip r:embed="rId4" cstate="print"/>
          <a:srcRect l="2069" r="2069"/>
          <a:stretch>
            <a:fillRect/>
          </a:stretch>
        </p:blipFill>
        <p:spPr bwMode="auto">
          <a:xfrm>
            <a:off x="4953000" y="838200"/>
            <a:ext cx="3457575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Goodness-of-fit statistics for models for </a:t>
            </a:r>
            <a:r>
              <a:rPr lang="en-US" sz="2400" b="1" dirty="0" err="1" smtClean="0"/>
              <a:t>assortative</a:t>
            </a:r>
            <a:r>
              <a:rPr lang="en-US" sz="2400" b="1" dirty="0" smtClean="0"/>
              <a:t> mating in the US and Australia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4" y="1295400"/>
          <a:ext cx="8915396" cy="5026787"/>
        </p:xfrm>
        <a:graphic>
          <a:graphicData uri="http://schemas.openxmlformats.org/drawingml/2006/table">
            <a:tbl>
              <a:tblPr/>
              <a:tblGrid>
                <a:gridCol w="1371596"/>
                <a:gridCol w="1175660"/>
                <a:gridCol w="1273628"/>
                <a:gridCol w="1273628"/>
                <a:gridCol w="1273628"/>
                <a:gridCol w="1273628"/>
                <a:gridCol w="1273628"/>
              </a:tblGrid>
              <a:tr h="552450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                       Model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Random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mating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Phenotypic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assortment (P)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P+Error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Spousal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Interaction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Social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Homogamy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                        d.f.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  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 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 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      Variable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Sample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 S</a:t>
                      </a:r>
                      <a:r>
                        <a:rPr lang="en-US" sz="1600" b="1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    S</a:t>
                      </a:r>
                      <a:r>
                        <a:rPr lang="en-US" sz="1600" b="1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S</a:t>
                      </a:r>
                      <a:r>
                        <a:rPr lang="en-US" sz="1600" b="1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 S</a:t>
                      </a:r>
                      <a:r>
                        <a:rPr lang="en-US" sz="1600" b="1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 S</a:t>
                      </a:r>
                      <a:r>
                        <a:rPr lang="en-US" sz="1600" b="1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Stature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449.179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31.363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24.423</a:t>
                      </a:r>
                      <a:r>
                        <a:rPr lang="en-US" sz="1600" b="1" baseline="30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78.930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28.786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239.827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12.947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11.817</a:t>
                      </a:r>
                      <a:r>
                        <a:rPr lang="en-US" sz="1600" b="1" baseline="30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31.694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25.353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Conservatism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2535.373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14.845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12.143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118.266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328.491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2041.407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31.627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29.669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113.276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239.123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Neuroticism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63.371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17.811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See note</a:t>
                      </a:r>
                      <a:r>
                        <a:rPr lang="en-US" sz="1600" b="1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20.226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19.458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28.337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17.444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See note</a:t>
                      </a:r>
                      <a:r>
                        <a:rPr lang="en-US" sz="1600" b="1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15.583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22.807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Church attendance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3375.872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15.187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12.841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103.042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611.006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3019.544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22.140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21.548</a:t>
                      </a:r>
                      <a:r>
                        <a:rPr lang="en-US" sz="1600" b="1" baseline="30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76.574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403.950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Political affiliation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2213.625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22.254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18.500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87.889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429.819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2337.500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34.183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32.537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70.696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322.685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Educational attainment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2477.957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46.210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28.207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243.100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57.774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1430.440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     44.146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18.624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160.747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  82.086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f(G,E)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90800"/>
            <a:ext cx="9144000" cy="1752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Genotype x Environment </a:t>
            </a:r>
            <a:r>
              <a:rPr lang="en-US" sz="4400" u="sng" dirty="0" smtClean="0">
                <a:solidFill>
                  <a:schemeClr val="tx1"/>
                </a:solidFill>
              </a:rPr>
              <a:t>Interaction</a:t>
            </a:r>
            <a:r>
              <a:rPr lang="en-US" sz="4400" dirty="0" smtClean="0">
                <a:solidFill>
                  <a:schemeClr val="tx1"/>
                </a:solidFill>
              </a:rPr>
              <a:t> (“</a:t>
            </a:r>
            <a:r>
              <a:rPr lang="en-US" sz="4400" dirty="0" err="1" smtClean="0">
                <a:solidFill>
                  <a:schemeClr val="tx1"/>
                </a:solidFill>
              </a:rPr>
              <a:t>GxE</a:t>
            </a:r>
            <a:r>
              <a:rPr lang="en-US" sz="4400" dirty="0" smtClean="0">
                <a:solidFill>
                  <a:schemeClr val="tx1"/>
                </a:solidFill>
              </a:rPr>
              <a:t>”)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Genotype-Environment </a:t>
            </a:r>
            <a:r>
              <a:rPr lang="en-US" sz="4400" u="sng" dirty="0" smtClean="0">
                <a:solidFill>
                  <a:schemeClr val="tx1"/>
                </a:solidFill>
              </a:rPr>
              <a:t>Correlation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(“</a:t>
            </a:r>
            <a:r>
              <a:rPr lang="en-US" sz="4400" dirty="0" err="1" smtClean="0">
                <a:solidFill>
                  <a:schemeClr val="tx1"/>
                </a:solidFill>
              </a:rPr>
              <a:t>rGE</a:t>
            </a:r>
            <a:r>
              <a:rPr lang="en-US" sz="4400" dirty="0" smtClean="0">
                <a:solidFill>
                  <a:schemeClr val="tx1"/>
                </a:solidFill>
              </a:rPr>
              <a:t>”)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(“Passive”) </a:t>
            </a:r>
            <a:r>
              <a:rPr lang="en-US" dirty="0" err="1" smtClean="0"/>
              <a:t>rGE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Twins and Parents</a:t>
            </a:r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Parental Neglect and Anti-Social Behavior</a:t>
            </a:r>
            <a:endParaRPr lang="en-US" sz="3600" dirty="0"/>
          </a:p>
        </p:txBody>
      </p:sp>
      <p:pic>
        <p:nvPicPr>
          <p:cNvPr id="46082" name="Picture 1" descr="Sli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2400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0" y="6096000"/>
            <a:ext cx="180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Eaves et al.,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pathways</a:t>
            </a:r>
            <a:endParaRPr lang="en-US" dirty="0"/>
          </a:p>
        </p:txBody>
      </p:sp>
      <p:pic>
        <p:nvPicPr>
          <p:cNvPr id="47106" name="Picture 11" descr="Slid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64865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and Unique Environment</a:t>
            </a:r>
            <a:endParaRPr lang="en-US" dirty="0"/>
          </a:p>
        </p:txBody>
      </p:sp>
      <p:pic>
        <p:nvPicPr>
          <p:cNvPr id="48130" name="Picture 12" descr="Slid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2999"/>
            <a:ext cx="7742162" cy="582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 smtClean="0"/>
              <a:t>GxE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0" dirty="0">
                <a:latin typeface="Arial" pitchFamily="34" charset="0"/>
                <a:cs typeface="Arial" pitchFamily="34" charset="0"/>
              </a:rPr>
              <a:t>Genetic Variance and Shared Life Events in Adolescent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Females</a:t>
            </a:r>
            <a:endParaRPr lang="en-US" sz="32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762000" y="1828800"/>
          <a:ext cx="7770813" cy="4114800"/>
        </p:xfrm>
        <a:graphic>
          <a:graphicData uri="http://schemas.openxmlformats.org/presentationml/2006/ole">
            <p:oleObj spid="_x0000_s193538" name="Chart" r:id="rId4" imgW="7772400" imgH="411480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Putting it all together?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050726160601"/>
          <p:cNvPicPr>
            <a:picLocks noChangeAspect="1" noChangeArrowheads="1"/>
          </p:cNvPicPr>
          <p:nvPr/>
        </p:nvPicPr>
        <p:blipFill>
          <a:blip r:embed="rId3" cstate="print"/>
          <a:srcRect b="1813"/>
          <a:stretch>
            <a:fillRect/>
          </a:stretch>
        </p:blipFill>
        <p:spPr bwMode="auto">
          <a:xfrm>
            <a:off x="990600" y="889000"/>
            <a:ext cx="7162800" cy="498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Multiple Genetic Pathways to Depression</a:t>
            </a:r>
            <a:endParaRPr lang="en-US" sz="2800" dirty="0"/>
          </a:p>
        </p:txBody>
      </p:sp>
      <p:pic>
        <p:nvPicPr>
          <p:cNvPr id="1026" name="Picture 2" descr="GxE Figure 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066800"/>
            <a:ext cx="6629400" cy="498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62800" y="6172200"/>
            <a:ext cx="174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Eaves et al. 2003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</a:rPr>
              <a:t>Have fun!!!</a:t>
            </a:r>
            <a:endParaRPr lang="en-US" sz="8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Extra Credit: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90800"/>
            <a:ext cx="6400800" cy="17526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What is the guy in the middle pointing to? 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What is he saying?</a:t>
            </a:r>
          </a:p>
          <a:p>
            <a:pPr marL="514350" indent="-514350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“Genetics”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The Study of 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Variation and Heredity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“Variation”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3810000"/>
            <a:ext cx="8610600" cy="1752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“Why aren’t we all the same?”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“Heredity”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5344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“Why do things run in families?”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“VARIATION”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Continuous variation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ure in VA30K mal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6851"/>
            <a:ext cx="9144000" cy="5804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Don’t Panic!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:\fig9-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740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Liberalism Histo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892745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“Liberalism”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Categorical Outcomes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Often called “threshold traits” because people “affected” if they fall above some level (“threshold”) of a measured or hypothesized continuous trait.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:\fig9-5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"/>
            <a:ext cx="56340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1600200" y="5181600"/>
            <a:ext cx="662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1600200" y="1295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1676400" y="1371600"/>
            <a:ext cx="6096000" cy="3733800"/>
          </a:xfrm>
          <a:custGeom>
            <a:avLst/>
            <a:gdLst>
              <a:gd name="T0" fmla="*/ 0 w 3840"/>
              <a:gd name="T1" fmla="*/ 2352 h 2352"/>
              <a:gd name="T2" fmla="*/ 1584 w 3840"/>
              <a:gd name="T3" fmla="*/ 1968 h 2352"/>
              <a:gd name="T4" fmla="*/ 2640 w 3840"/>
              <a:gd name="T5" fmla="*/ 336 h 2352"/>
              <a:gd name="T6" fmla="*/ 3840 w 3840"/>
              <a:gd name="T7" fmla="*/ 0 h 2352"/>
              <a:gd name="T8" fmla="*/ 0 60000 65536"/>
              <a:gd name="T9" fmla="*/ 0 60000 65536"/>
              <a:gd name="T10" fmla="*/ 0 60000 65536"/>
              <a:gd name="T11" fmla="*/ 0 60000 65536"/>
              <a:gd name="T12" fmla="*/ 0 w 3840"/>
              <a:gd name="T13" fmla="*/ 0 h 2352"/>
              <a:gd name="T14" fmla="*/ 3840 w 3840"/>
              <a:gd name="T15" fmla="*/ 2352 h 2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0" h="2352">
                <a:moveTo>
                  <a:pt x="0" y="2352"/>
                </a:moveTo>
                <a:cubicBezTo>
                  <a:pt x="572" y="2328"/>
                  <a:pt x="1144" y="2304"/>
                  <a:pt x="1584" y="1968"/>
                </a:cubicBezTo>
                <a:cubicBezTo>
                  <a:pt x="2024" y="1632"/>
                  <a:pt x="2264" y="664"/>
                  <a:pt x="2640" y="336"/>
                </a:cubicBezTo>
                <a:cubicBezTo>
                  <a:pt x="3016" y="8"/>
                  <a:pt x="3428" y="4"/>
                  <a:pt x="384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1295400"/>
            <a:ext cx="11956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Probability</a:t>
            </a:r>
          </a:p>
          <a:p>
            <a:r>
              <a:rPr lang="en-US" sz="1800" dirty="0"/>
              <a:t>      </a:t>
            </a:r>
            <a:r>
              <a:rPr lang="en-US" sz="1800" dirty="0" smtClean="0"/>
              <a:t>  of</a:t>
            </a:r>
            <a:endParaRPr lang="en-US" sz="1800" dirty="0"/>
          </a:p>
          <a:p>
            <a:r>
              <a:rPr lang="en-US" dirty="0" smtClean="0"/>
              <a:t>  Diagnosis</a:t>
            </a:r>
            <a:endParaRPr lang="en-US" sz="1800" dirty="0" smtClean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79525" y="4837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279525" y="1179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955925" y="5218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78486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7848600" y="5334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914400" y="5334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029200" y="3276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937125" y="51419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1600200" y="3276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974725" y="308451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0.5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842125" y="5827713"/>
            <a:ext cx="13117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    Liability</a:t>
            </a:r>
          </a:p>
          <a:p>
            <a:r>
              <a:rPr lang="en-US" dirty="0" smtClean="0"/>
              <a:t>(Trait Value)</a:t>
            </a:r>
            <a:endParaRPr lang="en-US" sz="1800" dirty="0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848600" y="51816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>
              <a:latin typeface="WP MathA" pitchFamily="2" charset="2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93725" y="5230813"/>
            <a:ext cx="312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Arial Unicode MS" pitchFamily="34" charset="-128"/>
              </a:rPr>
              <a:t> </a:t>
            </a:r>
            <a:endParaRPr lang="en-US" sz="3600" b="1">
              <a:latin typeface="WP MathA" pitchFamily="2" charset="2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>
                <a:latin typeface="Bell MT" pitchFamily="18" charset="0"/>
                <a:ea typeface="Calibri" pitchFamily="34" charset="0"/>
                <a:cs typeface="Times New Roman" pitchFamily="18" charset="0"/>
              </a:rPr>
              <a:t>∞</a:t>
            </a:r>
            <a:endParaRPr lang="en-US" sz="18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36" name="TextBox 21"/>
          <p:cNvSpPr txBox="1">
            <a:spLocks noChangeArrowheads="1"/>
          </p:cNvSpPr>
          <p:nvPr/>
        </p:nvSpPr>
        <p:spPr bwMode="auto">
          <a:xfrm>
            <a:off x="990600" y="4953000"/>
            <a:ext cx="8429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/>
              <a:t>-</a:t>
            </a:r>
            <a:r>
              <a:rPr lang="en-US" sz="4400"/>
              <a:t>∞</a:t>
            </a:r>
          </a:p>
          <a:p>
            <a:endParaRPr lang="en-US"/>
          </a:p>
        </p:txBody>
      </p:sp>
      <p:sp>
        <p:nvSpPr>
          <p:cNvPr id="9237" name="TextBox 22"/>
          <p:cNvSpPr txBox="1">
            <a:spLocks noChangeArrowheads="1"/>
          </p:cNvSpPr>
          <p:nvPr/>
        </p:nvSpPr>
        <p:spPr bwMode="auto">
          <a:xfrm>
            <a:off x="8077200" y="5181600"/>
            <a:ext cx="917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+</a:t>
            </a:r>
            <a:r>
              <a:rPr lang="en-US" sz="4400"/>
              <a:t>∞</a:t>
            </a:r>
          </a:p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00200" y="381000"/>
            <a:ext cx="6627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Relationship between continuous normal “liability” </a:t>
            </a:r>
          </a:p>
          <a:p>
            <a:pPr algn="ctr"/>
            <a:r>
              <a:rPr lang="en-US" sz="2400" dirty="0" smtClean="0"/>
              <a:t>and risk of “diagnosis”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cap="all" dirty="0" smtClean="0"/>
              <a:t>“Heredity”</a:t>
            </a:r>
            <a:endParaRPr lang="en-US" sz="80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4846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Charles Darwin (1809-1882)</a:t>
            </a:r>
            <a:endParaRPr lang="en-US" sz="3200" dirty="0"/>
          </a:p>
        </p:txBody>
      </p:sp>
      <p:pic>
        <p:nvPicPr>
          <p:cNvPr id="23554" name="Picture 2" descr="http://upload.wikimedia.org/wikipedia/commons/8/86/Charles_Darwin_sea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066800"/>
            <a:ext cx="3276600" cy="45734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5715000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1865:  On the Origin of Species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gaudi.files.wordpress.com/2008/08/sir-francis-gal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2959100" cy="4016978"/>
          </a:xfrm>
          <a:prstGeom prst="rect">
            <a:avLst/>
          </a:prstGeom>
          <a:noFill/>
        </p:spPr>
      </p:pic>
      <p:pic>
        <p:nvPicPr>
          <p:cNvPr id="17412" name="Picture 4" descr="http://www.huxley.net/contexts/francis-gal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371600"/>
            <a:ext cx="4038600" cy="4038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533400"/>
            <a:ext cx="4695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Francis Galton (1822-1911)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73360" y="5486400"/>
            <a:ext cx="8435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1869: Hereditary Genius</a:t>
            </a:r>
          </a:p>
          <a:p>
            <a:pPr algn="ctr"/>
            <a:r>
              <a:rPr lang="en-US" sz="2400" dirty="0" smtClean="0"/>
              <a:t>1883: Inquiries into Human Faculty and its Development</a:t>
            </a:r>
          </a:p>
          <a:p>
            <a:pPr algn="ctr"/>
            <a:r>
              <a:rPr lang="en-US" sz="2400" dirty="0" smtClean="0"/>
              <a:t>1884-5: </a:t>
            </a:r>
            <a:r>
              <a:rPr lang="en-US" sz="2400" dirty="0" err="1" smtClean="0"/>
              <a:t>Anthropometic</a:t>
            </a:r>
            <a:r>
              <a:rPr lang="en-US" sz="2400" dirty="0" smtClean="0"/>
              <a:t> Laboratory at “National Health Exhibition”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alton.org/images/weather-charts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184" y="914400"/>
            <a:ext cx="4295566" cy="5419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304800"/>
            <a:ext cx="383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Galton’s Other Work e.g. Meteorology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8329447" cy="561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152400"/>
            <a:ext cx="560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Hereditary Genius (1869, p 317)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772400" cy="222885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Pretest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canned Images\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914400"/>
            <a:ext cx="3744685" cy="57911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228600"/>
            <a:ext cx="3631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Galton’s Anthropometric Laboratory: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canned Images\labora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" y="666750"/>
            <a:ext cx="6924675" cy="552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ap-system.org/~history/BigPictures/Pearson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143000"/>
            <a:ext cx="3666949" cy="4038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304800"/>
            <a:ext cx="438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Karl Pearson (1857-1936)</a:t>
            </a:r>
            <a:endParaRPr lang="en-US" sz="3200" dirty="0"/>
          </a:p>
        </p:txBody>
      </p:sp>
      <p:pic>
        <p:nvPicPr>
          <p:cNvPr id="19462" name="Picture 6" descr="http://upload.wikimedia.org/wikipedia/commons/2/21/Karl_Pearson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0"/>
            <a:ext cx="3276600" cy="39857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5410200"/>
            <a:ext cx="8794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1903: On the Laws of Inheritance in Man: I Physical Characteristics  (with Alice Lee)</a:t>
            </a:r>
          </a:p>
          <a:p>
            <a:pPr algn="ctr"/>
            <a:r>
              <a:rPr lang="en-US" sz="2000" dirty="0" smtClean="0"/>
              <a:t>1904: II Mental and Moral Characteristics </a:t>
            </a:r>
          </a:p>
          <a:p>
            <a:pPr algn="ctr"/>
            <a:r>
              <a:rPr lang="en-US" sz="2000" dirty="0" smtClean="0"/>
              <a:t>1914: The Life, Letters and </a:t>
            </a:r>
            <a:r>
              <a:rPr lang="en-US" sz="2000" dirty="0" err="1" smtClean="0"/>
              <a:t>Labours</a:t>
            </a:r>
            <a:r>
              <a:rPr lang="en-US" sz="2000" dirty="0" smtClean="0"/>
              <a:t> of Francis Galton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123" y="533400"/>
            <a:ext cx="879587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6858000" cy="584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28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Pearson and Lee’s diagram for measurement of “span” (finger-tip to finger-tip distance)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1"/>
            <a:ext cx="914386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0" y="6096000"/>
            <a:ext cx="467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Pearson and Lee (1903)  p.378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9031450" cy="381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5791200"/>
            <a:ext cx="467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Pearson and Lee (1903)  p.378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217" y="838200"/>
            <a:ext cx="838378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62200" y="6019800"/>
            <a:ext cx="467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Pearson and Lee (1903)  p.387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899757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0" y="5105400"/>
            <a:ext cx="474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Pearson and Lee (1903)  p. 373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Modern Data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2209800"/>
            <a:ext cx="6400800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The Virginia 30,000 (N=29691)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The Australia 22,000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(N=20480)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9624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Name the Following People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124200" y="18288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362200" y="36576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86200" y="36576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0" y="1828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6800" y="3733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5000" y="35814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038600" y="2209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812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800600" y="4114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20000" y="3505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95800" y="2209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57600" y="32004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19400" y="3200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32004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657600" y="32004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0772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66800" y="5410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09800" y="54102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19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562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781800" y="53340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209800" y="419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447800" y="5105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257800" y="4114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876800" y="50292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14478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6670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876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6019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162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828800" y="457200"/>
            <a:ext cx="7696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ANZUS 50K:  Extended Kinships of Twins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3505200"/>
            <a:ext cx="71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05200" y="1447800"/>
            <a:ext cx="17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Parents of Twins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743200" y="4953000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 of Twins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162800" y="274320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Siblings of Twins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3276600"/>
            <a:ext cx="17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Spouses of Twins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05200" y="6488668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Overall sample sizes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1828800"/>
          <a:ext cx="6096000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olidFill>
                            <a:schemeClr val="lt1"/>
                          </a:solidFill>
                        </a:rPr>
                        <a:t>        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Relationship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  #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of  pairs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Parent-offspring</a:t>
                      </a:r>
                    </a:p>
                    <a:p>
                      <a:r>
                        <a:rPr lang="en-US" sz="2800" b="1" dirty="0" smtClean="0"/>
                        <a:t>    Siblings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  25018</a:t>
                      </a:r>
                    </a:p>
                    <a:p>
                      <a:r>
                        <a:rPr lang="en-US" sz="2800" b="1" dirty="0" smtClean="0"/>
                        <a:t>      18697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Spouses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    8287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DZ Twins</a:t>
                      </a:r>
                    </a:p>
                    <a:p>
                      <a:r>
                        <a:rPr lang="en-US" sz="2800" b="1" dirty="0" smtClean="0"/>
                        <a:t>    MZ Twins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    5120</a:t>
                      </a:r>
                    </a:p>
                    <a:p>
                      <a:r>
                        <a:rPr lang="en-US" sz="2800" b="1" dirty="0" smtClean="0"/>
                        <a:t>        4623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685800"/>
            <a:ext cx="4314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Stature</a:t>
            </a:r>
          </a:p>
          <a:p>
            <a:pPr algn="ctr"/>
            <a:r>
              <a:rPr lang="en-US" sz="2000" b="1" dirty="0" smtClean="0"/>
              <a:t>(Virginia 30,000 and OZ 22,000)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553200" y="60960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33400"/>
            <a:ext cx="747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Stature and Liberalism/Conservatism</a:t>
            </a:r>
          </a:p>
          <a:p>
            <a:pPr algn="ctr"/>
            <a:r>
              <a:rPr lang="en-US" sz="2000" b="1" dirty="0" smtClean="0"/>
              <a:t>(Virginia 30,000)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629400" y="62484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33400"/>
            <a:ext cx="6445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 Liberalism/Conservatism</a:t>
            </a:r>
          </a:p>
          <a:p>
            <a:pPr algn="ctr"/>
            <a:r>
              <a:rPr lang="en-US" sz="2000" b="1" dirty="0" smtClean="0"/>
              <a:t>(Virginia 30,000 and Australia 22,000)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629400" y="62484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533400"/>
            <a:ext cx="6620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Stature and EPQ Neuroticism</a:t>
            </a:r>
          </a:p>
          <a:p>
            <a:pPr algn="ctr"/>
            <a:r>
              <a:rPr lang="en-US" sz="2000" b="1" dirty="0" smtClean="0"/>
              <a:t>(Virginia 30,000)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629400" y="61722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6483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Socially Significant Variables</a:t>
            </a:r>
          </a:p>
          <a:p>
            <a:pPr algn="ctr"/>
            <a:r>
              <a:rPr lang="en-US" sz="2000" b="1" dirty="0" smtClean="0"/>
              <a:t>(Virginia 30,000)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629400" y="60960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6483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Socially Significant Variables</a:t>
            </a:r>
          </a:p>
          <a:p>
            <a:pPr algn="ctr"/>
            <a:r>
              <a:rPr lang="en-US" sz="2000" b="1" dirty="0" smtClean="0"/>
              <a:t>(Australia 22K)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553200" y="62484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The (Really!) BIG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sz="4800" smtClean="0">
                <a:latin typeface="Arial" pitchFamily="34" charset="0"/>
                <a:cs typeface="Arial" pitchFamily="34" charset="0"/>
              </a:rPr>
              <a:t>Families are a mixture of genetic and social factors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A Basic Model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362200"/>
            <a:ext cx="7772400" cy="1752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Phenotype=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</a:rPr>
              <a:t>Genotype+Environment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P=G+E {+f(G,E)}</a:t>
            </a:r>
          </a:p>
          <a:p>
            <a:endParaRPr lang="en-US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f(G,E) = Genotype-environment interaction and correlation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iotechlearn.org.nz/var/biotechlearn/storage/images/themes/cell_biology_and_genetics/images/gregor_mendel/48345-4-eng-AU/gregor_mendel_original_scale_wid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4361" y="228600"/>
            <a:ext cx="9953877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A Basic Model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362200"/>
            <a:ext cx="7772400" cy="1752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Phenotype=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</a:rPr>
              <a:t>Genotype+Environment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P=G+E {+f(G,E)}</a:t>
            </a:r>
          </a:p>
          <a:p>
            <a:endParaRPr lang="en-US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f(G,E) = Genotype-environment interaction and correlation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gaudi.files.wordpress.com/2008/08/sir-francis-gal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2959100" cy="4016978"/>
          </a:xfrm>
          <a:prstGeom prst="rect">
            <a:avLst/>
          </a:prstGeom>
          <a:noFill/>
        </p:spPr>
      </p:pic>
      <p:pic>
        <p:nvPicPr>
          <p:cNvPr id="17412" name="Picture 4" descr="http://www.huxley.net/contexts/francis-gal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371600"/>
            <a:ext cx="4038600" cy="4038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533400"/>
            <a:ext cx="4695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Francis Galton (1822-1911)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73360" y="5486400"/>
            <a:ext cx="8435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1869: Hereditary Genius</a:t>
            </a:r>
          </a:p>
          <a:p>
            <a:pPr algn="ctr"/>
            <a:r>
              <a:rPr lang="en-US" sz="2400" dirty="0" smtClean="0"/>
              <a:t>1883: Inquiries into Human Faculty and its Development</a:t>
            </a:r>
          </a:p>
          <a:p>
            <a:pPr algn="ctr"/>
            <a:r>
              <a:rPr lang="en-US" sz="2400" dirty="0" smtClean="0"/>
              <a:t>1884-5: </a:t>
            </a:r>
            <a:r>
              <a:rPr lang="en-US" sz="2400" dirty="0" err="1" smtClean="0"/>
              <a:t>Anthropometic</a:t>
            </a:r>
            <a:r>
              <a:rPr lang="en-US" sz="2400" dirty="0" smtClean="0"/>
              <a:t> Laboratory at “National Health Exhibition”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828800"/>
            <a:ext cx="7772400" cy="1143000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Galton’s Solution: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200400"/>
            <a:ext cx="6477000" cy="1752600"/>
          </a:xfrm>
          <a:noFill/>
        </p:spPr>
        <p:txBody>
          <a:bodyPr>
            <a:noAutofit/>
          </a:bodyPr>
          <a:lstStyle/>
          <a:p>
            <a:pPr marL="1600200" lvl="3" indent="-228600"/>
            <a:r>
              <a:rPr lang="en-US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Twins</a:t>
            </a:r>
          </a:p>
          <a:p>
            <a:pPr marL="1600200" lvl="3" indent="-228600"/>
            <a:r>
              <a:rPr lang="en-US" sz="3600" dirty="0" smtClean="0">
                <a:latin typeface="Arial" pitchFamily="34" charset="0"/>
                <a:cs typeface="Arial" pitchFamily="34" charset="0"/>
              </a:rPr>
              <a:t>(Though Augustine may have got there first – 5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cent.)</a:t>
            </a:r>
          </a:p>
          <a:p>
            <a:pPr marL="1600200" lvl="3" indent="-228600"/>
            <a:r>
              <a:rPr lang="en-US" sz="3600" dirty="0" smtClean="0">
                <a:latin typeface="Arial" pitchFamily="34" charset="0"/>
                <a:cs typeface="Arial" pitchFamily="34" charset="0"/>
              </a:rPr>
              <a:t>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One (?ideal) solution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smtClean="0">
                <a:latin typeface="Arial" pitchFamily="34" charset="0"/>
              </a:rPr>
              <a:t>Twins separated at birth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:\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62000"/>
            <a:ext cx="56022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But separated MZs are rare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An easier alternative: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146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>
                <a:latin typeface="Arial" pitchFamily="34" charset="0"/>
              </a:rPr>
              <a:t>Identical and non-identical twins reared together:</a:t>
            </a:r>
          </a:p>
          <a:p>
            <a:r>
              <a:rPr lang="en-US" sz="4400" dirty="0" smtClean="0">
                <a:latin typeface="Arial" pitchFamily="34" charset="0"/>
              </a:rPr>
              <a:t>Galton (Again!)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IDENTICAL TWINS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43200"/>
            <a:ext cx="7772400" cy="41148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MONOZYGOTIC: Have IDENTICAL genes  (G)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Come from the same family (C)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Have unique experiences during life  (E)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6172200" cy="25146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FRATERNAL TWINS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4290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DIZYGOTIC: Have DIFFERENT genes  (G)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Come from the same family (C)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Have unique experiences during life  (E)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-274638"/>
            <a:ext cx="870267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Figure 9.  The correlation between twins for stature (data from the Virginia Twin Study of Adolescent Behavioral Development).</a:t>
            </a:r>
            <a:endParaRPr lang="en-US" sz="900"/>
          </a:p>
          <a:p>
            <a:pPr eaLnBrk="0" hangingPunct="0"/>
            <a:endParaRPr lang="en-US" sz="180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331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703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914400" y="6324600"/>
            <a:ext cx="703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the Virginia Twin Study of Adolescent Behavioral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8/86/Charles_Darwin_sea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5929"/>
            <a:ext cx="4572000" cy="638152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0" y="6248400"/>
            <a:ext cx="518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575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6324600"/>
            <a:ext cx="703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the Virginia Twin Study of Adolescent Behavioral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609600"/>
            <a:ext cx="4167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Twin Correlations for Adult Stature</a:t>
            </a:r>
          </a:p>
          <a:p>
            <a:pPr algn="ctr"/>
            <a:r>
              <a:rPr lang="en-US" sz="2000" b="1" dirty="0" smtClean="0"/>
              <a:t>(Virginia 30,000 and Australia 22,000)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553200" y="62484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4856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Twin Correlations for Stature and Liberalism</a:t>
            </a:r>
          </a:p>
          <a:p>
            <a:pPr algn="ctr"/>
            <a:r>
              <a:rPr lang="en-US" sz="2000" b="1" dirty="0" smtClean="0"/>
              <a:t>(Virginia 30,000 and Australia 22,000)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629400" y="61722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4856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Twin Correlations for Stature and Liberalism</a:t>
            </a:r>
          </a:p>
          <a:p>
            <a:pPr algn="ctr"/>
            <a:r>
              <a:rPr lang="en-US" sz="2000" b="1" dirty="0" smtClean="0"/>
              <a:t>(Virginia 30,000 and Australia 22,000)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629400" y="61722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5478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Twin Correlations for Socially Significant Variables</a:t>
            </a:r>
          </a:p>
          <a:p>
            <a:pPr algn="ctr"/>
            <a:r>
              <a:rPr lang="en-US" sz="2000" b="1" dirty="0" smtClean="0"/>
              <a:t>(Virginia 30,000)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7772400" y="6119336"/>
            <a:ext cx="12141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© </a:t>
            </a:r>
          </a:p>
          <a:p>
            <a:pPr algn="ctr"/>
            <a:r>
              <a:rPr lang="en-US" sz="1400" dirty="0" err="1" smtClean="0"/>
              <a:t>Lindon</a:t>
            </a:r>
            <a:r>
              <a:rPr lang="en-US" sz="1400" dirty="0" smtClean="0"/>
              <a:t> Eaves, </a:t>
            </a:r>
          </a:p>
          <a:p>
            <a:pPr algn="ctr"/>
            <a:r>
              <a:rPr lang="en-US" sz="1400" dirty="0" smtClean="0"/>
              <a:t>2009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5478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Twin Correlations for Socially Significant Variables</a:t>
            </a:r>
          </a:p>
          <a:p>
            <a:pPr algn="ctr"/>
            <a:r>
              <a:rPr lang="en-US" sz="2000" b="1" dirty="0" smtClean="0"/>
              <a:t>(Australia 22,000)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705600" y="6248400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Twin correlations for gene expression</a:t>
            </a:r>
            <a:endParaRPr lang="en-US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152400" y="1524001"/>
          <a:ext cx="8001000" cy="4863126"/>
        </p:xfrm>
        <a:graphic>
          <a:graphicData uri="http://schemas.openxmlformats.org/presentationml/2006/ole">
            <p:oleObj spid="_x0000_s192514" r:id="rId4" imgW="3352800" imgH="2590465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05600" y="6248400"/>
            <a:ext cx="115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York et al.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“Quantitative Genetics”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Analysis of the patterns and mechanisms underlying variation in continuous traits to resolve and identify their genetic and environmental causes.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biotechlearn.org.nz/var/biotechlearn/storage/images/themes/cell_biology_and_genetics/images/gregor_mendel/48345-4-eng-AU/gregor_mendel_original_scale_wid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6629400" cy="44152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381000"/>
            <a:ext cx="4942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Gregor</a:t>
            </a:r>
            <a:r>
              <a:rPr lang="en-US" sz="3200" dirty="0" smtClean="0"/>
              <a:t> Mendel  (1822-1884)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791200"/>
            <a:ext cx="5512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1865: “Experiments in Plant Hybridization”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ap-system.org/~history/BigPictures/Pearson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143000"/>
            <a:ext cx="3666949" cy="4038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304800"/>
            <a:ext cx="438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Karl Pearson (1857-1936)</a:t>
            </a:r>
            <a:endParaRPr lang="en-US" sz="3200" dirty="0"/>
          </a:p>
        </p:txBody>
      </p:sp>
      <p:pic>
        <p:nvPicPr>
          <p:cNvPr id="19462" name="Picture 6" descr="http://upload.wikimedia.org/wikipedia/commons/2/21/Karl_Pearson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0"/>
            <a:ext cx="3276600" cy="39857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5410200"/>
            <a:ext cx="8794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1903: On the Laws of Inheritance in Man: I Physical Characteristics  (with Alice Lee)</a:t>
            </a:r>
          </a:p>
          <a:p>
            <a:pPr algn="ctr"/>
            <a:r>
              <a:rPr lang="en-US" sz="2000" dirty="0" smtClean="0"/>
              <a:t>1904: II Mental and Moral Characteristics </a:t>
            </a:r>
          </a:p>
          <a:p>
            <a:pPr algn="ctr"/>
            <a:r>
              <a:rPr lang="en-US" sz="2000" dirty="0" smtClean="0"/>
              <a:t>1914: The Life, Letters and </a:t>
            </a:r>
            <a:r>
              <a:rPr lang="en-US" sz="2000" dirty="0" err="1" smtClean="0"/>
              <a:t>Labours</a:t>
            </a:r>
            <a:r>
              <a:rPr lang="en-US" sz="2000" dirty="0" smtClean="0"/>
              <a:t> of Francis Galton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gaudi.files.wordpress.com/2008/08/sir-francis-gal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2959100" cy="4016978"/>
          </a:xfrm>
          <a:prstGeom prst="rect">
            <a:avLst/>
          </a:prstGeom>
          <a:noFill/>
        </p:spPr>
      </p:pic>
      <p:pic>
        <p:nvPicPr>
          <p:cNvPr id="3" name="Picture 4" descr="http://www.huxley.net/contexts/francis-gal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3716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590800"/>
            <a:ext cx="56808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“</a:t>
            </a:r>
            <a:r>
              <a:rPr lang="en-US" sz="4400" dirty="0" err="1" smtClean="0"/>
              <a:t>Mendelian</a:t>
            </a:r>
            <a:r>
              <a:rPr lang="en-US" sz="4400" dirty="0" smtClean="0"/>
              <a:t>” Crosses</a:t>
            </a:r>
          </a:p>
          <a:p>
            <a:r>
              <a:rPr lang="en-US" sz="4400" dirty="0" smtClean="0"/>
              <a:t> with Quantitative Traits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canned Images\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6344417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762000"/>
            <a:ext cx="5379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Mendelian</a:t>
            </a:r>
            <a:r>
              <a:rPr lang="en-US" sz="2400" dirty="0" smtClean="0"/>
              <a:t> Basis of Continuous Variation?</a:t>
            </a:r>
          </a:p>
          <a:p>
            <a:pPr algn="ctr"/>
            <a:r>
              <a:rPr lang="en-US" sz="2400" dirty="0" smtClean="0"/>
              <a:t> Experimental Breeding Experiments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Show: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 </a:t>
            </a:r>
            <a:r>
              <a:rPr lang="en-US" u="sng" dirty="0" smtClean="0"/>
              <a:t>within</a:t>
            </a:r>
            <a:r>
              <a:rPr lang="en-US" dirty="0" smtClean="0"/>
              <a:t> inbred lines:  Environment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’s typically show same within-line variation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’s more variable: Mirrors </a:t>
            </a:r>
            <a:r>
              <a:rPr lang="en-US" dirty="0" err="1" smtClean="0"/>
              <a:t>Mendelian</a:t>
            </a:r>
            <a:r>
              <a:rPr lang="en-US" dirty="0" smtClean="0"/>
              <a:t> segregation of Mendel’s classical hybridization experiments</a:t>
            </a:r>
          </a:p>
          <a:p>
            <a:r>
              <a:rPr lang="en-US" dirty="0" smtClean="0"/>
              <a:t>Average differences between individual F</a:t>
            </a:r>
            <a:r>
              <a:rPr lang="en-US" baseline="-25000" dirty="0" smtClean="0"/>
              <a:t>2</a:t>
            </a:r>
            <a:r>
              <a:rPr lang="en-US" dirty="0" smtClean="0"/>
              <a:t> plants continue to progeny generations (F</a:t>
            </a:r>
            <a:r>
              <a:rPr lang="en-US" baseline="-25000" dirty="0" smtClean="0"/>
              <a:t>3</a:t>
            </a:r>
            <a:r>
              <a:rPr lang="en-US" dirty="0" smtClean="0"/>
              <a:t>’s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canned Images\Diagram Figure 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8753965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609600"/>
            <a:ext cx="4889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Description of East’s Experiment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conomics.soton.ac.uk/staff/aldrich/fisherguide/Doc1_files/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066800"/>
            <a:ext cx="4010025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457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Ronald Fisher (1890-1962)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0336" y="5562600"/>
            <a:ext cx="8596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1918:  On the Correlation Between Relatives on the Supposition of </a:t>
            </a:r>
            <a:r>
              <a:rPr lang="en-US" dirty="0" err="1" smtClean="0"/>
              <a:t>Mendelian</a:t>
            </a:r>
            <a:r>
              <a:rPr lang="en-US" dirty="0" smtClean="0"/>
              <a:t> Inheritance</a:t>
            </a:r>
          </a:p>
          <a:p>
            <a:pPr algn="ctr"/>
            <a:r>
              <a:rPr lang="en-US" dirty="0" smtClean="0"/>
              <a:t>1921: Introduced concept of “likelihood”</a:t>
            </a:r>
          </a:p>
          <a:p>
            <a:pPr algn="ctr"/>
            <a:r>
              <a:rPr lang="en-US" dirty="0" smtClean="0"/>
              <a:t>1930:  The </a:t>
            </a:r>
            <a:r>
              <a:rPr lang="en-US" dirty="0" err="1" smtClean="0"/>
              <a:t>Genetical</a:t>
            </a:r>
            <a:r>
              <a:rPr lang="en-US" dirty="0" smtClean="0"/>
              <a:t> Theory of Natural Selection</a:t>
            </a:r>
          </a:p>
          <a:p>
            <a:pPr algn="ctr"/>
            <a:r>
              <a:rPr lang="en-US" dirty="0" smtClean="0"/>
              <a:t>1935:  The Design of Experiments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Fisher developed mathematical theory that reconciled Mendel’s work with Galton and Pearson’s correlations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53" y="762000"/>
            <a:ext cx="8450492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92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9525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319463"/>
            <a:ext cx="47244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105400" y="1524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b.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032125" y="3413125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c.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685800" y="1524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(1918): Basic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Continuous variation caused by lots of genes (“polygenic inheritance”)</a:t>
            </a:r>
          </a:p>
          <a:p>
            <a:r>
              <a:rPr lang="en-US" sz="2800" dirty="0" smtClean="0"/>
              <a:t>Each gene followed Mendel’s laws</a:t>
            </a:r>
          </a:p>
          <a:p>
            <a:r>
              <a:rPr lang="en-US" sz="2800" dirty="0" smtClean="0"/>
              <a:t>Environment smoothed out genetic differences</a:t>
            </a:r>
          </a:p>
          <a:p>
            <a:r>
              <a:rPr lang="en-US" sz="2800" dirty="0" smtClean="0"/>
              <a:t>Genes may show different degrees of “dominance”</a:t>
            </a:r>
          </a:p>
          <a:p>
            <a:r>
              <a:rPr lang="en-US" sz="2800" dirty="0" smtClean="0"/>
              <a:t>Genes may have many forms (“</a:t>
            </a:r>
            <a:r>
              <a:rPr lang="en-US" sz="2800" dirty="0" err="1" smtClean="0"/>
              <a:t>mutliple</a:t>
            </a:r>
            <a:r>
              <a:rPr lang="en-US" sz="2800" dirty="0" smtClean="0"/>
              <a:t> alleles”)</a:t>
            </a:r>
          </a:p>
          <a:p>
            <a:r>
              <a:rPr lang="en-US" sz="2800" dirty="0" smtClean="0"/>
              <a:t>Mating may not be random (“</a:t>
            </a:r>
            <a:r>
              <a:rPr lang="en-US" sz="2800" dirty="0" err="1" smtClean="0"/>
              <a:t>assortative</a:t>
            </a:r>
            <a:r>
              <a:rPr lang="en-US" sz="2800" dirty="0" smtClean="0"/>
              <a:t> mating”)</a:t>
            </a:r>
          </a:p>
          <a:p>
            <a:r>
              <a:rPr lang="en-US" sz="2800" dirty="0" smtClean="0"/>
              <a:t>Showed that correlations obtained by e.g. Pearson and Lee were explained well by polygenic inheritance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2" name="Picture 2" descr="DS0507261235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04813"/>
            <a:ext cx="3606800" cy="5080000"/>
          </a:xfrm>
          <a:prstGeom prst="rect">
            <a:avLst/>
          </a:prstGeom>
          <a:noFill/>
        </p:spPr>
      </p:pic>
      <p:pic>
        <p:nvPicPr>
          <p:cNvPr id="522243" name="Picture 3" descr="DS050726124506"/>
          <p:cNvPicPr>
            <a:picLocks noChangeAspect="1" noChangeArrowheads="1"/>
          </p:cNvPicPr>
          <p:nvPr/>
        </p:nvPicPr>
        <p:blipFill>
          <a:blip r:embed="rId4" cstate="print"/>
          <a:srcRect l="2069" r="2069"/>
          <a:stretch>
            <a:fillRect/>
          </a:stretch>
        </p:blipFill>
        <p:spPr bwMode="auto">
          <a:xfrm>
            <a:off x="4932363" y="404813"/>
            <a:ext cx="3457575" cy="5080000"/>
          </a:xfrm>
          <a:prstGeom prst="rect">
            <a:avLst/>
          </a:prstGeom>
          <a:noFill/>
        </p:spPr>
      </p:pic>
      <p:sp>
        <p:nvSpPr>
          <p:cNvPr id="522244" name="Text Box 4"/>
          <p:cNvSpPr txBox="1">
            <a:spLocks noChangeArrowheads="1"/>
          </p:cNvSpPr>
          <p:nvPr/>
        </p:nvSpPr>
        <p:spPr bwMode="auto">
          <a:xfrm>
            <a:off x="1116013" y="5661025"/>
            <a:ext cx="302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800">
                <a:solidFill>
                  <a:srgbClr val="FF0000"/>
                </a:solidFill>
                <a:latin typeface="Arial" charset="0"/>
              </a:rPr>
              <a:t>Kenneth Mather  1911-1990</a:t>
            </a:r>
          </a:p>
        </p:txBody>
      </p:sp>
      <p:sp>
        <p:nvSpPr>
          <p:cNvPr id="522245" name="Text Box 5"/>
          <p:cNvSpPr txBox="1">
            <a:spLocks noChangeArrowheads="1"/>
          </p:cNvSpPr>
          <p:nvPr/>
        </p:nvSpPr>
        <p:spPr bwMode="auto">
          <a:xfrm>
            <a:off x="5364163" y="5661025"/>
            <a:ext cx="241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800">
                <a:solidFill>
                  <a:srgbClr val="FF0000"/>
                </a:solidFill>
                <a:latin typeface="Arial" charset="0"/>
              </a:rPr>
              <a:t>John Jinks 1929-1987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upload.wikimedia.org/wikipedia/commons/2/21/Karl_Pearson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3657132" cy="4448602"/>
          </a:xfrm>
          <a:prstGeom prst="rect">
            <a:avLst/>
          </a:prstGeom>
          <a:noFill/>
        </p:spPr>
      </p:pic>
      <p:pic>
        <p:nvPicPr>
          <p:cNvPr id="4" name="Picture 2" descr="http://www.gap-system.org/~history/BigPictures/Pearson_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990600"/>
            <a:ext cx="4086750" cy="4500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6" name="Picture 2" descr="DS0507261255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889000"/>
            <a:ext cx="71628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90673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838200"/>
            <a:ext cx="796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Basic Model for Effects of a Single Gene on a Quantitative Trait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1447800"/>
            <a:ext cx="17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Mid-homozygote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3886200"/>
            <a:ext cx="197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Homozygous effect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2438400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Dominance</a:t>
            </a:r>
          </a:p>
          <a:p>
            <a:r>
              <a:rPr lang="en-US" dirty="0" smtClean="0"/>
              <a:t>  deviation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2133600"/>
            <a:ext cx="119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209800"/>
            <a:ext cx="127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Decreasing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auto">
          <a:xfrm>
            <a:off x="2209800" y="2133600"/>
            <a:ext cx="914400" cy="393700"/>
          </a:xfrm>
          <a:custGeom>
            <a:avLst/>
            <a:gdLst>
              <a:gd name="T0" fmla="*/ 0 w 576"/>
              <a:gd name="T1" fmla="*/ 200 h 248"/>
              <a:gd name="T2" fmla="*/ 96 w 576"/>
              <a:gd name="T3" fmla="*/ 8 h 248"/>
              <a:gd name="T4" fmla="*/ 192 w 576"/>
              <a:gd name="T5" fmla="*/ 248 h 248"/>
              <a:gd name="T6" fmla="*/ 288 w 576"/>
              <a:gd name="T7" fmla="*/ 8 h 248"/>
              <a:gd name="T8" fmla="*/ 384 w 576"/>
              <a:gd name="T9" fmla="*/ 248 h 248"/>
              <a:gd name="T10" fmla="*/ 480 w 576"/>
              <a:gd name="T11" fmla="*/ 8 h 248"/>
              <a:gd name="T12" fmla="*/ 576 w 576"/>
              <a:gd name="T13" fmla="*/ 248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248"/>
              <a:gd name="T23" fmla="*/ 576 w 576"/>
              <a:gd name="T24" fmla="*/ 248 h 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248">
                <a:moveTo>
                  <a:pt x="0" y="200"/>
                </a:moveTo>
                <a:cubicBezTo>
                  <a:pt x="32" y="100"/>
                  <a:pt x="64" y="0"/>
                  <a:pt x="96" y="8"/>
                </a:cubicBezTo>
                <a:cubicBezTo>
                  <a:pt x="128" y="16"/>
                  <a:pt x="160" y="248"/>
                  <a:pt x="192" y="248"/>
                </a:cubicBezTo>
                <a:cubicBezTo>
                  <a:pt x="224" y="248"/>
                  <a:pt x="256" y="8"/>
                  <a:pt x="288" y="8"/>
                </a:cubicBezTo>
                <a:cubicBezTo>
                  <a:pt x="320" y="8"/>
                  <a:pt x="352" y="248"/>
                  <a:pt x="384" y="248"/>
                </a:cubicBezTo>
                <a:cubicBezTo>
                  <a:pt x="416" y="248"/>
                  <a:pt x="448" y="8"/>
                  <a:pt x="480" y="8"/>
                </a:cubicBezTo>
                <a:cubicBezTo>
                  <a:pt x="512" y="8"/>
                  <a:pt x="560" y="208"/>
                  <a:pt x="576" y="24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Freeform 3"/>
          <p:cNvSpPr>
            <a:spLocks/>
          </p:cNvSpPr>
          <p:nvPr/>
        </p:nvSpPr>
        <p:spPr bwMode="auto">
          <a:xfrm>
            <a:off x="4800600" y="3124200"/>
            <a:ext cx="914400" cy="393700"/>
          </a:xfrm>
          <a:custGeom>
            <a:avLst/>
            <a:gdLst>
              <a:gd name="T0" fmla="*/ 0 w 576"/>
              <a:gd name="T1" fmla="*/ 200 h 248"/>
              <a:gd name="T2" fmla="*/ 96 w 576"/>
              <a:gd name="T3" fmla="*/ 8 h 248"/>
              <a:gd name="T4" fmla="*/ 192 w 576"/>
              <a:gd name="T5" fmla="*/ 248 h 248"/>
              <a:gd name="T6" fmla="*/ 288 w 576"/>
              <a:gd name="T7" fmla="*/ 8 h 248"/>
              <a:gd name="T8" fmla="*/ 384 w 576"/>
              <a:gd name="T9" fmla="*/ 248 h 248"/>
              <a:gd name="T10" fmla="*/ 480 w 576"/>
              <a:gd name="T11" fmla="*/ 8 h 248"/>
              <a:gd name="T12" fmla="*/ 576 w 576"/>
              <a:gd name="T13" fmla="*/ 248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248"/>
              <a:gd name="T23" fmla="*/ 576 w 576"/>
              <a:gd name="T24" fmla="*/ 248 h 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248">
                <a:moveTo>
                  <a:pt x="0" y="200"/>
                </a:moveTo>
                <a:cubicBezTo>
                  <a:pt x="32" y="100"/>
                  <a:pt x="64" y="0"/>
                  <a:pt x="96" y="8"/>
                </a:cubicBezTo>
                <a:cubicBezTo>
                  <a:pt x="128" y="16"/>
                  <a:pt x="160" y="248"/>
                  <a:pt x="192" y="248"/>
                </a:cubicBezTo>
                <a:cubicBezTo>
                  <a:pt x="224" y="248"/>
                  <a:pt x="256" y="8"/>
                  <a:pt x="288" y="8"/>
                </a:cubicBezTo>
                <a:cubicBezTo>
                  <a:pt x="320" y="8"/>
                  <a:pt x="352" y="248"/>
                  <a:pt x="384" y="248"/>
                </a:cubicBezTo>
                <a:cubicBezTo>
                  <a:pt x="416" y="248"/>
                  <a:pt x="448" y="8"/>
                  <a:pt x="480" y="8"/>
                </a:cubicBezTo>
                <a:cubicBezTo>
                  <a:pt x="512" y="8"/>
                  <a:pt x="560" y="208"/>
                  <a:pt x="576" y="24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7543800" y="2971800"/>
            <a:ext cx="914400" cy="393700"/>
          </a:xfrm>
          <a:custGeom>
            <a:avLst/>
            <a:gdLst>
              <a:gd name="T0" fmla="*/ 0 w 576"/>
              <a:gd name="T1" fmla="*/ 200 h 248"/>
              <a:gd name="T2" fmla="*/ 96 w 576"/>
              <a:gd name="T3" fmla="*/ 8 h 248"/>
              <a:gd name="T4" fmla="*/ 192 w 576"/>
              <a:gd name="T5" fmla="*/ 248 h 248"/>
              <a:gd name="T6" fmla="*/ 288 w 576"/>
              <a:gd name="T7" fmla="*/ 8 h 248"/>
              <a:gd name="T8" fmla="*/ 384 w 576"/>
              <a:gd name="T9" fmla="*/ 248 h 248"/>
              <a:gd name="T10" fmla="*/ 480 w 576"/>
              <a:gd name="T11" fmla="*/ 8 h 248"/>
              <a:gd name="T12" fmla="*/ 576 w 576"/>
              <a:gd name="T13" fmla="*/ 248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248"/>
              <a:gd name="T23" fmla="*/ 576 w 576"/>
              <a:gd name="T24" fmla="*/ 248 h 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248">
                <a:moveTo>
                  <a:pt x="0" y="200"/>
                </a:moveTo>
                <a:cubicBezTo>
                  <a:pt x="32" y="100"/>
                  <a:pt x="64" y="0"/>
                  <a:pt x="96" y="8"/>
                </a:cubicBezTo>
                <a:cubicBezTo>
                  <a:pt x="128" y="16"/>
                  <a:pt x="160" y="248"/>
                  <a:pt x="192" y="248"/>
                </a:cubicBezTo>
                <a:cubicBezTo>
                  <a:pt x="224" y="248"/>
                  <a:pt x="256" y="8"/>
                  <a:pt x="288" y="8"/>
                </a:cubicBezTo>
                <a:cubicBezTo>
                  <a:pt x="320" y="8"/>
                  <a:pt x="352" y="248"/>
                  <a:pt x="384" y="248"/>
                </a:cubicBezTo>
                <a:cubicBezTo>
                  <a:pt x="416" y="248"/>
                  <a:pt x="448" y="8"/>
                  <a:pt x="480" y="8"/>
                </a:cubicBezTo>
                <a:cubicBezTo>
                  <a:pt x="512" y="8"/>
                  <a:pt x="560" y="208"/>
                  <a:pt x="576" y="24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2971800" y="6096000"/>
            <a:ext cx="914400" cy="393700"/>
          </a:xfrm>
          <a:custGeom>
            <a:avLst/>
            <a:gdLst>
              <a:gd name="T0" fmla="*/ 0 w 576"/>
              <a:gd name="T1" fmla="*/ 200 h 248"/>
              <a:gd name="T2" fmla="*/ 96 w 576"/>
              <a:gd name="T3" fmla="*/ 8 h 248"/>
              <a:gd name="T4" fmla="*/ 192 w 576"/>
              <a:gd name="T5" fmla="*/ 248 h 248"/>
              <a:gd name="T6" fmla="*/ 288 w 576"/>
              <a:gd name="T7" fmla="*/ 8 h 248"/>
              <a:gd name="T8" fmla="*/ 384 w 576"/>
              <a:gd name="T9" fmla="*/ 248 h 248"/>
              <a:gd name="T10" fmla="*/ 480 w 576"/>
              <a:gd name="T11" fmla="*/ 8 h 248"/>
              <a:gd name="T12" fmla="*/ 576 w 576"/>
              <a:gd name="T13" fmla="*/ 248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248"/>
              <a:gd name="T23" fmla="*/ 576 w 576"/>
              <a:gd name="T24" fmla="*/ 248 h 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248">
                <a:moveTo>
                  <a:pt x="0" y="200"/>
                </a:moveTo>
                <a:cubicBezTo>
                  <a:pt x="32" y="100"/>
                  <a:pt x="64" y="0"/>
                  <a:pt x="96" y="8"/>
                </a:cubicBezTo>
                <a:cubicBezTo>
                  <a:pt x="128" y="16"/>
                  <a:pt x="160" y="248"/>
                  <a:pt x="192" y="248"/>
                </a:cubicBezTo>
                <a:cubicBezTo>
                  <a:pt x="224" y="248"/>
                  <a:pt x="256" y="8"/>
                  <a:pt x="288" y="8"/>
                </a:cubicBezTo>
                <a:cubicBezTo>
                  <a:pt x="320" y="8"/>
                  <a:pt x="352" y="248"/>
                  <a:pt x="384" y="248"/>
                </a:cubicBezTo>
                <a:cubicBezTo>
                  <a:pt x="416" y="248"/>
                  <a:pt x="448" y="8"/>
                  <a:pt x="480" y="8"/>
                </a:cubicBezTo>
                <a:cubicBezTo>
                  <a:pt x="512" y="8"/>
                  <a:pt x="560" y="208"/>
                  <a:pt x="576" y="24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>
            <a:off x="2286000" y="4038600"/>
            <a:ext cx="685800" cy="393700"/>
          </a:xfrm>
          <a:custGeom>
            <a:avLst/>
            <a:gdLst>
              <a:gd name="T0" fmla="*/ 0 w 576"/>
              <a:gd name="T1" fmla="*/ 200 h 248"/>
              <a:gd name="T2" fmla="*/ 96 w 576"/>
              <a:gd name="T3" fmla="*/ 8 h 248"/>
              <a:gd name="T4" fmla="*/ 192 w 576"/>
              <a:gd name="T5" fmla="*/ 248 h 248"/>
              <a:gd name="T6" fmla="*/ 288 w 576"/>
              <a:gd name="T7" fmla="*/ 8 h 248"/>
              <a:gd name="T8" fmla="*/ 384 w 576"/>
              <a:gd name="T9" fmla="*/ 248 h 248"/>
              <a:gd name="T10" fmla="*/ 480 w 576"/>
              <a:gd name="T11" fmla="*/ 8 h 248"/>
              <a:gd name="T12" fmla="*/ 576 w 576"/>
              <a:gd name="T13" fmla="*/ 248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248"/>
              <a:gd name="T23" fmla="*/ 576 w 576"/>
              <a:gd name="T24" fmla="*/ 248 h 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248">
                <a:moveTo>
                  <a:pt x="0" y="200"/>
                </a:moveTo>
                <a:cubicBezTo>
                  <a:pt x="32" y="100"/>
                  <a:pt x="64" y="0"/>
                  <a:pt x="96" y="8"/>
                </a:cubicBezTo>
                <a:cubicBezTo>
                  <a:pt x="128" y="16"/>
                  <a:pt x="160" y="248"/>
                  <a:pt x="192" y="248"/>
                </a:cubicBezTo>
                <a:cubicBezTo>
                  <a:pt x="224" y="248"/>
                  <a:pt x="256" y="8"/>
                  <a:pt x="288" y="8"/>
                </a:cubicBezTo>
                <a:cubicBezTo>
                  <a:pt x="320" y="8"/>
                  <a:pt x="352" y="248"/>
                  <a:pt x="384" y="248"/>
                </a:cubicBezTo>
                <a:cubicBezTo>
                  <a:pt x="416" y="248"/>
                  <a:pt x="448" y="8"/>
                  <a:pt x="480" y="8"/>
                </a:cubicBezTo>
                <a:cubicBezTo>
                  <a:pt x="512" y="8"/>
                  <a:pt x="560" y="208"/>
                  <a:pt x="576" y="24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10000" y="6056313"/>
            <a:ext cx="472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= Pathway blocked by mutant gene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209800" y="838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A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209800" y="2743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B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6324600" y="4419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B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209800" y="48768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C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6324600" y="5334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A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431925" y="2097088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aa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508125" y="4002088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bb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327525" y="3087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aa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7010400" y="2971800"/>
            <a:ext cx="63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bb</a:t>
            </a: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2667000" y="1752600"/>
            <a:ext cx="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2667000" y="36576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H="1">
            <a:off x="5257800" y="1447800"/>
            <a:ext cx="1524000" cy="190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5257800" y="3352800"/>
            <a:ext cx="137160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6934200" y="1447800"/>
            <a:ext cx="1066800" cy="182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H="1">
            <a:off x="6858000" y="3200400"/>
            <a:ext cx="11430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381000" y="265113"/>
            <a:ext cx="434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Sequential (“complementary”) genes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4860925" y="112713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Parallel (“duplicate”)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Combining pathways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1828800" y="2209800"/>
            <a:ext cx="0" cy="3733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828800" y="5943600"/>
            <a:ext cx="571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1828800" y="2362200"/>
            <a:ext cx="556260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1828800" y="1943100"/>
            <a:ext cx="5562600" cy="4000500"/>
          </a:xfrm>
          <a:custGeom>
            <a:avLst/>
            <a:gdLst>
              <a:gd name="T0" fmla="*/ 0 w 3504"/>
              <a:gd name="T1" fmla="*/ 2520 h 2520"/>
              <a:gd name="T2" fmla="*/ 1008 w 3504"/>
              <a:gd name="T3" fmla="*/ 408 h 2520"/>
              <a:gd name="T4" fmla="*/ 3504 w 3504"/>
              <a:gd name="T5" fmla="*/ 72 h 2520"/>
              <a:gd name="T6" fmla="*/ 0 60000 65536"/>
              <a:gd name="T7" fmla="*/ 0 60000 65536"/>
              <a:gd name="T8" fmla="*/ 0 60000 65536"/>
              <a:gd name="T9" fmla="*/ 0 w 3504"/>
              <a:gd name="T10" fmla="*/ 0 h 2520"/>
              <a:gd name="T11" fmla="*/ 3504 w 3504"/>
              <a:gd name="T12" fmla="*/ 2520 h 2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4" h="2520">
                <a:moveTo>
                  <a:pt x="0" y="2520"/>
                </a:moveTo>
                <a:cubicBezTo>
                  <a:pt x="212" y="1668"/>
                  <a:pt x="424" y="816"/>
                  <a:pt x="1008" y="408"/>
                </a:cubicBezTo>
                <a:cubicBezTo>
                  <a:pt x="1592" y="0"/>
                  <a:pt x="3088" y="128"/>
                  <a:pt x="3504" y="7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1828800" y="2514600"/>
            <a:ext cx="5562600" cy="3429000"/>
          </a:xfrm>
          <a:custGeom>
            <a:avLst/>
            <a:gdLst>
              <a:gd name="T0" fmla="*/ 0 w 3504"/>
              <a:gd name="T1" fmla="*/ 2160 h 2160"/>
              <a:gd name="T2" fmla="*/ 2736 w 3504"/>
              <a:gd name="T3" fmla="*/ 1728 h 2160"/>
              <a:gd name="T4" fmla="*/ 3504 w 3504"/>
              <a:gd name="T5" fmla="*/ 0 h 2160"/>
              <a:gd name="T6" fmla="*/ 0 60000 65536"/>
              <a:gd name="T7" fmla="*/ 0 60000 65536"/>
              <a:gd name="T8" fmla="*/ 0 60000 65536"/>
              <a:gd name="T9" fmla="*/ 0 w 3504"/>
              <a:gd name="T10" fmla="*/ 0 h 2160"/>
              <a:gd name="T11" fmla="*/ 3504 w 3504"/>
              <a:gd name="T12" fmla="*/ 2160 h 2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4" h="2160">
                <a:moveTo>
                  <a:pt x="0" y="2160"/>
                </a:moveTo>
                <a:cubicBezTo>
                  <a:pt x="1076" y="2124"/>
                  <a:pt x="2152" y="2088"/>
                  <a:pt x="2736" y="1728"/>
                </a:cubicBezTo>
                <a:cubicBezTo>
                  <a:pt x="3320" y="1368"/>
                  <a:pt x="3412" y="684"/>
                  <a:pt x="350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851525" y="6056313"/>
            <a:ext cx="217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Dose of Bad Alleles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12725" y="2093913"/>
            <a:ext cx="131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Phenotypic</a:t>
            </a:r>
          </a:p>
          <a:p>
            <a:r>
              <a:rPr lang="en-US" sz="1800"/>
              <a:t> Response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851525" y="1636713"/>
            <a:ext cx="253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Complementary Genes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80125" y="5294313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Duplicate Genes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327525" y="430371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Additive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3886200" y="2362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3886200" y="4800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5943600" y="2057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V="1">
            <a:off x="5943600" y="35052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-548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0" y="-5486400"/>
          <a:ext cx="4572000" cy="3429000"/>
        </p:xfrm>
        <a:graphic>
          <a:graphicData uri="http://schemas.openxmlformats.org/presentationml/2006/ole">
            <p:oleObj spid="_x0000_s189442" name="Slide" r:id="rId4" imgW="4572180" imgH="3429177" progId="PowerPoint.Slide.8">
              <p:embed/>
            </p:oleObj>
          </a:graphicData>
        </a:graphic>
      </p:graphicFrame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-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4800600"/>
            <a:ext cx="184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/>
            </a:r>
            <a:br>
              <a:rPr lang="en-US" sz="1200">
                <a:cs typeface="Times New Roman" pitchFamily="18" charset="0"/>
              </a:rPr>
            </a:br>
            <a:endParaRPr lang="en-US" sz="900"/>
          </a:p>
          <a:p>
            <a:pPr eaLnBrk="0" hangingPunct="0"/>
            <a:endParaRPr lang="en-US" sz="1800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891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0" y="8915400"/>
          <a:ext cx="4572000" cy="3429000"/>
        </p:xfrm>
        <a:graphic>
          <a:graphicData uri="http://schemas.openxmlformats.org/presentationml/2006/ole">
            <p:oleObj spid="_x0000_s189443" name="Slide" r:id="rId5" imgW="4572180" imgH="3429177" progId="PowerPoint.Slide.8">
              <p:embed/>
            </p:oleObj>
          </a:graphicData>
        </a:graphic>
      </p:graphicFrame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1234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3087" name="Rectangle 20"/>
          <p:cNvSpPr>
            <a:spLocks noChangeArrowheads="1"/>
          </p:cNvSpPr>
          <p:nvPr/>
        </p:nvSpPr>
        <p:spPr bwMode="auto">
          <a:xfrm>
            <a:off x="0" y="-548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6" name="Object 19"/>
          <p:cNvGraphicFramePr>
            <a:graphicFrameLocks noChangeAspect="1"/>
          </p:cNvGraphicFramePr>
          <p:nvPr/>
        </p:nvGraphicFramePr>
        <p:xfrm>
          <a:off x="0" y="-5486400"/>
          <a:ext cx="4572000" cy="3429000"/>
        </p:xfrm>
        <a:graphic>
          <a:graphicData uri="http://schemas.openxmlformats.org/presentationml/2006/ole">
            <p:oleObj spid="_x0000_s189444" name="Slide" r:id="rId6" imgW="4572180" imgH="3429177" progId="PowerPoint.Slide.8">
              <p:embed/>
            </p:oleObj>
          </a:graphicData>
        </a:graphic>
      </p:graphicFrame>
      <p:sp>
        <p:nvSpPr>
          <p:cNvPr id="3088" name="Rectangle 21"/>
          <p:cNvSpPr>
            <a:spLocks noChangeArrowheads="1"/>
          </p:cNvSpPr>
          <p:nvPr/>
        </p:nvSpPr>
        <p:spPr bwMode="auto">
          <a:xfrm>
            <a:off x="0" y="-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7" name="Object 18"/>
          <p:cNvGraphicFramePr>
            <a:graphicFrameLocks noChangeAspect="1"/>
          </p:cNvGraphicFramePr>
          <p:nvPr/>
        </p:nvGraphicFramePr>
        <p:xfrm>
          <a:off x="0" y="3429000"/>
          <a:ext cx="4572000" cy="3429000"/>
        </p:xfrm>
        <a:graphic>
          <a:graphicData uri="http://schemas.openxmlformats.org/presentationml/2006/ole">
            <p:oleObj spid="_x0000_s189445" name="Slide" r:id="rId7" imgW="4572180" imgH="3429177" progId="PowerPoint.Slide.8">
              <p:embed/>
            </p:oleObj>
          </a:graphicData>
        </a:graphic>
      </p:graphicFrame>
      <p:sp>
        <p:nvSpPr>
          <p:cNvPr id="3089" name="Rectangle 2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8" name="Object 17"/>
          <p:cNvGraphicFramePr>
            <a:graphicFrameLocks noChangeAspect="1"/>
          </p:cNvGraphicFramePr>
          <p:nvPr/>
        </p:nvGraphicFramePr>
        <p:xfrm>
          <a:off x="4343400" y="3429000"/>
          <a:ext cx="4572000" cy="3429000"/>
        </p:xfrm>
        <a:graphic>
          <a:graphicData uri="http://schemas.openxmlformats.org/presentationml/2006/ole">
            <p:oleObj spid="_x0000_s189446" name="Slide" r:id="rId8" imgW="4572180" imgH="3429177" progId="PowerPoint.Slide.8">
              <p:embed/>
            </p:oleObj>
          </a:graphicData>
        </a:graphic>
      </p:graphicFrame>
      <p:sp>
        <p:nvSpPr>
          <p:cNvPr id="3090" name="Rectangle 23"/>
          <p:cNvSpPr>
            <a:spLocks noChangeArrowheads="1"/>
          </p:cNvSpPr>
          <p:nvPr/>
        </p:nvSpPr>
        <p:spPr bwMode="auto">
          <a:xfrm>
            <a:off x="0" y="4800600"/>
            <a:ext cx="184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/>
            </a:r>
            <a:br>
              <a:rPr lang="en-US" sz="1200">
                <a:cs typeface="Times New Roman" pitchFamily="18" charset="0"/>
              </a:rPr>
            </a:br>
            <a:endParaRPr lang="en-US" sz="900"/>
          </a:p>
          <a:p>
            <a:pPr eaLnBrk="0" hangingPunct="0"/>
            <a:endParaRPr lang="en-US" sz="1800"/>
          </a:p>
        </p:txBody>
      </p:sp>
      <p:sp>
        <p:nvSpPr>
          <p:cNvPr id="3091" name="Rectangle 24"/>
          <p:cNvSpPr>
            <a:spLocks noChangeArrowheads="1"/>
          </p:cNvSpPr>
          <p:nvPr/>
        </p:nvSpPr>
        <p:spPr bwMode="auto">
          <a:xfrm>
            <a:off x="0" y="891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9" name="Object 15"/>
          <p:cNvGraphicFramePr>
            <a:graphicFrameLocks noChangeAspect="1"/>
          </p:cNvGraphicFramePr>
          <p:nvPr/>
        </p:nvGraphicFramePr>
        <p:xfrm>
          <a:off x="0" y="8915400"/>
          <a:ext cx="4572000" cy="3429000"/>
        </p:xfrm>
        <a:graphic>
          <a:graphicData uri="http://schemas.openxmlformats.org/presentationml/2006/ole">
            <p:oleObj spid="_x0000_s189447" name="Slide" r:id="rId9" imgW="4572180" imgH="3429177" progId="PowerPoint.Slide.8">
              <p:embed/>
            </p:oleObj>
          </a:graphicData>
        </a:graphic>
      </p:graphicFrame>
      <p:sp>
        <p:nvSpPr>
          <p:cNvPr id="3092" name="Rectangle 25"/>
          <p:cNvSpPr>
            <a:spLocks noChangeArrowheads="1"/>
          </p:cNvSpPr>
          <p:nvPr/>
        </p:nvSpPr>
        <p:spPr bwMode="auto">
          <a:xfrm>
            <a:off x="0" y="1234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3093" name="Rectangle 27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0" name="Object 26"/>
          <p:cNvGraphicFramePr>
            <a:graphicFrameLocks noChangeAspect="1"/>
          </p:cNvGraphicFramePr>
          <p:nvPr/>
        </p:nvGraphicFramePr>
        <p:xfrm>
          <a:off x="1981200" y="304800"/>
          <a:ext cx="4572000" cy="3429000"/>
        </p:xfrm>
        <a:graphic>
          <a:graphicData uri="http://schemas.openxmlformats.org/presentationml/2006/ole">
            <p:oleObj spid="_x0000_s189448" name="Slide" r:id="rId10" imgW="4572180" imgH="3429177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152400" y="1828800"/>
          <a:ext cx="4572000" cy="3429000"/>
        </p:xfrm>
        <a:graphic>
          <a:graphicData uri="http://schemas.openxmlformats.org/presentationml/2006/ole">
            <p:oleObj spid="_x0000_s190466" name="Slide" r:id="rId4" imgW="4572180" imgH="3429177" progId="PowerPoint.Slide.8">
              <p:embed/>
            </p:oleObj>
          </a:graphicData>
        </a:graphic>
      </p:graphicFrame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572000" y="1752600"/>
          <a:ext cx="4572000" cy="3429000"/>
        </p:xfrm>
        <a:graphic>
          <a:graphicData uri="http://schemas.openxmlformats.org/presentationml/2006/ole">
            <p:oleObj spid="_x0000_s190467" name="Slide" r:id="rId5" imgW="4572180" imgH="3429177" progId="PowerPoint.Slide.8">
              <p:embed/>
            </p:oleObj>
          </a:graphicData>
        </a:graphic>
      </p:graphicFrame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0" y="685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038600"/>
            <a:ext cx="1447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Theory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4038600"/>
            <a:ext cx="1447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0" y="3962400"/>
            <a:ext cx="1447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Curved Connector 6"/>
          <p:cNvCxnSpPr>
            <a:stCxn id="2" idx="2"/>
            <a:endCxn id="3" idx="2"/>
          </p:cNvCxnSpPr>
          <p:nvPr/>
        </p:nvCxnSpPr>
        <p:spPr>
          <a:xfrm rot="16200000" flipH="1">
            <a:off x="3086100" y="3429000"/>
            <a:ext cx="1588" cy="3048000"/>
          </a:xfrm>
          <a:prstGeom prst="curvedConnector3">
            <a:avLst>
              <a:gd name="adj1" fmla="val 3331525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0" y="5562600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Model-building</a:t>
            </a:r>
            <a:endParaRPr lang="en-US" sz="2400" dirty="0"/>
          </a:p>
        </p:txBody>
      </p:sp>
      <p:cxnSp>
        <p:nvCxnSpPr>
          <p:cNvPr id="10" name="Curved Connector 9"/>
          <p:cNvCxnSpPr>
            <a:stCxn id="3" idx="2"/>
            <a:endCxn id="4" idx="2"/>
          </p:cNvCxnSpPr>
          <p:nvPr/>
        </p:nvCxnSpPr>
        <p:spPr>
          <a:xfrm rot="5400000" flipH="1" flipV="1">
            <a:off x="6134100" y="3352800"/>
            <a:ext cx="76200" cy="3124200"/>
          </a:xfrm>
          <a:prstGeom prst="curvedConnector3">
            <a:avLst>
              <a:gd name="adj1" fmla="val -64285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5562600"/>
            <a:ext cx="2044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Study design</a:t>
            </a:r>
          </a:p>
          <a:p>
            <a:pPr algn="ctr"/>
            <a:r>
              <a:rPr lang="en-US" sz="2400" dirty="0" smtClean="0"/>
              <a:t>Data collection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0" y="3124200"/>
            <a:ext cx="1879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Model-Fitting</a:t>
            </a:r>
            <a:endParaRPr lang="en-US" sz="2400" dirty="0"/>
          </a:p>
        </p:txBody>
      </p:sp>
      <p:cxnSp>
        <p:nvCxnSpPr>
          <p:cNvPr id="26" name="Straight Arrow Connector 25"/>
          <p:cNvCxnSpPr>
            <a:stCxn id="4" idx="0"/>
            <a:endCxn id="35" idx="5"/>
          </p:cNvCxnSpPr>
          <p:nvPr/>
        </p:nvCxnSpPr>
        <p:spPr>
          <a:xfrm rot="16200000" flipV="1">
            <a:off x="5751582" y="1979681"/>
            <a:ext cx="1169148" cy="27962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2"/>
            <a:endCxn id="43" idx="3"/>
          </p:cNvCxnSpPr>
          <p:nvPr/>
        </p:nvCxnSpPr>
        <p:spPr>
          <a:xfrm rot="10800000">
            <a:off x="2286000" y="2362200"/>
            <a:ext cx="1676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5" idx="6"/>
            <a:endCxn id="60" idx="1"/>
          </p:cNvCxnSpPr>
          <p:nvPr/>
        </p:nvCxnSpPr>
        <p:spPr>
          <a:xfrm>
            <a:off x="5105400" y="2362200"/>
            <a:ext cx="1981200" cy="38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962400" y="1752600"/>
            <a:ext cx="1143000" cy="121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Fits?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8200" y="1905000"/>
            <a:ext cx="14478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Revise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43" idx="2"/>
            <a:endCxn id="2" idx="0"/>
          </p:cNvCxnSpPr>
          <p:nvPr/>
        </p:nvCxnSpPr>
        <p:spPr>
          <a:xfrm rot="5400000">
            <a:off x="952500" y="3429000"/>
            <a:ext cx="1219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086600" y="1828800"/>
            <a:ext cx="1600200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Publish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estimates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38800" y="1676400"/>
            <a:ext cx="770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YES</a:t>
            </a:r>
            <a:endParaRPr lang="en-US" sz="3200" dirty="0"/>
          </a:p>
        </p:txBody>
      </p:sp>
      <p:sp>
        <p:nvSpPr>
          <p:cNvPr id="74" name="TextBox 73"/>
          <p:cNvSpPr txBox="1"/>
          <p:nvPr/>
        </p:nvSpPr>
        <p:spPr>
          <a:xfrm>
            <a:off x="2819400" y="1752600"/>
            <a:ext cx="72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</a:t>
            </a:r>
            <a:endParaRPr lang="en-US" sz="3200" dirty="0"/>
          </a:p>
        </p:txBody>
      </p:sp>
      <p:sp>
        <p:nvSpPr>
          <p:cNvPr id="76" name="TextBox 75"/>
          <p:cNvSpPr txBox="1"/>
          <p:nvPr/>
        </p:nvSpPr>
        <p:spPr>
          <a:xfrm>
            <a:off x="1219200" y="457200"/>
            <a:ext cx="652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“The Logic of Scientific Discovery”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/>
          <a:lstStyle/>
          <a:p>
            <a:r>
              <a:rPr lang="en-US" dirty="0" err="1" smtClean="0"/>
              <a:t>Statisical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“Likelihood” (Fisher)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Some models and values of quantities (“parameters”, V</a:t>
            </a:r>
            <a:r>
              <a:rPr lang="en-US" sz="2400" baseline="-25000" dirty="0" smtClean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, V</a:t>
            </a:r>
            <a:r>
              <a:rPr lang="en-US" sz="2400" baseline="-25000" dirty="0" smtClean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 etc) are “unlikely” to produce the data.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Choose those parameters values for that make the data “most likely”, i.e. maximum likelihood.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General statistical approach: applied widely in genetics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524000" y="914400"/>
          <a:ext cx="6080125" cy="5051425"/>
        </p:xfrm>
        <a:graphic>
          <a:graphicData uri="http://schemas.openxmlformats.org/presentationml/2006/ole">
            <p:oleObj spid="_x0000_s3074" name="Chart" r:id="rId4" imgW="6105441" imgH="5076757" progId="MSGraph.Chart.8">
              <p:embed followColorScheme="full"/>
            </p:oleObj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159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Log-likelihood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86200" y="5903913"/>
            <a:ext cx="199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336925" y="5903913"/>
            <a:ext cx="417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Assumed genetic contribution (% Total)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98525" y="265113"/>
            <a:ext cx="7517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Example: Log-likelihood </a:t>
            </a:r>
            <a:r>
              <a:rPr lang="en-US" sz="1800" dirty="0"/>
              <a:t>of twin correlations for different genetic contributions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4114800" y="18288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403725" y="1331913"/>
            <a:ext cx="219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Maximum likelihood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4191000" y="1600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479925" y="4227513"/>
            <a:ext cx="219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Maximum likelihood</a:t>
            </a:r>
          </a:p>
          <a:p>
            <a:r>
              <a:rPr lang="en-US" sz="1800"/>
              <a:t>estimate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4191000" y="4648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ipl.arsusda.gov/aipl/images/history/1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7736"/>
            <a:ext cx="4523231" cy="676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conomics.soton.ac.uk/staff/aldrich/fisherguide/Doc1_files/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57200"/>
            <a:ext cx="5486400" cy="562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Path diagram for the effects of genes and environment on phenotype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62400" y="4267200"/>
            <a:ext cx="1371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P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905000" y="1905000"/>
            <a:ext cx="1447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G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6172200" y="1905000"/>
            <a:ext cx="1447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705600" y="2362200"/>
            <a:ext cx="744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E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124200" y="3124200"/>
            <a:ext cx="1447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4800600" y="3124200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508125" y="4837113"/>
            <a:ext cx="206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Measured variable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810000" y="2398713"/>
            <a:ext cx="2085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Latent variables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1255713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Genotype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172200" y="1193800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Environment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962400" y="5842000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Phenotype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794125" y="3352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334000" y="3352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276600" y="2286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556125" y="179228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1066800"/>
            <a:ext cx="7086600" cy="5638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9600"/>
            <a:ext cx="8462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         Genetic AND Cultural inheritance?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Multiple Variables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828800" y="304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N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038600" y="304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V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477000" y="304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S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3962400" y="1143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F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6400800" y="48768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U</a:t>
            </a:r>
            <a:r>
              <a:rPr lang="en-US" sz="2400" b="1" baseline="-25000"/>
              <a:t>S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3962400" y="4953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U</a:t>
            </a:r>
            <a:r>
              <a:rPr lang="en-US" sz="2400" b="1" baseline="-25000"/>
              <a:t>V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1752600" y="4953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U</a:t>
            </a:r>
            <a:r>
              <a:rPr lang="en-US" sz="2400" b="1" baseline="-25000"/>
              <a:t>N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2286000" y="1828800"/>
            <a:ext cx="1752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4419600" y="2057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876800" y="17526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220980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2209800" y="3962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4419600" y="3962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V="1">
            <a:off x="6858000" y="3962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267200" y="48006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V</a:t>
            </a:r>
            <a:r>
              <a:rPr lang="en-US" sz="1800" baseline="-25000"/>
              <a:t>2</a:t>
            </a: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4343400" y="2743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G</a:t>
            </a:r>
            <a:r>
              <a:rPr lang="en-US" sz="1800" baseline="-25000"/>
              <a:t>1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4343400" y="457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EV</a:t>
            </a:r>
            <a:r>
              <a:rPr lang="en-US" sz="1800" baseline="-25000"/>
              <a:t>1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133600" y="48006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N</a:t>
            </a:r>
            <a:r>
              <a:rPr lang="en-US" sz="1800" baseline="-25000"/>
              <a:t>2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133600" y="14478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N</a:t>
            </a:r>
            <a:r>
              <a:rPr lang="en-US" sz="1800" baseline="-25000"/>
              <a:t>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343400" y="14478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V</a:t>
            </a:r>
            <a:r>
              <a:rPr lang="en-US" sz="1800" baseline="-25000"/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400800" y="47244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S</a:t>
            </a:r>
            <a:r>
              <a:rPr lang="en-US" sz="1800" baseline="-25000"/>
              <a:t>2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6477000" y="14478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S</a:t>
            </a:r>
            <a:r>
              <a:rPr lang="en-US" sz="1800" baseline="-25000"/>
              <a:t>1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5125" y="4760913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Twin 2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41325" y="2246313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Twin 1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4343400" y="3733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G</a:t>
            </a:r>
            <a:r>
              <a:rPr lang="en-US" sz="1800" baseline="-25000"/>
              <a:t>2</a:t>
            </a: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2133600" y="457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EN</a:t>
            </a:r>
            <a:r>
              <a:rPr lang="en-US" sz="1800" baseline="-25000"/>
              <a:t>1</a:t>
            </a: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6477000" y="381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ES</a:t>
            </a:r>
            <a:r>
              <a:rPr lang="en-US" sz="1800" baseline="-25000"/>
              <a:t>1</a:t>
            </a: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6477000" y="5867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ES</a:t>
            </a:r>
            <a:r>
              <a:rPr lang="en-US" sz="1800" baseline="-25000"/>
              <a:t>2</a:t>
            </a: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4267200" y="5867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EV</a:t>
            </a:r>
            <a:r>
              <a:rPr lang="en-US" sz="1800" baseline="-25000"/>
              <a:t>2</a:t>
            </a: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2133600" y="5943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EN</a:t>
            </a:r>
            <a:r>
              <a:rPr lang="en-US" sz="1800" baseline="-25000"/>
              <a:t>2</a:t>
            </a: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46482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4648200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>
            <a:off x="2438400" y="4114800"/>
            <a:ext cx="1905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5029200" y="4114800"/>
            <a:ext cx="1752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 flipH="1" flipV="1">
            <a:off x="2362200" y="2209800"/>
            <a:ext cx="1981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V="1">
            <a:off x="5029200" y="220980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2438400" y="114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4648200" y="114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6858000" y="1066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 flipV="1">
            <a:off x="24384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 flipV="1">
            <a:off x="4648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 flipV="1">
            <a:off x="6781800" y="548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47244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4724400" y="3352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g</a:t>
            </a: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1812925" y="3389313"/>
            <a:ext cx="184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Common Genes</a:t>
            </a: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365125" y="646113"/>
            <a:ext cx="158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Specific </a:t>
            </a:r>
          </a:p>
          <a:p>
            <a:r>
              <a:rPr lang="en-US" sz="1800"/>
              <a:t>Environments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304800" y="5943600"/>
            <a:ext cx="158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Specific </a:t>
            </a:r>
          </a:p>
          <a:p>
            <a:r>
              <a:rPr lang="en-US" sz="1800"/>
              <a:t>Environments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Development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a. Genetic variation in developmental change: time series with common genes and time-specific environmental “innovations”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5146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T1</a:t>
            </a: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12192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T0</a:t>
            </a:r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37338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T2</a:t>
            </a:r>
          </a:p>
        </p:txBody>
      </p:sp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51054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T4</a:t>
            </a:r>
          </a:p>
        </p:txBody>
      </p:sp>
      <p:sp>
        <p:nvSpPr>
          <p:cNvPr id="29703" name="Rectangle 13"/>
          <p:cNvSpPr>
            <a:spLocks noChangeArrowheads="1"/>
          </p:cNvSpPr>
          <p:nvPr/>
        </p:nvSpPr>
        <p:spPr bwMode="auto">
          <a:xfrm>
            <a:off x="66294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T5</a:t>
            </a:r>
          </a:p>
        </p:txBody>
      </p:sp>
      <p:sp>
        <p:nvSpPr>
          <p:cNvPr id="29704" name="Oval 14"/>
          <p:cNvSpPr>
            <a:spLocks noChangeArrowheads="1"/>
          </p:cNvSpPr>
          <p:nvPr/>
        </p:nvSpPr>
        <p:spPr bwMode="auto">
          <a:xfrm>
            <a:off x="3657600" y="1676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29705" name="Oval 15"/>
          <p:cNvSpPr>
            <a:spLocks noChangeArrowheads="1"/>
          </p:cNvSpPr>
          <p:nvPr/>
        </p:nvSpPr>
        <p:spPr bwMode="auto">
          <a:xfrm>
            <a:off x="6629400" y="4800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E5</a:t>
            </a:r>
          </a:p>
        </p:txBody>
      </p:sp>
      <p:sp>
        <p:nvSpPr>
          <p:cNvPr id="29706" name="Oval 16"/>
          <p:cNvSpPr>
            <a:spLocks noChangeArrowheads="1"/>
          </p:cNvSpPr>
          <p:nvPr/>
        </p:nvSpPr>
        <p:spPr bwMode="auto">
          <a:xfrm>
            <a:off x="5029200" y="4800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E4</a:t>
            </a:r>
          </a:p>
        </p:txBody>
      </p:sp>
      <p:sp>
        <p:nvSpPr>
          <p:cNvPr id="29707" name="Oval 17"/>
          <p:cNvSpPr>
            <a:spLocks noChangeArrowheads="1"/>
          </p:cNvSpPr>
          <p:nvPr/>
        </p:nvSpPr>
        <p:spPr bwMode="auto">
          <a:xfrm>
            <a:off x="3657600" y="4876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E3</a:t>
            </a:r>
          </a:p>
        </p:txBody>
      </p:sp>
      <p:sp>
        <p:nvSpPr>
          <p:cNvPr id="29708" name="Oval 18"/>
          <p:cNvSpPr>
            <a:spLocks noChangeArrowheads="1"/>
          </p:cNvSpPr>
          <p:nvPr/>
        </p:nvSpPr>
        <p:spPr bwMode="auto">
          <a:xfrm>
            <a:off x="2438400" y="4876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E2</a:t>
            </a:r>
          </a:p>
        </p:txBody>
      </p:sp>
      <p:sp>
        <p:nvSpPr>
          <p:cNvPr id="29709" name="Oval 19"/>
          <p:cNvSpPr>
            <a:spLocks noChangeArrowheads="1"/>
          </p:cNvSpPr>
          <p:nvPr/>
        </p:nvSpPr>
        <p:spPr bwMode="auto">
          <a:xfrm>
            <a:off x="1143000" y="4876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E1</a:t>
            </a:r>
          </a:p>
        </p:txBody>
      </p:sp>
      <p:sp>
        <p:nvSpPr>
          <p:cNvPr id="29710" name="Line 20"/>
          <p:cNvSpPr>
            <a:spLocks noChangeShapeType="1"/>
          </p:cNvSpPr>
          <p:nvPr/>
        </p:nvSpPr>
        <p:spPr bwMode="auto">
          <a:xfrm flipH="1">
            <a:off x="1524000" y="21336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21"/>
          <p:cNvSpPr>
            <a:spLocks noChangeShapeType="1"/>
          </p:cNvSpPr>
          <p:nvPr/>
        </p:nvSpPr>
        <p:spPr bwMode="auto">
          <a:xfrm flipH="1">
            <a:off x="2819400" y="2286000"/>
            <a:ext cx="9906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22"/>
          <p:cNvSpPr>
            <a:spLocks noChangeShapeType="1"/>
          </p:cNvSpPr>
          <p:nvPr/>
        </p:nvSpPr>
        <p:spPr bwMode="auto">
          <a:xfrm>
            <a:off x="4038600" y="2362200"/>
            <a:ext cx="1588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Line 23"/>
          <p:cNvSpPr>
            <a:spLocks noChangeShapeType="1"/>
          </p:cNvSpPr>
          <p:nvPr/>
        </p:nvSpPr>
        <p:spPr bwMode="auto">
          <a:xfrm>
            <a:off x="4267200" y="2209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Line 24"/>
          <p:cNvSpPr>
            <a:spLocks noChangeShapeType="1"/>
          </p:cNvSpPr>
          <p:nvPr/>
        </p:nvSpPr>
        <p:spPr bwMode="auto">
          <a:xfrm>
            <a:off x="4343400" y="2057400"/>
            <a:ext cx="26670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25"/>
          <p:cNvSpPr>
            <a:spLocks noChangeShapeType="1"/>
          </p:cNvSpPr>
          <p:nvPr/>
        </p:nvSpPr>
        <p:spPr bwMode="auto">
          <a:xfrm flipV="1">
            <a:off x="1447800" y="3962400"/>
            <a:ext cx="158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Line 26"/>
          <p:cNvSpPr>
            <a:spLocks noChangeShapeType="1"/>
          </p:cNvSpPr>
          <p:nvPr/>
        </p:nvSpPr>
        <p:spPr bwMode="auto">
          <a:xfrm flipV="1">
            <a:off x="2743200" y="3962400"/>
            <a:ext cx="158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Line 27"/>
          <p:cNvSpPr>
            <a:spLocks noChangeShapeType="1"/>
          </p:cNvSpPr>
          <p:nvPr/>
        </p:nvSpPr>
        <p:spPr bwMode="auto">
          <a:xfrm flipV="1">
            <a:off x="4038600" y="3962400"/>
            <a:ext cx="158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Line 28"/>
          <p:cNvSpPr>
            <a:spLocks noChangeShapeType="1"/>
          </p:cNvSpPr>
          <p:nvPr/>
        </p:nvSpPr>
        <p:spPr bwMode="auto">
          <a:xfrm flipV="1">
            <a:off x="5410200" y="3962400"/>
            <a:ext cx="158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Line 29"/>
          <p:cNvSpPr>
            <a:spLocks noChangeShapeType="1"/>
          </p:cNvSpPr>
          <p:nvPr/>
        </p:nvSpPr>
        <p:spPr bwMode="auto">
          <a:xfrm flipV="1">
            <a:off x="6934200" y="3962400"/>
            <a:ext cx="158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Line 30"/>
          <p:cNvSpPr>
            <a:spLocks noChangeShapeType="1"/>
          </p:cNvSpPr>
          <p:nvPr/>
        </p:nvSpPr>
        <p:spPr bwMode="auto">
          <a:xfrm>
            <a:off x="1828800" y="3657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Line 31"/>
          <p:cNvSpPr>
            <a:spLocks noChangeShapeType="1"/>
          </p:cNvSpPr>
          <p:nvPr/>
        </p:nvSpPr>
        <p:spPr bwMode="auto">
          <a:xfrm>
            <a:off x="3124200" y="3657600"/>
            <a:ext cx="609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32"/>
          <p:cNvSpPr>
            <a:spLocks noChangeShapeType="1"/>
          </p:cNvSpPr>
          <p:nvPr/>
        </p:nvSpPr>
        <p:spPr bwMode="auto">
          <a:xfrm>
            <a:off x="4343400" y="3657600"/>
            <a:ext cx="762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Line 33"/>
          <p:cNvSpPr>
            <a:spLocks noChangeShapeType="1"/>
          </p:cNvSpPr>
          <p:nvPr/>
        </p:nvSpPr>
        <p:spPr bwMode="auto">
          <a:xfrm>
            <a:off x="5715000" y="3657600"/>
            <a:ext cx="914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Line 34"/>
          <p:cNvSpPr>
            <a:spLocks noChangeShapeType="1"/>
          </p:cNvSpPr>
          <p:nvPr/>
        </p:nvSpPr>
        <p:spPr bwMode="auto">
          <a:xfrm>
            <a:off x="7239000" y="3657600"/>
            <a:ext cx="9906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Line 35"/>
          <p:cNvSpPr>
            <a:spLocks noChangeShapeType="1"/>
          </p:cNvSpPr>
          <p:nvPr/>
        </p:nvSpPr>
        <p:spPr bwMode="auto">
          <a:xfrm>
            <a:off x="4267200" y="1828800"/>
            <a:ext cx="2514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6" name="Text Box 36"/>
          <p:cNvSpPr txBox="1">
            <a:spLocks noChangeArrowheads="1"/>
          </p:cNvSpPr>
          <p:nvPr/>
        </p:nvSpPr>
        <p:spPr bwMode="auto">
          <a:xfrm>
            <a:off x="2270125" y="1687513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Genes</a:t>
            </a:r>
          </a:p>
        </p:txBody>
      </p:sp>
      <p:sp>
        <p:nvSpPr>
          <p:cNvPr id="29727" name="Text Box 37"/>
          <p:cNvSpPr txBox="1">
            <a:spLocks noChangeArrowheads="1"/>
          </p:cNvSpPr>
          <p:nvPr/>
        </p:nvSpPr>
        <p:spPr bwMode="auto">
          <a:xfrm>
            <a:off x="3413125" y="5878513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Environment</a:t>
            </a:r>
          </a:p>
        </p:txBody>
      </p:sp>
      <p:sp>
        <p:nvSpPr>
          <p:cNvPr id="29728" name="AutoShape 38"/>
          <p:cNvSpPr>
            <a:spLocks noChangeArrowheads="1"/>
          </p:cNvSpPr>
          <p:nvPr/>
        </p:nvSpPr>
        <p:spPr bwMode="auto">
          <a:xfrm>
            <a:off x="2209800" y="4038600"/>
            <a:ext cx="4495800" cy="609600"/>
          </a:xfrm>
          <a:prstGeom prst="rightArrow">
            <a:avLst>
              <a:gd name="adj1" fmla="val 50000"/>
              <a:gd name="adj2" fmla="val 18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Age</a:t>
            </a:r>
          </a:p>
        </p:txBody>
      </p:sp>
      <p:sp>
        <p:nvSpPr>
          <p:cNvPr id="29729" name="Text Box 39"/>
          <p:cNvSpPr txBox="1">
            <a:spLocks noChangeArrowheads="1"/>
          </p:cNvSpPr>
          <p:nvPr/>
        </p:nvSpPr>
        <p:spPr bwMode="auto">
          <a:xfrm>
            <a:off x="2346325" y="23733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0" name="Text Box 40"/>
          <p:cNvSpPr txBox="1">
            <a:spLocks noChangeArrowheads="1"/>
          </p:cNvSpPr>
          <p:nvPr/>
        </p:nvSpPr>
        <p:spPr bwMode="auto">
          <a:xfrm>
            <a:off x="2971800" y="2590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1" name="Text Box 41"/>
          <p:cNvSpPr txBox="1">
            <a:spLocks noChangeArrowheads="1"/>
          </p:cNvSpPr>
          <p:nvPr/>
        </p:nvSpPr>
        <p:spPr bwMode="auto">
          <a:xfrm>
            <a:off x="3962400" y="26670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2" name="Text Box 42"/>
          <p:cNvSpPr txBox="1">
            <a:spLocks noChangeArrowheads="1"/>
          </p:cNvSpPr>
          <p:nvPr/>
        </p:nvSpPr>
        <p:spPr bwMode="auto">
          <a:xfrm>
            <a:off x="4876800" y="2590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3" name="Text Box 43"/>
          <p:cNvSpPr txBox="1">
            <a:spLocks noChangeArrowheads="1"/>
          </p:cNvSpPr>
          <p:nvPr/>
        </p:nvSpPr>
        <p:spPr bwMode="auto">
          <a:xfrm>
            <a:off x="5791200" y="24384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4" name="Text Box 46"/>
          <p:cNvSpPr txBox="1">
            <a:spLocks noChangeArrowheads="1"/>
          </p:cNvSpPr>
          <p:nvPr/>
        </p:nvSpPr>
        <p:spPr bwMode="auto">
          <a:xfrm>
            <a:off x="1981200" y="3352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9735" name="Text Box 47"/>
          <p:cNvSpPr txBox="1">
            <a:spLocks noChangeArrowheads="1"/>
          </p:cNvSpPr>
          <p:nvPr/>
        </p:nvSpPr>
        <p:spPr bwMode="auto">
          <a:xfrm>
            <a:off x="3200400" y="3352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9736" name="Text Box 48"/>
          <p:cNvSpPr txBox="1">
            <a:spLocks noChangeArrowheads="1"/>
          </p:cNvSpPr>
          <p:nvPr/>
        </p:nvSpPr>
        <p:spPr bwMode="auto">
          <a:xfrm>
            <a:off x="4495800" y="3352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9737" name="Text Box 49"/>
          <p:cNvSpPr txBox="1">
            <a:spLocks noChangeArrowheads="1"/>
          </p:cNvSpPr>
          <p:nvPr/>
        </p:nvSpPr>
        <p:spPr bwMode="auto">
          <a:xfrm>
            <a:off x="6019800" y="3352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9738" name="Text Box 50"/>
          <p:cNvSpPr txBox="1">
            <a:spLocks noChangeArrowheads="1"/>
          </p:cNvSpPr>
          <p:nvPr/>
        </p:nvSpPr>
        <p:spPr bwMode="auto">
          <a:xfrm>
            <a:off x="1203325" y="42021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39" name="Text Box 51"/>
          <p:cNvSpPr txBox="1">
            <a:spLocks noChangeArrowheads="1"/>
          </p:cNvSpPr>
          <p:nvPr/>
        </p:nvSpPr>
        <p:spPr bwMode="auto">
          <a:xfrm>
            <a:off x="2514600" y="4495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0" name="Text Box 52"/>
          <p:cNvSpPr txBox="1">
            <a:spLocks noChangeArrowheads="1"/>
          </p:cNvSpPr>
          <p:nvPr/>
        </p:nvSpPr>
        <p:spPr bwMode="auto">
          <a:xfrm>
            <a:off x="3733800" y="4495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1" name="Text Box 53"/>
          <p:cNvSpPr txBox="1">
            <a:spLocks noChangeArrowheads="1"/>
          </p:cNvSpPr>
          <p:nvPr/>
        </p:nvSpPr>
        <p:spPr bwMode="auto">
          <a:xfrm>
            <a:off x="5105400" y="4495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2" name="Text Box 54"/>
          <p:cNvSpPr txBox="1">
            <a:spLocks noChangeArrowheads="1"/>
          </p:cNvSpPr>
          <p:nvPr/>
        </p:nvSpPr>
        <p:spPr bwMode="auto">
          <a:xfrm>
            <a:off x="6858000" y="4267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3" name="Text Box 55"/>
          <p:cNvSpPr txBox="1">
            <a:spLocks noChangeArrowheads="1"/>
          </p:cNvSpPr>
          <p:nvPr/>
        </p:nvSpPr>
        <p:spPr bwMode="auto">
          <a:xfrm>
            <a:off x="441325" y="2754313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Phenotype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0" y="1524000"/>
          <a:ext cx="4572000" cy="3429000"/>
        </p:xfrm>
        <a:graphic>
          <a:graphicData uri="http://schemas.openxmlformats.org/presentationml/2006/ole">
            <p:oleObj spid="_x0000_s191490" name="Slide" r:id="rId4" imgW="4572180" imgH="3429177" progId="PowerPoint.Slide.8">
              <p:embed/>
            </p:oleObj>
          </a:graphicData>
        </a:graphic>
      </p:graphicFrame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4572000" y="1524000"/>
          <a:ext cx="4572000" cy="3429000"/>
        </p:xfrm>
        <a:graphic>
          <a:graphicData uri="http://schemas.openxmlformats.org/presentationml/2006/ole">
            <p:oleObj spid="_x0000_s191491" name="Slide" r:id="rId5" imgW="4572180" imgH="3429177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2" descr="ICCs for girls pubet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65151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5400" y="304800"/>
            <a:ext cx="5848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Probabilities of endorsing five puberty-related items in girls 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5791200"/>
            <a:ext cx="274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VTSABD (Eaves et al., 2002)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Genetic differences in growth</a:t>
            </a:r>
          </a:p>
        </p:txBody>
      </p:sp>
      <p:sp>
        <p:nvSpPr>
          <p:cNvPr id="30723" name="Line 5"/>
          <p:cNvSpPr>
            <a:spLocks noChangeShapeType="1"/>
          </p:cNvSpPr>
          <p:nvPr/>
        </p:nvSpPr>
        <p:spPr bwMode="auto">
          <a:xfrm>
            <a:off x="1905000" y="1752600"/>
            <a:ext cx="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1905000" y="5943600"/>
            <a:ext cx="617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288925" y="1611313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Phenotype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6537325" y="6030913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Age</a:t>
            </a:r>
          </a:p>
        </p:txBody>
      </p:sp>
      <p:sp>
        <p:nvSpPr>
          <p:cNvPr id="30727" name="Freeform 9"/>
          <p:cNvSpPr>
            <a:spLocks/>
          </p:cNvSpPr>
          <p:nvPr/>
        </p:nvSpPr>
        <p:spPr bwMode="auto">
          <a:xfrm rot="-456050">
            <a:off x="1676400" y="1752600"/>
            <a:ext cx="5791200" cy="3886200"/>
          </a:xfrm>
          <a:custGeom>
            <a:avLst/>
            <a:gdLst>
              <a:gd name="T0" fmla="*/ 0 w 3648"/>
              <a:gd name="T1" fmla="*/ 2272 h 2448"/>
              <a:gd name="T2" fmla="*/ 1488 w 3648"/>
              <a:gd name="T3" fmla="*/ 2128 h 2448"/>
              <a:gd name="T4" fmla="*/ 2640 w 3648"/>
              <a:gd name="T5" fmla="*/ 352 h 2448"/>
              <a:gd name="T6" fmla="*/ 3648 w 3648"/>
              <a:gd name="T7" fmla="*/ 16 h 2448"/>
              <a:gd name="T8" fmla="*/ 0 60000 65536"/>
              <a:gd name="T9" fmla="*/ 0 60000 65536"/>
              <a:gd name="T10" fmla="*/ 0 60000 65536"/>
              <a:gd name="T11" fmla="*/ 0 60000 65536"/>
              <a:gd name="T12" fmla="*/ 0 w 3648"/>
              <a:gd name="T13" fmla="*/ 0 h 2448"/>
              <a:gd name="T14" fmla="*/ 3648 w 3648"/>
              <a:gd name="T15" fmla="*/ 2448 h 24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48" h="2448">
                <a:moveTo>
                  <a:pt x="0" y="2272"/>
                </a:moveTo>
                <a:cubicBezTo>
                  <a:pt x="524" y="2360"/>
                  <a:pt x="1048" y="2448"/>
                  <a:pt x="1488" y="2128"/>
                </a:cubicBezTo>
                <a:cubicBezTo>
                  <a:pt x="1928" y="1808"/>
                  <a:pt x="2280" y="704"/>
                  <a:pt x="2640" y="352"/>
                </a:cubicBezTo>
                <a:cubicBezTo>
                  <a:pt x="3000" y="0"/>
                  <a:pt x="3324" y="8"/>
                  <a:pt x="3648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Freeform 12"/>
          <p:cNvSpPr>
            <a:spLocks/>
          </p:cNvSpPr>
          <p:nvPr/>
        </p:nvSpPr>
        <p:spPr bwMode="auto">
          <a:xfrm>
            <a:off x="1905000" y="3276600"/>
            <a:ext cx="5943600" cy="2070100"/>
          </a:xfrm>
          <a:custGeom>
            <a:avLst/>
            <a:gdLst>
              <a:gd name="T0" fmla="*/ 0 w 3744"/>
              <a:gd name="T1" fmla="*/ 1248 h 1304"/>
              <a:gd name="T2" fmla="*/ 1632 w 3744"/>
              <a:gd name="T3" fmla="*/ 1152 h 1304"/>
              <a:gd name="T4" fmla="*/ 2928 w 3744"/>
              <a:gd name="T5" fmla="*/ 336 h 1304"/>
              <a:gd name="T6" fmla="*/ 3744 w 3744"/>
              <a:gd name="T7" fmla="*/ 0 h 1304"/>
              <a:gd name="T8" fmla="*/ 0 60000 65536"/>
              <a:gd name="T9" fmla="*/ 0 60000 65536"/>
              <a:gd name="T10" fmla="*/ 0 60000 65536"/>
              <a:gd name="T11" fmla="*/ 0 60000 65536"/>
              <a:gd name="T12" fmla="*/ 0 w 3744"/>
              <a:gd name="T13" fmla="*/ 0 h 1304"/>
              <a:gd name="T14" fmla="*/ 3744 w 3744"/>
              <a:gd name="T15" fmla="*/ 1304 h 13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4" h="1304">
                <a:moveTo>
                  <a:pt x="0" y="1248"/>
                </a:moveTo>
                <a:cubicBezTo>
                  <a:pt x="572" y="1276"/>
                  <a:pt x="1144" y="1304"/>
                  <a:pt x="1632" y="1152"/>
                </a:cubicBezTo>
                <a:cubicBezTo>
                  <a:pt x="2120" y="1000"/>
                  <a:pt x="2576" y="528"/>
                  <a:pt x="2928" y="336"/>
                </a:cubicBezTo>
                <a:cubicBezTo>
                  <a:pt x="3280" y="144"/>
                  <a:pt x="3608" y="56"/>
                  <a:pt x="37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Freeform 19"/>
          <p:cNvSpPr>
            <a:spLocks/>
          </p:cNvSpPr>
          <p:nvPr/>
        </p:nvSpPr>
        <p:spPr bwMode="auto">
          <a:xfrm>
            <a:off x="1905000" y="2133600"/>
            <a:ext cx="5257800" cy="2971800"/>
          </a:xfrm>
          <a:custGeom>
            <a:avLst/>
            <a:gdLst>
              <a:gd name="T0" fmla="*/ 0 w 3312"/>
              <a:gd name="T1" fmla="*/ 1824 h 1872"/>
              <a:gd name="T2" fmla="*/ 720 w 3312"/>
              <a:gd name="T3" fmla="*/ 1632 h 1872"/>
              <a:gd name="T4" fmla="*/ 1680 w 3312"/>
              <a:gd name="T5" fmla="*/ 384 h 1872"/>
              <a:gd name="T6" fmla="*/ 3312 w 3312"/>
              <a:gd name="T7" fmla="*/ 0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3312"/>
              <a:gd name="T13" fmla="*/ 0 h 1872"/>
              <a:gd name="T14" fmla="*/ 3312 w 3312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12" h="1872">
                <a:moveTo>
                  <a:pt x="0" y="1824"/>
                </a:moveTo>
                <a:cubicBezTo>
                  <a:pt x="220" y="1848"/>
                  <a:pt x="440" y="1872"/>
                  <a:pt x="720" y="1632"/>
                </a:cubicBezTo>
                <a:cubicBezTo>
                  <a:pt x="1000" y="1392"/>
                  <a:pt x="1248" y="656"/>
                  <a:pt x="1680" y="384"/>
                </a:cubicBezTo>
                <a:cubicBezTo>
                  <a:pt x="2112" y="112"/>
                  <a:pt x="3040" y="64"/>
                  <a:pt x="33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Text Box 20"/>
          <p:cNvSpPr txBox="1">
            <a:spLocks noChangeArrowheads="1"/>
          </p:cNvSpPr>
          <p:nvPr/>
        </p:nvSpPr>
        <p:spPr bwMode="auto">
          <a:xfrm>
            <a:off x="7223125" y="1154113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G1</a:t>
            </a:r>
          </a:p>
        </p:txBody>
      </p:sp>
      <p:sp>
        <p:nvSpPr>
          <p:cNvPr id="30731" name="Text Box 21"/>
          <p:cNvSpPr txBox="1">
            <a:spLocks noChangeArrowheads="1"/>
          </p:cNvSpPr>
          <p:nvPr/>
        </p:nvSpPr>
        <p:spPr bwMode="auto">
          <a:xfrm>
            <a:off x="7223125" y="1916113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G2</a:t>
            </a:r>
          </a:p>
        </p:txBody>
      </p:sp>
      <p:sp>
        <p:nvSpPr>
          <p:cNvPr id="30732" name="Text Box 22"/>
          <p:cNvSpPr txBox="1">
            <a:spLocks noChangeArrowheads="1"/>
          </p:cNvSpPr>
          <p:nvPr/>
        </p:nvSpPr>
        <p:spPr bwMode="auto">
          <a:xfrm>
            <a:off x="7908925" y="3059113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G3</a:t>
            </a:r>
          </a:p>
        </p:txBody>
      </p:sp>
      <p:sp>
        <p:nvSpPr>
          <p:cNvPr id="30733" name="Text Box 23"/>
          <p:cNvSpPr txBox="1">
            <a:spLocks noChangeArrowheads="1"/>
          </p:cNvSpPr>
          <p:nvPr/>
        </p:nvSpPr>
        <p:spPr bwMode="auto">
          <a:xfrm>
            <a:off x="7604125" y="2373313"/>
            <a:ext cx="141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Genotypes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2275</Words>
  <Application>Microsoft Office PowerPoint</Application>
  <PresentationFormat>On-screen Show (4:3)</PresentationFormat>
  <Paragraphs>657</Paragraphs>
  <Slides>121</Slides>
  <Notes>121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121</vt:i4>
      </vt:variant>
    </vt:vector>
  </HeadingPairs>
  <TitlesOfParts>
    <vt:vector size="124" baseType="lpstr">
      <vt:lpstr>Office Theme</vt:lpstr>
      <vt:lpstr>Slide</vt:lpstr>
      <vt:lpstr>Chart</vt:lpstr>
      <vt:lpstr>The Causes of Variation</vt:lpstr>
      <vt:lpstr>Don’t Panic!</vt:lpstr>
      <vt:lpstr>Pretest </vt:lpstr>
      <vt:lpstr>Name the Following People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Extra Credit:</vt:lpstr>
      <vt:lpstr>“Genetics”</vt:lpstr>
      <vt:lpstr>“Variation”</vt:lpstr>
      <vt:lpstr>“Heredity”</vt:lpstr>
      <vt:lpstr>“VARIATION”</vt:lpstr>
      <vt:lpstr>Continuous variation</vt:lpstr>
      <vt:lpstr>Slide 19</vt:lpstr>
      <vt:lpstr>Slide 20</vt:lpstr>
      <vt:lpstr>“Liberalism”</vt:lpstr>
      <vt:lpstr>Categorical Outcomes</vt:lpstr>
      <vt:lpstr>Slide 23</vt:lpstr>
      <vt:lpstr>Slide 24</vt:lpstr>
      <vt:lpstr>“Heredity”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Modern Data</vt:lpstr>
      <vt:lpstr>Slide 40</vt:lpstr>
      <vt:lpstr>Overall sample sizes</vt:lpstr>
      <vt:lpstr>Slide 42</vt:lpstr>
      <vt:lpstr>Slide 43</vt:lpstr>
      <vt:lpstr>Slide 44</vt:lpstr>
      <vt:lpstr>Slide 45</vt:lpstr>
      <vt:lpstr>Slide 46</vt:lpstr>
      <vt:lpstr>Slide 47</vt:lpstr>
      <vt:lpstr>The (Really!) BIG Problem</vt:lpstr>
      <vt:lpstr>A Basic Model</vt:lpstr>
      <vt:lpstr>A Basic Model</vt:lpstr>
      <vt:lpstr>Slide 51</vt:lpstr>
      <vt:lpstr>Galton’s Solution:</vt:lpstr>
      <vt:lpstr>One (?ideal) solution</vt:lpstr>
      <vt:lpstr>Slide 54</vt:lpstr>
      <vt:lpstr>But separated MZs are rare</vt:lpstr>
      <vt:lpstr>An easier alternative:</vt:lpstr>
      <vt:lpstr>IDENTICAL TWINS</vt:lpstr>
      <vt:lpstr>FRATERNAL TWINS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Twin correlations for gene expression</vt:lpstr>
      <vt:lpstr>“Quantitative Genetics”</vt:lpstr>
      <vt:lpstr>Slide 68</vt:lpstr>
      <vt:lpstr>Slide 69</vt:lpstr>
      <vt:lpstr>Slide 70</vt:lpstr>
      <vt:lpstr>Slide 71</vt:lpstr>
      <vt:lpstr>Experiments Show:</vt:lpstr>
      <vt:lpstr>Slide 73</vt:lpstr>
      <vt:lpstr>Slide 74</vt:lpstr>
      <vt:lpstr>Fisher developed mathematical theory that reconciled Mendel’s work with Galton and Pearson’s correlations</vt:lpstr>
      <vt:lpstr>Slide 76</vt:lpstr>
      <vt:lpstr>Slide 77</vt:lpstr>
      <vt:lpstr>Fisher (1918): Basic Ideas</vt:lpstr>
      <vt:lpstr>Slide 79</vt:lpstr>
      <vt:lpstr>Slide 80</vt:lpstr>
      <vt:lpstr>Slide 81</vt:lpstr>
      <vt:lpstr>Slide 82</vt:lpstr>
      <vt:lpstr>Combining pathways</vt:lpstr>
      <vt:lpstr>Slide 84</vt:lpstr>
      <vt:lpstr>Slide 85</vt:lpstr>
      <vt:lpstr>Slide 86</vt:lpstr>
      <vt:lpstr>Statisical approach</vt:lpstr>
      <vt:lpstr>Slide 88</vt:lpstr>
      <vt:lpstr>Slide 89</vt:lpstr>
      <vt:lpstr>Path diagram for the effects of genes and environment on phenotype</vt:lpstr>
      <vt:lpstr>Slide 91</vt:lpstr>
      <vt:lpstr>Multiple Variables</vt:lpstr>
      <vt:lpstr>Slide 93</vt:lpstr>
      <vt:lpstr>Slide 94</vt:lpstr>
      <vt:lpstr>Development</vt:lpstr>
      <vt:lpstr>a. Genetic variation in developmental change: time series with common genes and time-specific environmental “innovations”</vt:lpstr>
      <vt:lpstr>Slide 97</vt:lpstr>
      <vt:lpstr>Slide 98</vt:lpstr>
      <vt:lpstr>Genetic differences in growth</vt:lpstr>
      <vt:lpstr>Slide 100</vt:lpstr>
      <vt:lpstr>Slide 101</vt:lpstr>
      <vt:lpstr>Attitudes over the life-span</vt:lpstr>
      <vt:lpstr>Components of Variance in Adolescence</vt:lpstr>
      <vt:lpstr>Cross-age correlations in unique environment</vt:lpstr>
      <vt:lpstr>Cross-age correlations in shared environment</vt:lpstr>
      <vt:lpstr>Model for Attitude Development</vt:lpstr>
      <vt:lpstr>The Extended Phenotype</vt:lpstr>
      <vt:lpstr>“Mating”</vt:lpstr>
      <vt:lpstr>“Twins and Spouses”</vt:lpstr>
      <vt:lpstr>Goodness-of-fit statistics for models for assortative mating in the US and Australia </vt:lpstr>
      <vt:lpstr>f(G,E)</vt:lpstr>
      <vt:lpstr>(“Passive”) rGE</vt:lpstr>
      <vt:lpstr>Twins and Parents</vt:lpstr>
      <vt:lpstr>Parental Neglect and Anti-Social Behavior</vt:lpstr>
      <vt:lpstr>Environmental pathways</vt:lpstr>
      <vt:lpstr>Shared and Unique Environment</vt:lpstr>
      <vt:lpstr>GxE</vt:lpstr>
      <vt:lpstr>Slide 118</vt:lpstr>
      <vt:lpstr>Putting it all together?</vt:lpstr>
      <vt:lpstr>Multiple Genetic Pathways to Depression</vt:lpstr>
      <vt:lpstr>Have fun!!!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Lindon Eaves</dc:creator>
  <cp:lastModifiedBy>Lindon Eaves</cp:lastModifiedBy>
  <cp:revision>90</cp:revision>
  <dcterms:created xsi:type="dcterms:W3CDTF">2010-01-04T17:02:45Z</dcterms:created>
  <dcterms:modified xsi:type="dcterms:W3CDTF">2010-03-01T15:30:11Z</dcterms:modified>
</cp:coreProperties>
</file>