
<file path=[Content_Types].xml><?xml version="1.0" encoding="utf-8"?>
<Types xmlns="http://schemas.openxmlformats.org/package/2006/content-types">
  <Override PartName="/ppt/slides/slide12.xml" ContentType="application/vnd.openxmlformats-officedocument.presentationml.slide+xml"/>
  <Override PartName="/ppt/slideLayouts/slideLayout8.xml" ContentType="application/vnd.openxmlformats-officedocument.presentationml.slideLayout+xml"/>
  <Default Extension="pdf" ContentType="application/pdf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21.xml" ContentType="application/vnd.openxmlformats-officedocument.presentationml.slideLayout+xml"/>
  <Override PartName="/ppt/slides/slide45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2.xml" ContentType="application/vnd.openxmlformats-officedocument.presentationml.slideLayout+xml"/>
  <Override PartName="/ppt/embeddings/oleObject2.bin" ContentType="application/vnd.openxmlformats-officedocument.oleObject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40.xml" ContentType="application/vnd.openxmlformats-officedocument.presentationml.slide+xml"/>
  <Override PartName="/ppt/slides/slide14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34.xml" ContentType="application/vnd.openxmlformats-officedocument.presentationml.slide+xml"/>
  <Override PartName="/ppt/embeddings/oleObject1.bin" ContentType="application/vnd.openxmlformats-officedocument.oleObject"/>
  <Override PartName="/ppt/slides/slide4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embeddings/oleObject3.bin" ContentType="application/vnd.openxmlformats-officedocument.oleObject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slideLayouts/slideLayout14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slideMasters/slideMaster2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Default Extension="rels" ContentType="application/vnd.openxmlformats-package.relationships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Layouts/slideLayout19.xml" ContentType="application/vnd.openxmlformats-officedocument.presentationml.slideLayout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84" r:id="rId1"/>
    <p:sldMasterId id="2147483696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0" r:id="rId14"/>
    <p:sldId id="267" r:id="rId15"/>
    <p:sldId id="268" r:id="rId16"/>
    <p:sldId id="269" r:id="rId17"/>
    <p:sldId id="272" r:id="rId18"/>
    <p:sldId id="271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6" r:id="rId42"/>
    <p:sldId id="297" r:id="rId43"/>
    <p:sldId id="295" r:id="rId44"/>
    <p:sldId id="298" r:id="rId45"/>
    <p:sldId id="299" r:id="rId46"/>
    <p:sldId id="300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D9D9D9"/>
    <a:srgbClr val="FFFD8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88" y="2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7.xml"/><Relationship Id="rId7" Type="http://schemas.openxmlformats.org/officeDocument/2006/relationships/slide" Target="slides/slide5.xml"/><Relationship Id="rId43" Type="http://schemas.openxmlformats.org/officeDocument/2006/relationships/slide" Target="slides/slide41.xml"/><Relationship Id="rId25" Type="http://schemas.openxmlformats.org/officeDocument/2006/relationships/slide" Target="slides/slide23.xml"/><Relationship Id="rId10" Type="http://schemas.openxmlformats.org/officeDocument/2006/relationships/slide" Target="slides/slide8.xml"/><Relationship Id="rId50" Type="http://schemas.openxmlformats.org/officeDocument/2006/relationships/viewProps" Target="viewProps.xml"/><Relationship Id="rId17" Type="http://schemas.openxmlformats.org/officeDocument/2006/relationships/slide" Target="slides/slide15.xml"/><Relationship Id="rId9" Type="http://schemas.openxmlformats.org/officeDocument/2006/relationships/slide" Target="slides/slide7.xml"/><Relationship Id="rId18" Type="http://schemas.openxmlformats.org/officeDocument/2006/relationships/slide" Target="slides/slide16.xml"/><Relationship Id="rId27" Type="http://schemas.openxmlformats.org/officeDocument/2006/relationships/slide" Target="slides/slide25.xml"/><Relationship Id="rId14" Type="http://schemas.openxmlformats.org/officeDocument/2006/relationships/slide" Target="slides/slide12.xml"/><Relationship Id="rId4" Type="http://schemas.openxmlformats.org/officeDocument/2006/relationships/slide" Target="slides/slide2.xml"/><Relationship Id="rId28" Type="http://schemas.openxmlformats.org/officeDocument/2006/relationships/slide" Target="slides/slide26.xml"/><Relationship Id="rId45" Type="http://schemas.openxmlformats.org/officeDocument/2006/relationships/slide" Target="slides/slide43.xml"/><Relationship Id="rId42" Type="http://schemas.openxmlformats.org/officeDocument/2006/relationships/slide" Target="slides/slide40.xml"/><Relationship Id="rId6" Type="http://schemas.openxmlformats.org/officeDocument/2006/relationships/slide" Target="slides/slide4.xml"/><Relationship Id="rId49" Type="http://schemas.openxmlformats.org/officeDocument/2006/relationships/presProps" Target="presProps.xml"/><Relationship Id="rId44" Type="http://schemas.openxmlformats.org/officeDocument/2006/relationships/slide" Target="slides/slide42.xml"/><Relationship Id="rId19" Type="http://schemas.openxmlformats.org/officeDocument/2006/relationships/slide" Target="slides/slide17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46" Type="http://schemas.openxmlformats.org/officeDocument/2006/relationships/slide" Target="slides/slide44.xml"/><Relationship Id="rId35" Type="http://schemas.openxmlformats.org/officeDocument/2006/relationships/slide" Target="slides/slide33.xml"/><Relationship Id="rId51" Type="http://schemas.openxmlformats.org/officeDocument/2006/relationships/theme" Target="theme/theme1.xml"/><Relationship Id="rId31" Type="http://schemas.openxmlformats.org/officeDocument/2006/relationships/slide" Target="slides/slide29.xml"/><Relationship Id="rId34" Type="http://schemas.openxmlformats.org/officeDocument/2006/relationships/slide" Target="slides/slide32.xml"/><Relationship Id="rId40" Type="http://schemas.openxmlformats.org/officeDocument/2006/relationships/slide" Target="slides/slide38.xml"/><Relationship Id="rId36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2.xml"/><Relationship Id="rId47" Type="http://schemas.openxmlformats.org/officeDocument/2006/relationships/slide" Target="slides/slide45.xml"/><Relationship Id="rId48" Type="http://schemas.openxmlformats.org/officeDocument/2006/relationships/printerSettings" Target="printerSettings/printerSettings1.bin"/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2" Type="http://schemas.openxmlformats.org/officeDocument/2006/relationships/tableStyles" Target="tableStyles.xml"/><Relationship Id="rId12" Type="http://schemas.openxmlformats.org/officeDocument/2006/relationships/slide" Target="slides/slide10.xml"/><Relationship Id="rId3" Type="http://schemas.openxmlformats.org/officeDocument/2006/relationships/slide" Target="slides/slide1.xml"/><Relationship Id="rId23" Type="http://schemas.openxmlformats.org/officeDocument/2006/relationships/slide" Target="slides/slide21.xml"/><Relationship Id="rId26" Type="http://schemas.openxmlformats.org/officeDocument/2006/relationships/slide" Target="slides/slide24.xml"/><Relationship Id="rId30" Type="http://schemas.openxmlformats.org/officeDocument/2006/relationships/slide" Target="slides/slide28.xml"/><Relationship Id="rId11" Type="http://schemas.openxmlformats.org/officeDocument/2006/relationships/slide" Target="slides/slide9.xml"/><Relationship Id="rId29" Type="http://schemas.openxmlformats.org/officeDocument/2006/relationships/slide" Target="slides/slide27.xml"/><Relationship Id="rId16" Type="http://schemas.openxmlformats.org/officeDocument/2006/relationships/slide" Target="slides/slide14.xml"/><Relationship Id="rId33" Type="http://schemas.openxmlformats.org/officeDocument/2006/relationships/slide" Target="slides/slide31.xml"/><Relationship Id="rId41" Type="http://schemas.openxmlformats.org/officeDocument/2006/relationships/slide" Target="slides/slide3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2" Type="http://schemas.openxmlformats.org/officeDocument/2006/relationships/slide" Target="slides/slide20.xml"/><Relationship Id="rId21" Type="http://schemas.openxmlformats.org/officeDocument/2006/relationships/slide" Target="slides/slide1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651-A322-B544-A8F8-D5B6D8B7779C}" type="datetimeFigureOut">
              <a:rPr lang="en-US" smtClean="0"/>
              <a:pPr/>
              <a:t>3/4/10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FA67-F67A-FD45-B028-4E42A5617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651-A322-B544-A8F8-D5B6D8B7779C}" type="datetimeFigureOut">
              <a:rPr lang="en-US" smtClean="0"/>
              <a:pPr/>
              <a:t>3/4/10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FA67-F67A-FD45-B028-4E42A5617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651-A322-B544-A8F8-D5B6D8B7779C}" type="datetimeFigureOut">
              <a:rPr lang="en-US" smtClean="0"/>
              <a:pPr/>
              <a:t>3/4/10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FA67-F67A-FD45-B028-4E42A5617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651-A322-B544-A8F8-D5B6D8B7779C}" type="datetimeFigureOut">
              <a:rPr lang="en-US" smtClean="0"/>
              <a:pPr/>
              <a:t>3/4/10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FA67-F67A-FD45-B028-4E42A5617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651-A322-B544-A8F8-D5B6D8B7779C}" type="datetimeFigureOut">
              <a:rPr lang="en-US" smtClean="0"/>
              <a:pPr/>
              <a:t>3/4/10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FA67-F67A-FD45-B028-4E42A5617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651-A322-B544-A8F8-D5B6D8B7779C}" type="datetimeFigureOut">
              <a:rPr lang="en-US" smtClean="0"/>
              <a:pPr/>
              <a:t>3/4/10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FA67-F67A-FD45-B028-4E42A5617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651-A322-B544-A8F8-D5B6D8B7779C}" type="datetimeFigureOut">
              <a:rPr lang="en-US" smtClean="0"/>
              <a:pPr/>
              <a:t>3/4/10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FA67-F67A-FD45-B028-4E42A5617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651-A322-B544-A8F8-D5B6D8B7779C}" type="datetimeFigureOut">
              <a:rPr lang="en-US" smtClean="0"/>
              <a:pPr/>
              <a:t>3/4/10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FA67-F67A-FD45-B028-4E42A5617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651-A322-B544-A8F8-D5B6D8B7779C}" type="datetimeFigureOut">
              <a:rPr lang="en-US" smtClean="0"/>
              <a:pPr/>
              <a:t>3/4/10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FA67-F67A-FD45-B028-4E42A5617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651-A322-B544-A8F8-D5B6D8B7779C}" type="datetimeFigureOut">
              <a:rPr lang="en-US" smtClean="0"/>
              <a:pPr/>
              <a:t>3/4/10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FA67-F67A-FD45-B028-4E42A5617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651-A322-B544-A8F8-D5B6D8B7779C}" type="datetimeFigureOut">
              <a:rPr lang="en-US" smtClean="0"/>
              <a:pPr/>
              <a:t>3/4/10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FA67-F67A-FD45-B028-4E42A5617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651-A322-B544-A8F8-D5B6D8B7779C}" type="datetimeFigureOut">
              <a:rPr lang="en-US" smtClean="0"/>
              <a:pPr/>
              <a:t>3/4/10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FA67-F67A-FD45-B028-4E42A5617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651-A322-B544-A8F8-D5B6D8B7779C}" type="datetimeFigureOut">
              <a:rPr lang="en-US" smtClean="0"/>
              <a:pPr/>
              <a:t>3/4/10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FA67-F67A-FD45-B028-4E42A5617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651-A322-B544-A8F8-D5B6D8B7779C}" type="datetimeFigureOut">
              <a:rPr lang="en-US" smtClean="0"/>
              <a:pPr/>
              <a:t>3/4/10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FA67-F67A-FD45-B028-4E42A5617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651-A322-B544-A8F8-D5B6D8B7779C}" type="datetimeFigureOut">
              <a:rPr lang="en-US" smtClean="0"/>
              <a:pPr/>
              <a:t>3/4/10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FA67-F67A-FD45-B028-4E42A5617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651-A322-B544-A8F8-D5B6D8B7779C}" type="datetimeFigureOut">
              <a:rPr lang="en-US" smtClean="0"/>
              <a:pPr/>
              <a:t>3/4/10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FA67-F67A-FD45-B028-4E42A5617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651-A322-B544-A8F8-D5B6D8B7779C}" type="datetimeFigureOut">
              <a:rPr lang="en-US" smtClean="0"/>
              <a:pPr/>
              <a:t>3/4/10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FA67-F67A-FD45-B028-4E42A5617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651-A322-B544-A8F8-D5B6D8B7779C}" type="datetimeFigureOut">
              <a:rPr lang="en-US" smtClean="0"/>
              <a:pPr/>
              <a:t>3/4/10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FA67-F67A-FD45-B028-4E42A5617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651-A322-B544-A8F8-D5B6D8B7779C}" type="datetimeFigureOut">
              <a:rPr lang="en-US" smtClean="0"/>
              <a:pPr/>
              <a:t>3/4/10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FA67-F67A-FD45-B028-4E42A5617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651-A322-B544-A8F8-D5B6D8B7779C}" type="datetimeFigureOut">
              <a:rPr lang="en-US" smtClean="0"/>
              <a:pPr/>
              <a:t>3/4/10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FA67-F67A-FD45-B028-4E42A5617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651-A322-B544-A8F8-D5B6D8B7779C}" type="datetimeFigureOut">
              <a:rPr lang="en-US" smtClean="0"/>
              <a:pPr/>
              <a:t>3/4/10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FA67-F67A-FD45-B028-4E42A5617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651-A322-B544-A8F8-D5B6D8B7779C}" type="datetimeFigureOut">
              <a:rPr lang="en-US" smtClean="0"/>
              <a:pPr/>
              <a:t>3/4/10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FA67-F67A-FD45-B028-4E42A5617D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9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5304B651-A322-B544-A8F8-D5B6D8B7779C}" type="datetimeFigureOut">
              <a:rPr lang="en-US" smtClean="0"/>
              <a:pPr/>
              <a:t>3/4/10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6AAEFA67-F67A-FD45-B028-4E42A5617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4B651-A322-B544-A8F8-D5B6D8B7779C}" type="datetimeFigureOut">
              <a:rPr lang="en-US" smtClean="0"/>
              <a:pPr/>
              <a:t>3/4/10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EFA67-F67A-FD45-B028-4E42A5617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df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df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1.bin"/><Relationship Id="rId1" Type="http://schemas.openxmlformats.org/officeDocument/2006/relationships/vmlDrawing" Target="../drawings/vmlDrawing1.v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2.bin"/><Relationship Id="rId1" Type="http://schemas.openxmlformats.org/officeDocument/2006/relationships/vmlDrawing" Target="../drawings/vmlDrawing2.v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3.bin"/><Relationship Id="rId1" Type="http://schemas.openxmlformats.org/officeDocument/2006/relationships/vmlDrawing" Target="../drawings/vmlDrawing3.v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pngu.mgh.harvard.edu/~purcell/gpc/" TargetMode="External"/><Relationship Id="rId3" Type="http://schemas.openxmlformats.org/officeDocument/2006/relationships/hyperlink" Target="http://en.wikipedia.org/wiki/Statistical_power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Power and Sample Size</a:t>
            </a:r>
            <a:br>
              <a:rPr lang="en-US" dirty="0" smtClean="0"/>
            </a:br>
            <a:r>
              <a:rPr lang="en-US" dirty="0" smtClean="0"/>
              <a:t>+</a:t>
            </a:r>
            <a:br>
              <a:rPr lang="en-US" dirty="0" smtClean="0"/>
            </a:br>
            <a:r>
              <a:rPr lang="en-US" dirty="0" smtClean="0"/>
              <a:t> Principles of Simulation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Benjamin Neale</a:t>
            </a:r>
          </a:p>
          <a:p>
            <a:r>
              <a:rPr lang="en-US" dirty="0" smtClean="0"/>
              <a:t>March 4</a:t>
            </a:r>
            <a:r>
              <a:rPr lang="en-US" baseline="30000" dirty="0" smtClean="0"/>
              <a:t>th</a:t>
            </a:r>
            <a:r>
              <a:rPr lang="en-US" dirty="0" smtClean="0"/>
              <a:t>, 2010 </a:t>
            </a:r>
          </a:p>
          <a:p>
            <a:r>
              <a:rPr lang="en-US" dirty="0" smtClean="0"/>
              <a:t>International Twin Workshop, Boulder, CO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94" y="3596083"/>
            <a:ext cx="2320487" cy="293832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 script: </a:t>
            </a:r>
            <a:r>
              <a:rPr lang="en-US" dirty="0" err="1" smtClean="0"/>
              <a:t>Norm_dist_sim.R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script will plot 4 samples from the normal distribution</a:t>
            </a:r>
          </a:p>
          <a:p>
            <a:r>
              <a:rPr lang="en-US" dirty="0" smtClean="0"/>
              <a:t>Look for changes in shape</a:t>
            </a:r>
          </a:p>
          <a:p>
            <a:r>
              <a:rPr lang="en-US" dirty="0" smtClean="0"/>
              <a:t>Thoughts?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we learn?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have to comment</a:t>
            </a:r>
          </a:p>
          <a:p>
            <a:r>
              <a:rPr lang="en-US" dirty="0" smtClean="0"/>
              <a:t>The presentation will not continue without audience participation</a:t>
            </a:r>
          </a:p>
          <a:p>
            <a:pPr lvl="1"/>
            <a:r>
              <a:rPr lang="en-US" dirty="0" smtClean="0"/>
              <a:t>No this isn’t a game of chicken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I made earlier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262292" y="579837"/>
            <a:ext cx="4764261" cy="4764261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Sampling variance</a:t>
            </a:r>
          </a:p>
          <a:p>
            <a:pPr lvl="1"/>
            <a:r>
              <a:rPr lang="en-US" dirty="0" smtClean="0"/>
              <a:t>We saw that the ‘normal’ distribution from 100 observations looks stranger than for 1,000,000 observations</a:t>
            </a:r>
          </a:p>
          <a:p>
            <a:r>
              <a:rPr lang="en-US" dirty="0" smtClean="0"/>
              <a:t>Where else may this sampling variance happen?</a:t>
            </a:r>
          </a:p>
          <a:p>
            <a:r>
              <a:rPr lang="en-US" dirty="0" smtClean="0"/>
              <a:t>How certain are we that we have created a good distribution?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Rather than just simulating the normal distribution, let’s simulate what our estimate of a mean looks like as a function of sample size</a:t>
            </a:r>
          </a:p>
          <a:p>
            <a:r>
              <a:rPr lang="en-US" dirty="0" smtClean="0"/>
              <a:t>We will run the R script </a:t>
            </a:r>
            <a:r>
              <a:rPr lang="en-US" dirty="0" err="1" smtClean="0"/>
              <a:t>mean_estimate_sim.R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 script: </a:t>
            </a:r>
            <a:r>
              <a:rPr lang="en-US" dirty="0" err="1" smtClean="0"/>
              <a:t>mean_estimate_sim.R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script will plot 4 samples from the normal distribution</a:t>
            </a:r>
          </a:p>
          <a:p>
            <a:r>
              <a:rPr lang="en-US" dirty="0" smtClean="0"/>
              <a:t>Look for changes in shape</a:t>
            </a:r>
          </a:p>
          <a:p>
            <a:r>
              <a:rPr lang="en-US" dirty="0" smtClean="0"/>
              <a:t>Thoughts?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we learn?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have to comment</a:t>
            </a:r>
          </a:p>
          <a:p>
            <a:r>
              <a:rPr lang="en-US" dirty="0" smtClean="0"/>
              <a:t>The presentation will not continue without audience participation</a:t>
            </a:r>
          </a:p>
          <a:p>
            <a:pPr lvl="1"/>
            <a:r>
              <a:rPr lang="en-US" dirty="0" smtClean="0"/>
              <a:t>No this isn’t a game of chicken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I made earlier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064358" y="530352"/>
            <a:ext cx="4764024" cy="4764024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see an inverse relationship between sample size and the variance of the estimate</a:t>
            </a:r>
          </a:p>
          <a:p>
            <a:r>
              <a:rPr lang="en-US" dirty="0" smtClean="0"/>
              <a:t>This variability in the estimate can be calculated from theory</a:t>
            </a:r>
          </a:p>
          <a:p>
            <a:r>
              <a:rPr lang="en-US" dirty="0" err="1" smtClean="0"/>
              <a:t>SE</a:t>
            </a:r>
            <a:r>
              <a:rPr lang="en-US" baseline="-25000" dirty="0" err="1" smtClean="0"/>
              <a:t>x</a:t>
            </a:r>
            <a:r>
              <a:rPr lang="en-US" dirty="0" smtClean="0"/>
              <a:t> = </a:t>
            </a:r>
            <a:r>
              <a:rPr lang="en-US" dirty="0" err="1" smtClean="0"/>
              <a:t>s/√n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SE</a:t>
            </a:r>
            <a:r>
              <a:rPr lang="en-US" baseline="-25000" dirty="0" err="1" smtClean="0"/>
              <a:t>x</a:t>
            </a:r>
            <a:r>
              <a:rPr lang="en-US" dirty="0" smtClean="0"/>
              <a:t> is the standard error, </a:t>
            </a:r>
            <a:r>
              <a:rPr lang="en-US" dirty="0" err="1" smtClean="0"/>
              <a:t>s</a:t>
            </a:r>
            <a:r>
              <a:rPr lang="en-US" dirty="0" smtClean="0"/>
              <a:t> is the sample standard deviation, and </a:t>
            </a:r>
            <a:r>
              <a:rPr lang="en-US" dirty="0" err="1" smtClean="0"/>
              <a:t>n</a:t>
            </a:r>
            <a:r>
              <a:rPr lang="en-US" dirty="0" smtClean="0"/>
              <a:t> is the sample size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Existential Crisis!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What does this variability mean?</a:t>
            </a:r>
          </a:p>
          <a:p>
            <a:pPr algn="ctr"/>
            <a:r>
              <a:rPr lang="en-US" dirty="0" smtClean="0"/>
              <a:t>Again—this is where you comment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 of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power?</a:t>
            </a:r>
          </a:p>
          <a:p>
            <a:r>
              <a:rPr lang="en-US" dirty="0" smtClean="0"/>
              <a:t>What affects power?</a:t>
            </a:r>
          </a:p>
          <a:p>
            <a:r>
              <a:rPr lang="en-US" dirty="0" smtClean="0"/>
              <a:t>How do we calculate power?</a:t>
            </a:r>
          </a:p>
          <a:p>
            <a:r>
              <a:rPr lang="en-US" dirty="0" smtClean="0"/>
              <a:t>What is simulation?</a:t>
            </a:r>
          </a:p>
          <a:p>
            <a:r>
              <a:rPr lang="en-US" dirty="0" smtClean="0"/>
              <a:t>Why do we simulate?</a:t>
            </a:r>
          </a:p>
          <a:p>
            <a:r>
              <a:rPr lang="en-US" dirty="0" smtClean="0"/>
              <a:t>How do we simulate?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Concept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The sampling variability in my estimate affects my ability to declare a parameter as significant (or significantly different)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definition again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The probability that the test will reject the null hypothesis if the alternative hypothesis is true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Mean different from 0 hypotheses:</a:t>
            </a:r>
          </a:p>
          <a:p>
            <a:pPr lvl="1"/>
            <a:r>
              <a:rPr lang="en-GB" dirty="0" smtClean="0"/>
              <a:t>h</a:t>
            </a:r>
            <a:r>
              <a:rPr lang="en-GB" baseline="-25000" dirty="0" smtClean="0"/>
              <a:t>o</a:t>
            </a:r>
            <a:r>
              <a:rPr lang="en-GB" dirty="0" smtClean="0"/>
              <a:t> (null hypothesis) is </a:t>
            </a:r>
            <a:r>
              <a:rPr lang="en-GB" dirty="0" err="1" smtClean="0"/>
              <a:t>μ</a:t>
            </a:r>
            <a:r>
              <a:rPr lang="en-GB" dirty="0" smtClean="0">
                <a:ea typeface="Arial" pitchFamily="26" charset="0"/>
                <a:cs typeface="Arial" pitchFamily="26" charset="0"/>
              </a:rPr>
              <a:t>=0 </a:t>
            </a:r>
          </a:p>
          <a:p>
            <a:pPr lvl="1"/>
            <a:r>
              <a:rPr lang="en-GB" dirty="0" smtClean="0">
                <a:ea typeface="Arial" pitchFamily="26" charset="0"/>
                <a:cs typeface="Arial" pitchFamily="26" charset="0"/>
              </a:rPr>
              <a:t>h</a:t>
            </a:r>
            <a:r>
              <a:rPr lang="en-GB" baseline="-25000" dirty="0" smtClean="0">
                <a:ea typeface="Arial" pitchFamily="26" charset="0"/>
                <a:cs typeface="Arial" pitchFamily="26" charset="0"/>
              </a:rPr>
              <a:t>a </a:t>
            </a:r>
            <a:r>
              <a:rPr lang="en-GB" dirty="0" smtClean="0">
                <a:ea typeface="Arial" pitchFamily="26" charset="0"/>
                <a:cs typeface="Arial" pitchFamily="26" charset="0"/>
              </a:rPr>
              <a:t>(alternative hypothesis) is </a:t>
            </a:r>
            <a:r>
              <a:rPr lang="en-GB" dirty="0" err="1" smtClean="0"/>
              <a:t>μ</a:t>
            </a:r>
            <a:r>
              <a:rPr lang="en-GB" dirty="0" smtClean="0">
                <a:ea typeface="Arial" pitchFamily="26" charset="0"/>
                <a:cs typeface="Arial" pitchFamily="26" charset="0"/>
              </a:rPr>
              <a:t> </a:t>
            </a:r>
            <a:r>
              <a:rPr lang="el-GR" dirty="0" smtClean="0">
                <a:ea typeface="Arial" pitchFamily="26" charset="0"/>
                <a:cs typeface="Arial" pitchFamily="26" charset="0"/>
              </a:rPr>
              <a:t>≠</a:t>
            </a:r>
            <a:r>
              <a:rPr lang="en-GB" dirty="0" smtClean="0">
                <a:ea typeface="Arial" pitchFamily="26" charset="0"/>
                <a:cs typeface="Arial" pitchFamily="26" charset="0"/>
              </a:rPr>
              <a:t> 0</a:t>
            </a:r>
          </a:p>
          <a:p>
            <a:pPr lvl="2"/>
            <a:r>
              <a:rPr lang="en-GB" dirty="0" smtClean="0">
                <a:ea typeface="Arial" pitchFamily="26" charset="0"/>
                <a:cs typeface="Arial" pitchFamily="26" charset="0"/>
              </a:rPr>
              <a:t>Two-sided test, where </a:t>
            </a:r>
            <a:r>
              <a:rPr lang="en-GB" dirty="0" err="1" smtClean="0"/>
              <a:t>μ</a:t>
            </a:r>
            <a:r>
              <a:rPr lang="en-GB" dirty="0" smtClean="0">
                <a:ea typeface="Arial" pitchFamily="26" charset="0"/>
                <a:cs typeface="Arial" pitchFamily="26" charset="0"/>
              </a:rPr>
              <a:t> &gt; 0 or </a:t>
            </a:r>
            <a:r>
              <a:rPr lang="en-GB" dirty="0" err="1" smtClean="0"/>
              <a:t>μ</a:t>
            </a:r>
            <a:r>
              <a:rPr lang="en-GB" dirty="0" smtClean="0">
                <a:ea typeface="Arial" pitchFamily="26" charset="0"/>
                <a:cs typeface="Arial" pitchFamily="26" charset="0"/>
              </a:rPr>
              <a:t> &lt; 0 are one-sided</a:t>
            </a:r>
          </a:p>
          <a:p>
            <a:r>
              <a:rPr lang="en-GB" dirty="0" smtClean="0">
                <a:ea typeface="Arial" pitchFamily="26" charset="0"/>
                <a:cs typeface="Arial" pitchFamily="26" charset="0"/>
              </a:rPr>
              <a:t>Null hypothesis usually assumes no effect</a:t>
            </a:r>
          </a:p>
          <a:p>
            <a:r>
              <a:rPr lang="en-GB" dirty="0" smtClean="0">
                <a:ea typeface="Arial" pitchFamily="26" charset="0"/>
                <a:cs typeface="Arial" pitchFamily="26" charset="0"/>
              </a:rPr>
              <a:t>Alternative hypothesis is the idea being tested</a:t>
            </a:r>
            <a:endParaRPr lang="el-GR" dirty="0" smtClean="0">
              <a:ea typeface="Arial" pitchFamily="26" charset="0"/>
              <a:cs typeface="Arial" pitchFamily="26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scenarios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3238" y="1258893"/>
          <a:ext cx="8183562" cy="212820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90122"/>
                <a:gridCol w="3175153"/>
                <a:gridCol w="2918287"/>
              </a:tblGrid>
              <a:tr h="608323"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Reject H</a:t>
                      </a:r>
                      <a:r>
                        <a:rPr lang="en-US" sz="2400" b="0" baseline="-2500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Fail</a:t>
                      </a:r>
                      <a:r>
                        <a:rPr lang="en-US" sz="2400" b="0" baseline="0" dirty="0" smtClean="0"/>
                        <a:t> to reject</a:t>
                      </a:r>
                      <a:r>
                        <a:rPr lang="en-US" sz="2400" b="0" dirty="0" smtClean="0"/>
                        <a:t> H</a:t>
                      </a:r>
                      <a:r>
                        <a:rPr lang="en-US" sz="2400" b="0" baseline="-25000" dirty="0" smtClean="0"/>
                        <a:t>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baseline="-25000" dirty="0" smtClean="0"/>
                    </a:p>
                  </a:txBody>
                  <a:tcPr/>
                </a:tc>
              </a:tr>
              <a:tr h="60420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H</a:t>
                      </a:r>
                      <a:r>
                        <a:rPr lang="en-US" sz="2400" b="0" baseline="-25000" dirty="0" smtClean="0"/>
                        <a:t>0</a:t>
                      </a:r>
                      <a:r>
                        <a:rPr lang="en-US" sz="2400" b="0" dirty="0" smtClean="0"/>
                        <a:t> is true</a:t>
                      </a:r>
                      <a:endParaRPr lang="en-US" sz="2400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0" dirty="0" smtClean="0">
                          <a:solidFill>
                            <a:srgbClr val="FF0000"/>
                          </a:solidFill>
                          <a:latin typeface="Symbol" pitchFamily="26" charset="2"/>
                        </a:rPr>
                        <a:t>a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0" dirty="0" smtClean="0">
                          <a:solidFill>
                            <a:srgbClr val="000099"/>
                          </a:solidFill>
                        </a:rPr>
                        <a:t>1-</a:t>
                      </a:r>
                      <a:r>
                        <a:rPr lang="nl-NL" sz="2400" b="0" dirty="0" smtClean="0">
                          <a:solidFill>
                            <a:srgbClr val="000099"/>
                          </a:solidFill>
                          <a:latin typeface="Symbol" pitchFamily="26" charset="2"/>
                        </a:rPr>
                        <a:t>a</a:t>
                      </a:r>
                      <a:endParaRPr lang="en-US" sz="2400" b="0" dirty="0"/>
                    </a:p>
                  </a:txBody>
                  <a:tcPr/>
                </a:tc>
              </a:tr>
              <a:tr h="5498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H</a:t>
                      </a:r>
                      <a:r>
                        <a:rPr lang="en-US" sz="2400" b="0" baseline="-25000" dirty="0" smtClean="0"/>
                        <a:t>a</a:t>
                      </a:r>
                      <a:r>
                        <a:rPr lang="en-US" sz="2400" b="0" baseline="0" dirty="0" smtClean="0"/>
                        <a:t> is true</a:t>
                      </a:r>
                      <a:endParaRPr lang="en-US" sz="2400" b="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b="0" dirty="0" smtClean="0">
                          <a:solidFill>
                            <a:srgbClr val="000099"/>
                          </a:solidFill>
                        </a:rPr>
                        <a:t>1-</a:t>
                      </a:r>
                      <a:r>
                        <a:rPr lang="nl-NL" sz="2400" b="0" dirty="0" smtClean="0">
                          <a:solidFill>
                            <a:srgbClr val="000099"/>
                          </a:solidFill>
                          <a:latin typeface="Symbol" pitchFamily="26" charset="2"/>
                        </a:rPr>
                        <a:t>b</a:t>
                      </a:r>
                    </a:p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b="0" dirty="0" err="1" smtClean="0">
                          <a:solidFill>
                            <a:srgbClr val="FF0000"/>
                          </a:solidFill>
                          <a:latin typeface="Symbol" pitchFamily="26" charset="2"/>
                        </a:rPr>
                        <a:t>b</a:t>
                      </a:r>
                      <a:endParaRPr lang="en-US" sz="2400" b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45502" y="3387102"/>
            <a:ext cx="34621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>
                <a:solidFill>
                  <a:srgbClr val="FF0000"/>
                </a:solidFill>
                <a:latin typeface="Symbol" pitchFamily="26" charset="2"/>
              </a:rPr>
              <a:t>a</a:t>
            </a:r>
            <a:r>
              <a:rPr lang="nl-NL" sz="2400" dirty="0" smtClean="0"/>
              <a:t>=type 1 </a:t>
            </a:r>
            <a:r>
              <a:rPr lang="nl-NL" sz="2400" dirty="0" err="1" smtClean="0"/>
              <a:t>error</a:t>
            </a:r>
            <a:r>
              <a:rPr lang="nl-NL" sz="2400" dirty="0" smtClean="0"/>
              <a:t> </a:t>
            </a:r>
            <a:r>
              <a:rPr lang="nl-NL" sz="2400" dirty="0" err="1" smtClean="0"/>
              <a:t>rate</a:t>
            </a:r>
            <a:endParaRPr lang="nl-NL" sz="2400" dirty="0" smtClean="0"/>
          </a:p>
          <a:p>
            <a:r>
              <a:rPr lang="nl-NL" sz="2400" dirty="0" err="1" smtClean="0">
                <a:solidFill>
                  <a:srgbClr val="FF0000"/>
                </a:solidFill>
                <a:latin typeface="Symbol" pitchFamily="26" charset="2"/>
              </a:rPr>
              <a:t>b</a:t>
            </a:r>
            <a:r>
              <a:rPr lang="nl-NL" sz="2400" dirty="0" smtClean="0"/>
              <a:t>=type 2 </a:t>
            </a:r>
            <a:r>
              <a:rPr lang="nl-NL" sz="2400" dirty="0" err="1" smtClean="0"/>
              <a:t>error</a:t>
            </a:r>
            <a:r>
              <a:rPr lang="nl-NL" sz="2400" dirty="0" smtClean="0"/>
              <a:t> </a:t>
            </a:r>
            <a:r>
              <a:rPr lang="nl-NL" sz="2400" dirty="0" err="1" smtClean="0"/>
              <a:t>rate</a:t>
            </a:r>
            <a:endParaRPr lang="nl-NL" sz="2400" dirty="0" smtClean="0"/>
          </a:p>
          <a:p>
            <a:r>
              <a:rPr lang="nl-NL" sz="2400" dirty="0" smtClean="0">
                <a:solidFill>
                  <a:srgbClr val="000099"/>
                </a:solidFill>
              </a:rPr>
              <a:t>1-</a:t>
            </a:r>
            <a:r>
              <a:rPr lang="nl-NL" sz="2400" dirty="0" smtClean="0">
                <a:solidFill>
                  <a:srgbClr val="000099"/>
                </a:solidFill>
                <a:latin typeface="Symbol" pitchFamily="26" charset="2"/>
              </a:rPr>
              <a:t>b</a:t>
            </a:r>
            <a:r>
              <a:rPr lang="nl-NL" sz="2400" dirty="0" smtClean="0"/>
              <a:t>=</a:t>
            </a:r>
            <a:r>
              <a:rPr lang="nl-NL" sz="2400" dirty="0" err="1" smtClean="0"/>
              <a:t>statistical</a:t>
            </a:r>
            <a:r>
              <a:rPr lang="nl-NL" sz="2400" dirty="0" smtClean="0"/>
              <a:t> power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743200" y="1005028"/>
            <a:ext cx="2381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solidFill>
                  <a:schemeClr val="tx1"/>
                </a:solidFill>
              </a:rPr>
              <a:t>Rejection of H</a:t>
            </a:r>
            <a:r>
              <a:rPr lang="en-US" baseline="-16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5688013" y="995503"/>
            <a:ext cx="29686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solidFill>
                  <a:schemeClr val="tx1"/>
                </a:solidFill>
              </a:rPr>
              <a:t>Non-rejection of H</a:t>
            </a:r>
            <a:r>
              <a:rPr lang="en-US" baseline="-16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998538" y="2367103"/>
            <a:ext cx="120491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solidFill>
                  <a:schemeClr val="tx1"/>
                </a:solidFill>
              </a:rPr>
              <a:t>H</a:t>
            </a:r>
            <a:r>
              <a:rPr lang="en-US" baseline="-16000">
                <a:solidFill>
                  <a:schemeClr val="tx1"/>
                </a:solidFill>
              </a:rPr>
              <a:t>0</a:t>
            </a:r>
            <a:r>
              <a:rPr lang="en-US">
                <a:solidFill>
                  <a:schemeClr val="tx1"/>
                </a:solidFill>
              </a:rPr>
              <a:t> true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998538" y="4500703"/>
            <a:ext cx="1228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solidFill>
                  <a:schemeClr val="tx1"/>
                </a:solidFill>
              </a:rPr>
              <a:t>H</a:t>
            </a:r>
            <a:r>
              <a:rPr lang="en-US" baseline="-16000">
                <a:solidFill>
                  <a:schemeClr val="tx1"/>
                </a:solidFill>
              </a:rPr>
              <a:t>A</a:t>
            </a:r>
            <a:r>
              <a:rPr lang="en-US">
                <a:solidFill>
                  <a:schemeClr val="tx1"/>
                </a:solidFill>
              </a:rPr>
              <a:t> true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81000" y="766903"/>
            <a:ext cx="8458200" cy="5181600"/>
            <a:chOff x="240" y="672"/>
            <a:chExt cx="5328" cy="3264"/>
          </a:xfrm>
        </p:grpSpPr>
        <p:sp>
          <p:nvSpPr>
            <p:cNvPr id="21511" name="Line 7"/>
            <p:cNvSpPr>
              <a:spLocks noChangeShapeType="1"/>
            </p:cNvSpPr>
            <p:nvPr/>
          </p:nvSpPr>
          <p:spPr bwMode="auto">
            <a:xfrm>
              <a:off x="1488" y="672"/>
              <a:ext cx="0" cy="3216"/>
            </a:xfrm>
            <a:prstGeom prst="line">
              <a:avLst/>
            </a:prstGeom>
            <a:noFill/>
            <a:ln w="57150" cmpd="dbl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2" name="Line 8"/>
            <p:cNvSpPr>
              <a:spLocks noChangeShapeType="1"/>
            </p:cNvSpPr>
            <p:nvPr/>
          </p:nvSpPr>
          <p:spPr bwMode="auto">
            <a:xfrm>
              <a:off x="240" y="1296"/>
              <a:ext cx="5328" cy="0"/>
            </a:xfrm>
            <a:prstGeom prst="line">
              <a:avLst/>
            </a:prstGeom>
            <a:noFill/>
            <a:ln w="57150" cmpd="dbl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3" name="Line 9"/>
            <p:cNvSpPr>
              <a:spLocks noChangeShapeType="1"/>
            </p:cNvSpPr>
            <p:nvPr/>
          </p:nvSpPr>
          <p:spPr bwMode="auto">
            <a:xfrm>
              <a:off x="912" y="2544"/>
              <a:ext cx="46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4" name="Line 10"/>
            <p:cNvSpPr>
              <a:spLocks noChangeShapeType="1"/>
            </p:cNvSpPr>
            <p:nvPr/>
          </p:nvSpPr>
          <p:spPr bwMode="auto">
            <a:xfrm>
              <a:off x="3408" y="864"/>
              <a:ext cx="0" cy="30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451"/>
          <p:cNvGrpSpPr>
            <a:grpSpLocks/>
          </p:cNvGrpSpPr>
          <p:nvPr/>
        </p:nvGrpSpPr>
        <p:grpSpPr bwMode="auto">
          <a:xfrm>
            <a:off x="5521325" y="1954353"/>
            <a:ext cx="3160713" cy="1595438"/>
            <a:chOff x="3478" y="1420"/>
            <a:chExt cx="1991" cy="1005"/>
          </a:xfrm>
        </p:grpSpPr>
        <p:sp>
          <p:nvSpPr>
            <p:cNvPr id="21519" name="Text Box 15"/>
            <p:cNvSpPr txBox="1">
              <a:spLocks noChangeArrowheads="1"/>
            </p:cNvSpPr>
            <p:nvPr/>
          </p:nvSpPr>
          <p:spPr bwMode="auto">
            <a:xfrm>
              <a:off x="3478" y="1420"/>
              <a:ext cx="1991" cy="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solidFill>
                    <a:srgbClr val="000099"/>
                  </a:solidFill>
                </a:rPr>
                <a:t>Nonsignificant result</a:t>
              </a:r>
            </a:p>
            <a:p>
              <a:pPr algn="ctr" eaLnBrk="0" hangingPunct="0"/>
              <a:r>
                <a:rPr lang="en-GB">
                  <a:solidFill>
                    <a:srgbClr val="000099"/>
                  </a:solidFill>
                </a:rPr>
                <a:t>(1- </a:t>
              </a:r>
              <a:r>
                <a:rPr lang="en-US">
                  <a:solidFill>
                    <a:srgbClr val="000099"/>
                  </a:solidFill>
                  <a:sym typeface="Symbol" pitchFamily="26" charset="2"/>
                </a:rPr>
                <a:t></a:t>
              </a:r>
              <a:r>
                <a:rPr lang="en-GB">
                  <a:solidFill>
                    <a:srgbClr val="000099"/>
                  </a:solidFill>
                  <a:ea typeface="Arial" pitchFamily="26" charset="0"/>
                  <a:cs typeface="Arial" pitchFamily="26" charset="0"/>
                </a:rPr>
                <a:t>)</a:t>
              </a:r>
              <a:endParaRPr lang="el-GR">
                <a:solidFill>
                  <a:srgbClr val="000099"/>
                </a:solidFill>
                <a:ea typeface="Arial" pitchFamily="26" charset="0"/>
                <a:cs typeface="Arial" pitchFamily="26" charset="0"/>
              </a:endParaRPr>
            </a:p>
          </p:txBody>
        </p:sp>
        <p:sp>
          <p:nvSpPr>
            <p:cNvPr id="21521" name="Line 17"/>
            <p:cNvSpPr>
              <a:spLocks noChangeShapeType="1"/>
            </p:cNvSpPr>
            <p:nvPr/>
          </p:nvSpPr>
          <p:spPr bwMode="auto">
            <a:xfrm flipH="1">
              <a:off x="3938" y="2388"/>
              <a:ext cx="95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2" name="Line 18"/>
            <p:cNvSpPr>
              <a:spLocks noChangeShapeType="1"/>
            </p:cNvSpPr>
            <p:nvPr/>
          </p:nvSpPr>
          <p:spPr bwMode="auto">
            <a:xfrm flipV="1">
              <a:off x="3938" y="1993"/>
              <a:ext cx="0" cy="39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3" name="Line 19"/>
            <p:cNvSpPr>
              <a:spLocks noChangeShapeType="1"/>
            </p:cNvSpPr>
            <p:nvPr/>
          </p:nvSpPr>
          <p:spPr bwMode="auto">
            <a:xfrm>
              <a:off x="4464" y="1968"/>
              <a:ext cx="0" cy="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3958" y="2038"/>
              <a:ext cx="697" cy="325"/>
              <a:chOff x="1276" y="929"/>
              <a:chExt cx="3521" cy="2431"/>
            </a:xfrm>
          </p:grpSpPr>
          <p:sp>
            <p:nvSpPr>
              <p:cNvPr id="21525" name="Rectangle 21"/>
              <p:cNvSpPr>
                <a:spLocks noChangeArrowheads="1"/>
              </p:cNvSpPr>
              <p:nvPr/>
            </p:nvSpPr>
            <p:spPr bwMode="auto">
              <a:xfrm>
                <a:off x="4561" y="3348"/>
                <a:ext cx="236" cy="2"/>
              </a:xfrm>
              <a:prstGeom prst="rect">
                <a:avLst/>
              </a:prstGeom>
              <a:solidFill>
                <a:srgbClr val="787878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26" name="Line 22"/>
              <p:cNvSpPr>
                <a:spLocks noChangeShapeType="1"/>
              </p:cNvSpPr>
              <p:nvPr/>
            </p:nvSpPr>
            <p:spPr bwMode="auto">
              <a:xfrm>
                <a:off x="1276" y="3348"/>
                <a:ext cx="35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27" name="Line 23"/>
              <p:cNvSpPr>
                <a:spLocks noChangeShapeType="1"/>
              </p:cNvSpPr>
              <p:nvPr/>
            </p:nvSpPr>
            <p:spPr bwMode="auto">
              <a:xfrm>
                <a:off x="1311" y="3348"/>
                <a:ext cx="36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28" name="Line 24"/>
              <p:cNvSpPr>
                <a:spLocks noChangeShapeType="1"/>
              </p:cNvSpPr>
              <p:nvPr/>
            </p:nvSpPr>
            <p:spPr bwMode="auto">
              <a:xfrm>
                <a:off x="1347" y="3348"/>
                <a:ext cx="35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29" name="Line 25"/>
              <p:cNvSpPr>
                <a:spLocks noChangeShapeType="1"/>
              </p:cNvSpPr>
              <p:nvPr/>
            </p:nvSpPr>
            <p:spPr bwMode="auto">
              <a:xfrm flipV="1">
                <a:off x="1382" y="3345"/>
                <a:ext cx="34" cy="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30" name="Line 26"/>
              <p:cNvSpPr>
                <a:spLocks noChangeShapeType="1"/>
              </p:cNvSpPr>
              <p:nvPr/>
            </p:nvSpPr>
            <p:spPr bwMode="auto">
              <a:xfrm>
                <a:off x="1416" y="3345"/>
                <a:ext cx="37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31" name="Line 27"/>
              <p:cNvSpPr>
                <a:spLocks noChangeShapeType="1"/>
              </p:cNvSpPr>
              <p:nvPr/>
            </p:nvSpPr>
            <p:spPr bwMode="auto">
              <a:xfrm flipV="1">
                <a:off x="1453" y="3343"/>
                <a:ext cx="34" cy="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32" name="Line 28"/>
              <p:cNvSpPr>
                <a:spLocks noChangeShapeType="1"/>
              </p:cNvSpPr>
              <p:nvPr/>
            </p:nvSpPr>
            <p:spPr bwMode="auto">
              <a:xfrm flipV="1">
                <a:off x="1487" y="3340"/>
                <a:ext cx="35" cy="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33" name="Line 29"/>
              <p:cNvSpPr>
                <a:spLocks noChangeShapeType="1"/>
              </p:cNvSpPr>
              <p:nvPr/>
            </p:nvSpPr>
            <p:spPr bwMode="auto">
              <a:xfrm flipV="1">
                <a:off x="1522" y="3338"/>
                <a:ext cx="36" cy="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34" name="Line 30"/>
              <p:cNvSpPr>
                <a:spLocks noChangeShapeType="1"/>
              </p:cNvSpPr>
              <p:nvPr/>
            </p:nvSpPr>
            <p:spPr bwMode="auto">
              <a:xfrm flipV="1">
                <a:off x="1558" y="3336"/>
                <a:ext cx="35" cy="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35" name="Line 31"/>
              <p:cNvSpPr>
                <a:spLocks noChangeShapeType="1"/>
              </p:cNvSpPr>
              <p:nvPr/>
            </p:nvSpPr>
            <p:spPr bwMode="auto">
              <a:xfrm flipV="1">
                <a:off x="1593" y="3331"/>
                <a:ext cx="34" cy="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36" name="Line 32"/>
              <p:cNvSpPr>
                <a:spLocks noChangeShapeType="1"/>
              </p:cNvSpPr>
              <p:nvPr/>
            </p:nvSpPr>
            <p:spPr bwMode="auto">
              <a:xfrm flipV="1">
                <a:off x="1627" y="3326"/>
                <a:ext cx="37" cy="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37" name="Line 33"/>
              <p:cNvSpPr>
                <a:spLocks noChangeShapeType="1"/>
              </p:cNvSpPr>
              <p:nvPr/>
            </p:nvSpPr>
            <p:spPr bwMode="auto">
              <a:xfrm flipV="1">
                <a:off x="1664" y="3318"/>
                <a:ext cx="34" cy="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38" name="Line 34"/>
              <p:cNvSpPr>
                <a:spLocks noChangeShapeType="1"/>
              </p:cNvSpPr>
              <p:nvPr/>
            </p:nvSpPr>
            <p:spPr bwMode="auto">
              <a:xfrm flipV="1">
                <a:off x="1698" y="3311"/>
                <a:ext cx="35" cy="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39" name="Line 35"/>
              <p:cNvSpPr>
                <a:spLocks noChangeShapeType="1"/>
              </p:cNvSpPr>
              <p:nvPr/>
            </p:nvSpPr>
            <p:spPr bwMode="auto">
              <a:xfrm flipV="1">
                <a:off x="1733" y="3301"/>
                <a:ext cx="36" cy="1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40" name="Line 36"/>
              <p:cNvSpPr>
                <a:spLocks noChangeShapeType="1"/>
              </p:cNvSpPr>
              <p:nvPr/>
            </p:nvSpPr>
            <p:spPr bwMode="auto">
              <a:xfrm flipV="1">
                <a:off x="1769" y="3289"/>
                <a:ext cx="35" cy="1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41" name="Line 37"/>
              <p:cNvSpPr>
                <a:spLocks noChangeShapeType="1"/>
              </p:cNvSpPr>
              <p:nvPr/>
            </p:nvSpPr>
            <p:spPr bwMode="auto">
              <a:xfrm flipV="1">
                <a:off x="1804" y="3274"/>
                <a:ext cx="37" cy="1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42" name="Line 38"/>
              <p:cNvSpPr>
                <a:spLocks noChangeShapeType="1"/>
              </p:cNvSpPr>
              <p:nvPr/>
            </p:nvSpPr>
            <p:spPr bwMode="auto">
              <a:xfrm flipV="1">
                <a:off x="1841" y="3257"/>
                <a:ext cx="34" cy="1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43" name="Line 39"/>
              <p:cNvSpPr>
                <a:spLocks noChangeShapeType="1"/>
              </p:cNvSpPr>
              <p:nvPr/>
            </p:nvSpPr>
            <p:spPr bwMode="auto">
              <a:xfrm flipV="1">
                <a:off x="1875" y="3235"/>
                <a:ext cx="34" cy="2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44" name="Line 40"/>
              <p:cNvSpPr>
                <a:spLocks noChangeShapeType="1"/>
              </p:cNvSpPr>
              <p:nvPr/>
            </p:nvSpPr>
            <p:spPr bwMode="auto">
              <a:xfrm flipV="1">
                <a:off x="1909" y="3210"/>
                <a:ext cx="37" cy="2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45" name="Line 41"/>
              <p:cNvSpPr>
                <a:spLocks noChangeShapeType="1"/>
              </p:cNvSpPr>
              <p:nvPr/>
            </p:nvSpPr>
            <p:spPr bwMode="auto">
              <a:xfrm flipV="1">
                <a:off x="1946" y="3181"/>
                <a:ext cx="34" cy="2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46" name="Line 42"/>
              <p:cNvSpPr>
                <a:spLocks noChangeShapeType="1"/>
              </p:cNvSpPr>
              <p:nvPr/>
            </p:nvSpPr>
            <p:spPr bwMode="auto">
              <a:xfrm flipV="1">
                <a:off x="1980" y="3147"/>
                <a:ext cx="35" cy="3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47" name="Line 43"/>
              <p:cNvSpPr>
                <a:spLocks noChangeShapeType="1"/>
              </p:cNvSpPr>
              <p:nvPr/>
            </p:nvSpPr>
            <p:spPr bwMode="auto">
              <a:xfrm flipV="1">
                <a:off x="2015" y="3107"/>
                <a:ext cx="37" cy="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48" name="Line 44"/>
              <p:cNvSpPr>
                <a:spLocks noChangeShapeType="1"/>
              </p:cNvSpPr>
              <p:nvPr/>
            </p:nvSpPr>
            <p:spPr bwMode="auto">
              <a:xfrm flipV="1">
                <a:off x="2052" y="3061"/>
                <a:ext cx="34" cy="4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49" name="Line 45"/>
              <p:cNvSpPr>
                <a:spLocks noChangeShapeType="1"/>
              </p:cNvSpPr>
              <p:nvPr/>
            </p:nvSpPr>
            <p:spPr bwMode="auto">
              <a:xfrm flipV="1">
                <a:off x="2086" y="3009"/>
                <a:ext cx="34" cy="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50" name="Line 46"/>
              <p:cNvSpPr>
                <a:spLocks noChangeShapeType="1"/>
              </p:cNvSpPr>
              <p:nvPr/>
            </p:nvSpPr>
            <p:spPr bwMode="auto">
              <a:xfrm flipV="1">
                <a:off x="2120" y="2953"/>
                <a:ext cx="37" cy="5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51" name="Line 47"/>
              <p:cNvSpPr>
                <a:spLocks noChangeShapeType="1"/>
              </p:cNvSpPr>
              <p:nvPr/>
            </p:nvSpPr>
            <p:spPr bwMode="auto">
              <a:xfrm flipV="1">
                <a:off x="2157" y="2887"/>
                <a:ext cx="34" cy="6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52" name="Line 48"/>
              <p:cNvSpPr>
                <a:spLocks noChangeShapeType="1"/>
              </p:cNvSpPr>
              <p:nvPr/>
            </p:nvSpPr>
            <p:spPr bwMode="auto">
              <a:xfrm flipV="1">
                <a:off x="2191" y="2815"/>
                <a:ext cx="35" cy="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53" name="Line 49"/>
              <p:cNvSpPr>
                <a:spLocks noChangeShapeType="1"/>
              </p:cNvSpPr>
              <p:nvPr/>
            </p:nvSpPr>
            <p:spPr bwMode="auto">
              <a:xfrm flipV="1">
                <a:off x="2226" y="2737"/>
                <a:ext cx="37" cy="7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54" name="Line 50"/>
              <p:cNvSpPr>
                <a:spLocks noChangeShapeType="1"/>
              </p:cNvSpPr>
              <p:nvPr/>
            </p:nvSpPr>
            <p:spPr bwMode="auto">
              <a:xfrm flipV="1">
                <a:off x="2263" y="2651"/>
                <a:ext cx="34" cy="8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55" name="Line 51"/>
              <p:cNvSpPr>
                <a:spLocks noChangeShapeType="1"/>
              </p:cNvSpPr>
              <p:nvPr/>
            </p:nvSpPr>
            <p:spPr bwMode="auto">
              <a:xfrm flipV="1">
                <a:off x="2297" y="2558"/>
                <a:ext cx="34" cy="9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56" name="Line 52"/>
              <p:cNvSpPr>
                <a:spLocks noChangeShapeType="1"/>
              </p:cNvSpPr>
              <p:nvPr/>
            </p:nvSpPr>
            <p:spPr bwMode="auto">
              <a:xfrm flipV="1">
                <a:off x="2331" y="2460"/>
                <a:ext cx="37" cy="9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57" name="Line 53"/>
              <p:cNvSpPr>
                <a:spLocks noChangeShapeType="1"/>
              </p:cNvSpPr>
              <p:nvPr/>
            </p:nvSpPr>
            <p:spPr bwMode="auto">
              <a:xfrm flipV="1">
                <a:off x="2368" y="2354"/>
                <a:ext cx="34" cy="10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58" name="Line 54"/>
              <p:cNvSpPr>
                <a:spLocks noChangeShapeType="1"/>
              </p:cNvSpPr>
              <p:nvPr/>
            </p:nvSpPr>
            <p:spPr bwMode="auto">
              <a:xfrm flipV="1">
                <a:off x="2402" y="2244"/>
                <a:ext cx="35" cy="11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59" name="Line 55"/>
              <p:cNvSpPr>
                <a:spLocks noChangeShapeType="1"/>
              </p:cNvSpPr>
              <p:nvPr/>
            </p:nvSpPr>
            <p:spPr bwMode="auto">
              <a:xfrm flipV="1">
                <a:off x="2437" y="2129"/>
                <a:ext cx="36" cy="11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60" name="Line 56"/>
              <p:cNvSpPr>
                <a:spLocks noChangeShapeType="1"/>
              </p:cNvSpPr>
              <p:nvPr/>
            </p:nvSpPr>
            <p:spPr bwMode="auto">
              <a:xfrm flipV="1">
                <a:off x="2473" y="2013"/>
                <a:ext cx="35" cy="1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61" name="Line 57"/>
              <p:cNvSpPr>
                <a:spLocks noChangeShapeType="1"/>
              </p:cNvSpPr>
              <p:nvPr/>
            </p:nvSpPr>
            <p:spPr bwMode="auto">
              <a:xfrm flipV="1">
                <a:off x="2508" y="1893"/>
                <a:ext cx="34" cy="1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62" name="Line 58"/>
              <p:cNvSpPr>
                <a:spLocks noChangeShapeType="1"/>
              </p:cNvSpPr>
              <p:nvPr/>
            </p:nvSpPr>
            <p:spPr bwMode="auto">
              <a:xfrm flipV="1">
                <a:off x="2542" y="1775"/>
                <a:ext cx="37" cy="1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63" name="Line 59"/>
              <p:cNvSpPr>
                <a:spLocks noChangeShapeType="1"/>
              </p:cNvSpPr>
              <p:nvPr/>
            </p:nvSpPr>
            <p:spPr bwMode="auto">
              <a:xfrm flipV="1">
                <a:off x="2579" y="1657"/>
                <a:ext cx="34" cy="1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64" name="Line 60"/>
              <p:cNvSpPr>
                <a:spLocks noChangeShapeType="1"/>
              </p:cNvSpPr>
              <p:nvPr/>
            </p:nvSpPr>
            <p:spPr bwMode="auto">
              <a:xfrm flipV="1">
                <a:off x="2613" y="1542"/>
                <a:ext cx="35" cy="11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65" name="Line 61"/>
              <p:cNvSpPr>
                <a:spLocks noChangeShapeType="1"/>
              </p:cNvSpPr>
              <p:nvPr/>
            </p:nvSpPr>
            <p:spPr bwMode="auto">
              <a:xfrm flipV="1">
                <a:off x="2648" y="1434"/>
                <a:ext cx="36" cy="1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66" name="Line 62"/>
              <p:cNvSpPr>
                <a:spLocks noChangeShapeType="1"/>
              </p:cNvSpPr>
              <p:nvPr/>
            </p:nvSpPr>
            <p:spPr bwMode="auto">
              <a:xfrm flipV="1">
                <a:off x="2684" y="1331"/>
                <a:ext cx="35" cy="1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67" name="Line 63"/>
              <p:cNvSpPr>
                <a:spLocks noChangeShapeType="1"/>
              </p:cNvSpPr>
              <p:nvPr/>
            </p:nvSpPr>
            <p:spPr bwMode="auto">
              <a:xfrm flipV="1">
                <a:off x="2719" y="1238"/>
                <a:ext cx="37" cy="9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68" name="Line 64"/>
              <p:cNvSpPr>
                <a:spLocks noChangeShapeType="1"/>
              </p:cNvSpPr>
              <p:nvPr/>
            </p:nvSpPr>
            <p:spPr bwMode="auto">
              <a:xfrm flipV="1">
                <a:off x="2756" y="1152"/>
                <a:ext cx="34" cy="8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69" name="Line 65"/>
              <p:cNvSpPr>
                <a:spLocks noChangeShapeType="1"/>
              </p:cNvSpPr>
              <p:nvPr/>
            </p:nvSpPr>
            <p:spPr bwMode="auto">
              <a:xfrm flipV="1">
                <a:off x="2790" y="1081"/>
                <a:ext cx="34" cy="7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70" name="Line 66"/>
              <p:cNvSpPr>
                <a:spLocks noChangeShapeType="1"/>
              </p:cNvSpPr>
              <p:nvPr/>
            </p:nvSpPr>
            <p:spPr bwMode="auto">
              <a:xfrm flipV="1">
                <a:off x="2824" y="1020"/>
                <a:ext cx="37" cy="6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71" name="Line 67"/>
              <p:cNvSpPr>
                <a:spLocks noChangeShapeType="1"/>
              </p:cNvSpPr>
              <p:nvPr/>
            </p:nvSpPr>
            <p:spPr bwMode="auto">
              <a:xfrm flipV="1">
                <a:off x="2861" y="975"/>
                <a:ext cx="34" cy="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72" name="Line 68"/>
              <p:cNvSpPr>
                <a:spLocks noChangeShapeType="1"/>
              </p:cNvSpPr>
              <p:nvPr/>
            </p:nvSpPr>
            <p:spPr bwMode="auto">
              <a:xfrm flipV="1">
                <a:off x="2895" y="944"/>
                <a:ext cx="35" cy="3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73" name="Line 69"/>
              <p:cNvSpPr>
                <a:spLocks noChangeShapeType="1"/>
              </p:cNvSpPr>
              <p:nvPr/>
            </p:nvSpPr>
            <p:spPr bwMode="auto">
              <a:xfrm flipV="1">
                <a:off x="2930" y="929"/>
                <a:ext cx="37" cy="1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74" name="Line 70"/>
              <p:cNvSpPr>
                <a:spLocks noChangeShapeType="1"/>
              </p:cNvSpPr>
              <p:nvPr/>
            </p:nvSpPr>
            <p:spPr bwMode="auto">
              <a:xfrm>
                <a:off x="2967" y="929"/>
                <a:ext cx="34" cy="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75" name="Line 71"/>
              <p:cNvSpPr>
                <a:spLocks noChangeShapeType="1"/>
              </p:cNvSpPr>
              <p:nvPr/>
            </p:nvSpPr>
            <p:spPr bwMode="auto">
              <a:xfrm>
                <a:off x="3001" y="931"/>
                <a:ext cx="34" cy="1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76" name="Line 72"/>
              <p:cNvSpPr>
                <a:spLocks noChangeShapeType="1"/>
              </p:cNvSpPr>
              <p:nvPr/>
            </p:nvSpPr>
            <p:spPr bwMode="auto">
              <a:xfrm>
                <a:off x="3035" y="946"/>
                <a:ext cx="37" cy="3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77" name="Line 73"/>
              <p:cNvSpPr>
                <a:spLocks noChangeShapeType="1"/>
              </p:cNvSpPr>
              <p:nvPr/>
            </p:nvSpPr>
            <p:spPr bwMode="auto">
              <a:xfrm>
                <a:off x="3072" y="980"/>
                <a:ext cx="34" cy="4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78" name="Line 74"/>
              <p:cNvSpPr>
                <a:spLocks noChangeShapeType="1"/>
              </p:cNvSpPr>
              <p:nvPr/>
            </p:nvSpPr>
            <p:spPr bwMode="auto">
              <a:xfrm>
                <a:off x="3106" y="1027"/>
                <a:ext cx="35" cy="6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79" name="Line 75"/>
              <p:cNvSpPr>
                <a:spLocks noChangeShapeType="1"/>
              </p:cNvSpPr>
              <p:nvPr/>
            </p:nvSpPr>
            <p:spPr bwMode="auto">
              <a:xfrm>
                <a:off x="3141" y="1088"/>
                <a:ext cx="37" cy="7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80" name="Line 76"/>
              <p:cNvSpPr>
                <a:spLocks noChangeShapeType="1"/>
              </p:cNvSpPr>
              <p:nvPr/>
            </p:nvSpPr>
            <p:spPr bwMode="auto">
              <a:xfrm>
                <a:off x="3178" y="1162"/>
                <a:ext cx="34" cy="8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81" name="Line 77"/>
              <p:cNvSpPr>
                <a:spLocks noChangeShapeType="1"/>
              </p:cNvSpPr>
              <p:nvPr/>
            </p:nvSpPr>
            <p:spPr bwMode="auto">
              <a:xfrm>
                <a:off x="3212" y="1248"/>
                <a:ext cx="34" cy="9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82" name="Line 78"/>
              <p:cNvSpPr>
                <a:spLocks noChangeShapeType="1"/>
              </p:cNvSpPr>
              <p:nvPr/>
            </p:nvSpPr>
            <p:spPr bwMode="auto">
              <a:xfrm>
                <a:off x="3246" y="1341"/>
                <a:ext cx="37" cy="10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83" name="Line 79"/>
              <p:cNvSpPr>
                <a:spLocks noChangeShapeType="1"/>
              </p:cNvSpPr>
              <p:nvPr/>
            </p:nvSpPr>
            <p:spPr bwMode="auto">
              <a:xfrm>
                <a:off x="3283" y="1447"/>
                <a:ext cx="34" cy="10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84" name="Line 80"/>
              <p:cNvSpPr>
                <a:spLocks noChangeShapeType="1"/>
              </p:cNvSpPr>
              <p:nvPr/>
            </p:nvSpPr>
            <p:spPr bwMode="auto">
              <a:xfrm>
                <a:off x="3317" y="1554"/>
                <a:ext cx="35" cy="1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85" name="Line 81"/>
              <p:cNvSpPr>
                <a:spLocks noChangeShapeType="1"/>
              </p:cNvSpPr>
              <p:nvPr/>
            </p:nvSpPr>
            <p:spPr bwMode="auto">
              <a:xfrm>
                <a:off x="3352" y="1670"/>
                <a:ext cx="37" cy="1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86" name="Line 82"/>
              <p:cNvSpPr>
                <a:spLocks noChangeShapeType="1"/>
              </p:cNvSpPr>
              <p:nvPr/>
            </p:nvSpPr>
            <p:spPr bwMode="auto">
              <a:xfrm>
                <a:off x="3389" y="1788"/>
                <a:ext cx="34" cy="1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87" name="Line 83"/>
              <p:cNvSpPr>
                <a:spLocks noChangeShapeType="1"/>
              </p:cNvSpPr>
              <p:nvPr/>
            </p:nvSpPr>
            <p:spPr bwMode="auto">
              <a:xfrm>
                <a:off x="3423" y="1908"/>
                <a:ext cx="34" cy="11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88" name="Line 84"/>
              <p:cNvSpPr>
                <a:spLocks noChangeShapeType="1"/>
              </p:cNvSpPr>
              <p:nvPr/>
            </p:nvSpPr>
            <p:spPr bwMode="auto">
              <a:xfrm>
                <a:off x="3457" y="2025"/>
                <a:ext cx="37" cy="1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89" name="Line 85"/>
              <p:cNvSpPr>
                <a:spLocks noChangeShapeType="1"/>
              </p:cNvSpPr>
              <p:nvPr/>
            </p:nvSpPr>
            <p:spPr bwMode="auto">
              <a:xfrm>
                <a:off x="3494" y="2143"/>
                <a:ext cx="34" cy="11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90" name="Line 86"/>
              <p:cNvSpPr>
                <a:spLocks noChangeShapeType="1"/>
              </p:cNvSpPr>
              <p:nvPr/>
            </p:nvSpPr>
            <p:spPr bwMode="auto">
              <a:xfrm>
                <a:off x="3528" y="2256"/>
                <a:ext cx="37" cy="11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91" name="Line 87"/>
              <p:cNvSpPr>
                <a:spLocks noChangeShapeType="1"/>
              </p:cNvSpPr>
              <p:nvPr/>
            </p:nvSpPr>
            <p:spPr bwMode="auto">
              <a:xfrm>
                <a:off x="3565" y="2367"/>
                <a:ext cx="35" cy="1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92" name="Line 88"/>
              <p:cNvSpPr>
                <a:spLocks noChangeShapeType="1"/>
              </p:cNvSpPr>
              <p:nvPr/>
            </p:nvSpPr>
            <p:spPr bwMode="auto">
              <a:xfrm>
                <a:off x="3600" y="2470"/>
                <a:ext cx="34" cy="9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93" name="Line 89"/>
              <p:cNvSpPr>
                <a:spLocks noChangeShapeType="1"/>
              </p:cNvSpPr>
              <p:nvPr/>
            </p:nvSpPr>
            <p:spPr bwMode="auto">
              <a:xfrm>
                <a:off x="3634" y="2568"/>
                <a:ext cx="37" cy="9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94" name="Line 90"/>
              <p:cNvSpPr>
                <a:spLocks noChangeShapeType="1"/>
              </p:cNvSpPr>
              <p:nvPr/>
            </p:nvSpPr>
            <p:spPr bwMode="auto">
              <a:xfrm>
                <a:off x="3671" y="2661"/>
                <a:ext cx="34" cy="8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95" name="Line 91"/>
              <p:cNvSpPr>
                <a:spLocks noChangeShapeType="1"/>
              </p:cNvSpPr>
              <p:nvPr/>
            </p:nvSpPr>
            <p:spPr bwMode="auto">
              <a:xfrm>
                <a:off x="3705" y="2747"/>
                <a:ext cx="34" cy="7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96" name="Line 92"/>
              <p:cNvSpPr>
                <a:spLocks noChangeShapeType="1"/>
              </p:cNvSpPr>
              <p:nvPr/>
            </p:nvSpPr>
            <p:spPr bwMode="auto">
              <a:xfrm>
                <a:off x="3739" y="2823"/>
                <a:ext cx="37" cy="7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97" name="Line 93"/>
              <p:cNvSpPr>
                <a:spLocks noChangeShapeType="1"/>
              </p:cNvSpPr>
              <p:nvPr/>
            </p:nvSpPr>
            <p:spPr bwMode="auto">
              <a:xfrm>
                <a:off x="3776" y="2894"/>
                <a:ext cx="35" cy="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98" name="Line 94"/>
              <p:cNvSpPr>
                <a:spLocks noChangeShapeType="1"/>
              </p:cNvSpPr>
              <p:nvPr/>
            </p:nvSpPr>
            <p:spPr bwMode="auto">
              <a:xfrm>
                <a:off x="3811" y="2958"/>
                <a:ext cx="34" cy="5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99" name="Line 95"/>
              <p:cNvSpPr>
                <a:spLocks noChangeShapeType="1"/>
              </p:cNvSpPr>
              <p:nvPr/>
            </p:nvSpPr>
            <p:spPr bwMode="auto">
              <a:xfrm>
                <a:off x="3845" y="3017"/>
                <a:ext cx="37" cy="4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00" name="Line 96"/>
              <p:cNvSpPr>
                <a:spLocks noChangeShapeType="1"/>
              </p:cNvSpPr>
              <p:nvPr/>
            </p:nvSpPr>
            <p:spPr bwMode="auto">
              <a:xfrm>
                <a:off x="3882" y="3066"/>
                <a:ext cx="34" cy="4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01" name="Line 97"/>
              <p:cNvSpPr>
                <a:spLocks noChangeShapeType="1"/>
              </p:cNvSpPr>
              <p:nvPr/>
            </p:nvSpPr>
            <p:spPr bwMode="auto">
              <a:xfrm>
                <a:off x="3916" y="3112"/>
                <a:ext cx="34" cy="3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02" name="Line 98"/>
              <p:cNvSpPr>
                <a:spLocks noChangeShapeType="1"/>
              </p:cNvSpPr>
              <p:nvPr/>
            </p:nvSpPr>
            <p:spPr bwMode="auto">
              <a:xfrm>
                <a:off x="3950" y="3149"/>
                <a:ext cx="37" cy="3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03" name="Line 99"/>
              <p:cNvSpPr>
                <a:spLocks noChangeShapeType="1"/>
              </p:cNvSpPr>
              <p:nvPr/>
            </p:nvSpPr>
            <p:spPr bwMode="auto">
              <a:xfrm>
                <a:off x="3987" y="3183"/>
                <a:ext cx="35" cy="3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04" name="Line 100"/>
              <p:cNvSpPr>
                <a:spLocks noChangeShapeType="1"/>
              </p:cNvSpPr>
              <p:nvPr/>
            </p:nvSpPr>
            <p:spPr bwMode="auto">
              <a:xfrm>
                <a:off x="4022" y="3213"/>
                <a:ext cx="34" cy="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05" name="Line 101"/>
              <p:cNvSpPr>
                <a:spLocks noChangeShapeType="1"/>
              </p:cNvSpPr>
              <p:nvPr/>
            </p:nvSpPr>
            <p:spPr bwMode="auto">
              <a:xfrm>
                <a:off x="4056" y="3237"/>
                <a:ext cx="37" cy="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06" name="Line 102"/>
              <p:cNvSpPr>
                <a:spLocks noChangeShapeType="1"/>
              </p:cNvSpPr>
              <p:nvPr/>
            </p:nvSpPr>
            <p:spPr bwMode="auto">
              <a:xfrm>
                <a:off x="4093" y="3257"/>
                <a:ext cx="34" cy="1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07" name="Line 103"/>
              <p:cNvSpPr>
                <a:spLocks noChangeShapeType="1"/>
              </p:cNvSpPr>
              <p:nvPr/>
            </p:nvSpPr>
            <p:spPr bwMode="auto">
              <a:xfrm>
                <a:off x="4127" y="3274"/>
                <a:ext cx="34" cy="1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08" name="Line 104"/>
              <p:cNvSpPr>
                <a:spLocks noChangeShapeType="1"/>
              </p:cNvSpPr>
              <p:nvPr/>
            </p:nvSpPr>
            <p:spPr bwMode="auto">
              <a:xfrm>
                <a:off x="4161" y="3289"/>
                <a:ext cx="37" cy="1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09" name="Line 105"/>
              <p:cNvSpPr>
                <a:spLocks noChangeShapeType="1"/>
              </p:cNvSpPr>
              <p:nvPr/>
            </p:nvSpPr>
            <p:spPr bwMode="auto">
              <a:xfrm>
                <a:off x="4198" y="3301"/>
                <a:ext cx="35" cy="1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10" name="Line 106"/>
              <p:cNvSpPr>
                <a:spLocks noChangeShapeType="1"/>
              </p:cNvSpPr>
              <p:nvPr/>
            </p:nvSpPr>
            <p:spPr bwMode="auto">
              <a:xfrm>
                <a:off x="4233" y="3311"/>
                <a:ext cx="34" cy="1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11" name="Line 107"/>
              <p:cNvSpPr>
                <a:spLocks noChangeShapeType="1"/>
              </p:cNvSpPr>
              <p:nvPr/>
            </p:nvSpPr>
            <p:spPr bwMode="auto">
              <a:xfrm>
                <a:off x="4267" y="3321"/>
                <a:ext cx="37" cy="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12" name="Line 108"/>
              <p:cNvSpPr>
                <a:spLocks noChangeShapeType="1"/>
              </p:cNvSpPr>
              <p:nvPr/>
            </p:nvSpPr>
            <p:spPr bwMode="auto">
              <a:xfrm>
                <a:off x="4304" y="3326"/>
                <a:ext cx="34" cy="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13" name="Line 109"/>
              <p:cNvSpPr>
                <a:spLocks noChangeShapeType="1"/>
              </p:cNvSpPr>
              <p:nvPr/>
            </p:nvSpPr>
            <p:spPr bwMode="auto">
              <a:xfrm>
                <a:off x="4338" y="3331"/>
                <a:ext cx="34" cy="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14" name="Line 110"/>
              <p:cNvSpPr>
                <a:spLocks noChangeShapeType="1"/>
              </p:cNvSpPr>
              <p:nvPr/>
            </p:nvSpPr>
            <p:spPr bwMode="auto">
              <a:xfrm>
                <a:off x="4372" y="3336"/>
                <a:ext cx="37" cy="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15" name="Line 111"/>
              <p:cNvSpPr>
                <a:spLocks noChangeShapeType="1"/>
              </p:cNvSpPr>
              <p:nvPr/>
            </p:nvSpPr>
            <p:spPr bwMode="auto">
              <a:xfrm>
                <a:off x="4409" y="3338"/>
                <a:ext cx="35" cy="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16" name="Line 112"/>
              <p:cNvSpPr>
                <a:spLocks noChangeShapeType="1"/>
              </p:cNvSpPr>
              <p:nvPr/>
            </p:nvSpPr>
            <p:spPr bwMode="auto">
              <a:xfrm>
                <a:off x="4444" y="3340"/>
                <a:ext cx="36" cy="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17" name="Line 113"/>
              <p:cNvSpPr>
                <a:spLocks noChangeShapeType="1"/>
              </p:cNvSpPr>
              <p:nvPr/>
            </p:nvSpPr>
            <p:spPr bwMode="auto">
              <a:xfrm>
                <a:off x="4480" y="3343"/>
                <a:ext cx="35" cy="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18" name="Line 114"/>
              <p:cNvSpPr>
                <a:spLocks noChangeShapeType="1"/>
              </p:cNvSpPr>
              <p:nvPr/>
            </p:nvSpPr>
            <p:spPr bwMode="auto">
              <a:xfrm>
                <a:off x="4515" y="3345"/>
                <a:ext cx="34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19" name="Line 115"/>
              <p:cNvSpPr>
                <a:spLocks noChangeShapeType="1"/>
              </p:cNvSpPr>
              <p:nvPr/>
            </p:nvSpPr>
            <p:spPr bwMode="auto">
              <a:xfrm>
                <a:off x="4549" y="3345"/>
                <a:ext cx="11" cy="1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20" name="Line 116"/>
              <p:cNvSpPr>
                <a:spLocks noChangeShapeType="1"/>
              </p:cNvSpPr>
              <p:nvPr/>
            </p:nvSpPr>
            <p:spPr bwMode="auto">
              <a:xfrm>
                <a:off x="4586" y="3348"/>
                <a:ext cx="34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21" name="Line 117"/>
              <p:cNvSpPr>
                <a:spLocks noChangeShapeType="1"/>
              </p:cNvSpPr>
              <p:nvPr/>
            </p:nvSpPr>
            <p:spPr bwMode="auto">
              <a:xfrm>
                <a:off x="4620" y="3348"/>
                <a:ext cx="35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22" name="Line 118"/>
              <p:cNvSpPr>
                <a:spLocks noChangeShapeType="1"/>
              </p:cNvSpPr>
              <p:nvPr/>
            </p:nvSpPr>
            <p:spPr bwMode="auto">
              <a:xfrm>
                <a:off x="4655" y="3348"/>
                <a:ext cx="36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23" name="Line 119"/>
              <p:cNvSpPr>
                <a:spLocks noChangeShapeType="1"/>
              </p:cNvSpPr>
              <p:nvPr/>
            </p:nvSpPr>
            <p:spPr bwMode="auto">
              <a:xfrm>
                <a:off x="4691" y="3348"/>
                <a:ext cx="35" cy="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24" name="Line 120"/>
              <p:cNvSpPr>
                <a:spLocks noChangeShapeType="1"/>
              </p:cNvSpPr>
              <p:nvPr/>
            </p:nvSpPr>
            <p:spPr bwMode="auto">
              <a:xfrm>
                <a:off x="4726" y="3350"/>
                <a:ext cx="34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1625" name="Oval 121"/>
            <p:cNvSpPr>
              <a:spLocks noChangeArrowheads="1"/>
            </p:cNvSpPr>
            <p:nvPr/>
          </p:nvSpPr>
          <p:spPr bwMode="auto">
            <a:xfrm>
              <a:off x="4286" y="2329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455"/>
          <p:cNvGrpSpPr>
            <a:grpSpLocks/>
          </p:cNvGrpSpPr>
          <p:nvPr/>
        </p:nvGrpSpPr>
        <p:grpSpPr bwMode="auto">
          <a:xfrm>
            <a:off x="6054725" y="3967303"/>
            <a:ext cx="2076450" cy="1792288"/>
            <a:chOff x="3814" y="2688"/>
            <a:chExt cx="1308" cy="1129"/>
          </a:xfrm>
        </p:grpSpPr>
        <p:sp>
          <p:nvSpPr>
            <p:cNvPr id="21735" name="Text Box 231"/>
            <p:cNvSpPr txBox="1">
              <a:spLocks noChangeArrowheads="1"/>
            </p:cNvSpPr>
            <p:nvPr/>
          </p:nvSpPr>
          <p:spPr bwMode="auto">
            <a:xfrm>
              <a:off x="3814" y="2688"/>
              <a:ext cx="1308" cy="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solidFill>
                    <a:srgbClr val="FF0000"/>
                  </a:solidFill>
                </a:rPr>
                <a:t>Type II error </a:t>
              </a:r>
            </a:p>
            <a:p>
              <a:pPr algn="ctr" eaLnBrk="0" hangingPunct="0"/>
              <a:r>
                <a:rPr lang="en-US">
                  <a:solidFill>
                    <a:srgbClr val="FF0000"/>
                  </a:solidFill>
                </a:rPr>
                <a:t>at rate </a:t>
              </a:r>
              <a:r>
                <a:rPr lang="en-US">
                  <a:solidFill>
                    <a:srgbClr val="FF0000"/>
                  </a:solidFill>
                  <a:sym typeface="Symbol" pitchFamily="26" charset="2"/>
                </a:rPr>
                <a:t></a:t>
              </a:r>
              <a:endParaRPr lang="en-US" baseline="-16000">
                <a:solidFill>
                  <a:srgbClr val="FF0000"/>
                </a:solidFill>
              </a:endParaRPr>
            </a:p>
          </p:txBody>
        </p:sp>
        <p:grpSp>
          <p:nvGrpSpPr>
            <p:cNvPr id="6" name="Group 454"/>
            <p:cNvGrpSpPr>
              <a:grpSpLocks/>
            </p:cNvGrpSpPr>
            <p:nvPr/>
          </p:nvGrpSpPr>
          <p:grpSpPr bwMode="auto">
            <a:xfrm>
              <a:off x="3936" y="3360"/>
              <a:ext cx="1020" cy="457"/>
              <a:chOff x="3936" y="3360"/>
              <a:chExt cx="1020" cy="457"/>
            </a:xfrm>
          </p:grpSpPr>
          <p:sp>
            <p:nvSpPr>
              <p:cNvPr id="21737" name="Line 233"/>
              <p:cNvSpPr>
                <a:spLocks noChangeShapeType="1"/>
              </p:cNvSpPr>
              <p:nvPr/>
            </p:nvSpPr>
            <p:spPr bwMode="auto">
              <a:xfrm flipH="1">
                <a:off x="3936" y="3780"/>
                <a:ext cx="958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38" name="Line 234"/>
              <p:cNvSpPr>
                <a:spLocks noChangeShapeType="1"/>
              </p:cNvSpPr>
              <p:nvPr/>
            </p:nvSpPr>
            <p:spPr bwMode="auto">
              <a:xfrm flipV="1">
                <a:off x="3936" y="3385"/>
                <a:ext cx="0" cy="395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39" name="Line 235"/>
              <p:cNvSpPr>
                <a:spLocks noChangeShapeType="1"/>
              </p:cNvSpPr>
              <p:nvPr/>
            </p:nvSpPr>
            <p:spPr bwMode="auto">
              <a:xfrm>
                <a:off x="4462" y="3360"/>
                <a:ext cx="0" cy="4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7" name="Group 236"/>
              <p:cNvGrpSpPr>
                <a:grpSpLocks/>
              </p:cNvGrpSpPr>
              <p:nvPr/>
            </p:nvGrpSpPr>
            <p:grpSpPr bwMode="auto">
              <a:xfrm>
                <a:off x="4218" y="3431"/>
                <a:ext cx="738" cy="325"/>
                <a:chOff x="1276" y="929"/>
                <a:chExt cx="3521" cy="2431"/>
              </a:xfrm>
            </p:grpSpPr>
            <p:sp>
              <p:nvSpPr>
                <p:cNvPr id="21741" name="Rectangle 237"/>
                <p:cNvSpPr>
                  <a:spLocks noChangeArrowheads="1"/>
                </p:cNvSpPr>
                <p:nvPr/>
              </p:nvSpPr>
              <p:spPr bwMode="auto">
                <a:xfrm>
                  <a:off x="4561" y="3348"/>
                  <a:ext cx="236" cy="2"/>
                </a:xfrm>
                <a:prstGeom prst="rect">
                  <a:avLst/>
                </a:prstGeom>
                <a:solidFill>
                  <a:srgbClr val="787878"/>
                </a:solidFill>
                <a:ln w="381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42" name="Line 238"/>
                <p:cNvSpPr>
                  <a:spLocks noChangeShapeType="1"/>
                </p:cNvSpPr>
                <p:nvPr/>
              </p:nvSpPr>
              <p:spPr bwMode="auto">
                <a:xfrm>
                  <a:off x="1276" y="3348"/>
                  <a:ext cx="35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43" name="Line 239"/>
                <p:cNvSpPr>
                  <a:spLocks noChangeShapeType="1"/>
                </p:cNvSpPr>
                <p:nvPr/>
              </p:nvSpPr>
              <p:spPr bwMode="auto">
                <a:xfrm>
                  <a:off x="1311" y="3348"/>
                  <a:ext cx="36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44" name="Line 240"/>
                <p:cNvSpPr>
                  <a:spLocks noChangeShapeType="1"/>
                </p:cNvSpPr>
                <p:nvPr/>
              </p:nvSpPr>
              <p:spPr bwMode="auto">
                <a:xfrm>
                  <a:off x="1347" y="3348"/>
                  <a:ext cx="35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45" name="Line 241"/>
                <p:cNvSpPr>
                  <a:spLocks noChangeShapeType="1"/>
                </p:cNvSpPr>
                <p:nvPr/>
              </p:nvSpPr>
              <p:spPr bwMode="auto">
                <a:xfrm flipV="1">
                  <a:off x="1382" y="3345"/>
                  <a:ext cx="34" cy="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46" name="Line 242"/>
                <p:cNvSpPr>
                  <a:spLocks noChangeShapeType="1"/>
                </p:cNvSpPr>
                <p:nvPr/>
              </p:nvSpPr>
              <p:spPr bwMode="auto">
                <a:xfrm>
                  <a:off x="1416" y="3345"/>
                  <a:ext cx="37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47" name="Line 243"/>
                <p:cNvSpPr>
                  <a:spLocks noChangeShapeType="1"/>
                </p:cNvSpPr>
                <p:nvPr/>
              </p:nvSpPr>
              <p:spPr bwMode="auto">
                <a:xfrm flipV="1">
                  <a:off x="1453" y="3343"/>
                  <a:ext cx="34" cy="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48" name="Line 244"/>
                <p:cNvSpPr>
                  <a:spLocks noChangeShapeType="1"/>
                </p:cNvSpPr>
                <p:nvPr/>
              </p:nvSpPr>
              <p:spPr bwMode="auto">
                <a:xfrm flipV="1">
                  <a:off x="1487" y="3340"/>
                  <a:ext cx="35" cy="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49" name="Line 245"/>
                <p:cNvSpPr>
                  <a:spLocks noChangeShapeType="1"/>
                </p:cNvSpPr>
                <p:nvPr/>
              </p:nvSpPr>
              <p:spPr bwMode="auto">
                <a:xfrm flipV="1">
                  <a:off x="1522" y="3338"/>
                  <a:ext cx="36" cy="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50" name="Line 246"/>
                <p:cNvSpPr>
                  <a:spLocks noChangeShapeType="1"/>
                </p:cNvSpPr>
                <p:nvPr/>
              </p:nvSpPr>
              <p:spPr bwMode="auto">
                <a:xfrm flipV="1">
                  <a:off x="1558" y="3336"/>
                  <a:ext cx="35" cy="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51" name="Line 247"/>
                <p:cNvSpPr>
                  <a:spLocks noChangeShapeType="1"/>
                </p:cNvSpPr>
                <p:nvPr/>
              </p:nvSpPr>
              <p:spPr bwMode="auto">
                <a:xfrm flipV="1">
                  <a:off x="1593" y="3331"/>
                  <a:ext cx="34" cy="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52" name="Line 248"/>
                <p:cNvSpPr>
                  <a:spLocks noChangeShapeType="1"/>
                </p:cNvSpPr>
                <p:nvPr/>
              </p:nvSpPr>
              <p:spPr bwMode="auto">
                <a:xfrm flipV="1">
                  <a:off x="1627" y="3326"/>
                  <a:ext cx="37" cy="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53" name="Line 249"/>
                <p:cNvSpPr>
                  <a:spLocks noChangeShapeType="1"/>
                </p:cNvSpPr>
                <p:nvPr/>
              </p:nvSpPr>
              <p:spPr bwMode="auto">
                <a:xfrm flipV="1">
                  <a:off x="1664" y="3318"/>
                  <a:ext cx="34" cy="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54" name="Line 250"/>
                <p:cNvSpPr>
                  <a:spLocks noChangeShapeType="1"/>
                </p:cNvSpPr>
                <p:nvPr/>
              </p:nvSpPr>
              <p:spPr bwMode="auto">
                <a:xfrm flipV="1">
                  <a:off x="1698" y="3311"/>
                  <a:ext cx="35" cy="7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55" name="Line 251"/>
                <p:cNvSpPr>
                  <a:spLocks noChangeShapeType="1"/>
                </p:cNvSpPr>
                <p:nvPr/>
              </p:nvSpPr>
              <p:spPr bwMode="auto">
                <a:xfrm flipV="1">
                  <a:off x="1733" y="3301"/>
                  <a:ext cx="36" cy="1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56" name="Line 252"/>
                <p:cNvSpPr>
                  <a:spLocks noChangeShapeType="1"/>
                </p:cNvSpPr>
                <p:nvPr/>
              </p:nvSpPr>
              <p:spPr bwMode="auto">
                <a:xfrm flipV="1">
                  <a:off x="1769" y="3289"/>
                  <a:ext cx="35" cy="1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57" name="Line 253"/>
                <p:cNvSpPr>
                  <a:spLocks noChangeShapeType="1"/>
                </p:cNvSpPr>
                <p:nvPr/>
              </p:nvSpPr>
              <p:spPr bwMode="auto">
                <a:xfrm flipV="1">
                  <a:off x="1804" y="3274"/>
                  <a:ext cx="37" cy="1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58" name="Line 254"/>
                <p:cNvSpPr>
                  <a:spLocks noChangeShapeType="1"/>
                </p:cNvSpPr>
                <p:nvPr/>
              </p:nvSpPr>
              <p:spPr bwMode="auto">
                <a:xfrm flipV="1">
                  <a:off x="1841" y="3257"/>
                  <a:ext cx="34" cy="17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59" name="Line 255"/>
                <p:cNvSpPr>
                  <a:spLocks noChangeShapeType="1"/>
                </p:cNvSpPr>
                <p:nvPr/>
              </p:nvSpPr>
              <p:spPr bwMode="auto">
                <a:xfrm flipV="1">
                  <a:off x="1875" y="3235"/>
                  <a:ext cx="34" cy="2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60" name="Line 256"/>
                <p:cNvSpPr>
                  <a:spLocks noChangeShapeType="1"/>
                </p:cNvSpPr>
                <p:nvPr/>
              </p:nvSpPr>
              <p:spPr bwMode="auto">
                <a:xfrm flipV="1">
                  <a:off x="1909" y="3210"/>
                  <a:ext cx="37" cy="2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61" name="Line 257"/>
                <p:cNvSpPr>
                  <a:spLocks noChangeShapeType="1"/>
                </p:cNvSpPr>
                <p:nvPr/>
              </p:nvSpPr>
              <p:spPr bwMode="auto">
                <a:xfrm flipV="1">
                  <a:off x="1946" y="3181"/>
                  <a:ext cx="34" cy="29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62" name="Line 258"/>
                <p:cNvSpPr>
                  <a:spLocks noChangeShapeType="1"/>
                </p:cNvSpPr>
                <p:nvPr/>
              </p:nvSpPr>
              <p:spPr bwMode="auto">
                <a:xfrm flipV="1">
                  <a:off x="1980" y="3147"/>
                  <a:ext cx="35" cy="34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63" name="Line 259"/>
                <p:cNvSpPr>
                  <a:spLocks noChangeShapeType="1"/>
                </p:cNvSpPr>
                <p:nvPr/>
              </p:nvSpPr>
              <p:spPr bwMode="auto">
                <a:xfrm flipV="1">
                  <a:off x="2015" y="3107"/>
                  <a:ext cx="37" cy="4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64" name="Line 260"/>
                <p:cNvSpPr>
                  <a:spLocks noChangeShapeType="1"/>
                </p:cNvSpPr>
                <p:nvPr/>
              </p:nvSpPr>
              <p:spPr bwMode="auto">
                <a:xfrm flipV="1">
                  <a:off x="2052" y="3061"/>
                  <a:ext cx="34" cy="4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65" name="Line 261"/>
                <p:cNvSpPr>
                  <a:spLocks noChangeShapeType="1"/>
                </p:cNvSpPr>
                <p:nvPr/>
              </p:nvSpPr>
              <p:spPr bwMode="auto">
                <a:xfrm flipV="1">
                  <a:off x="2086" y="3009"/>
                  <a:ext cx="34" cy="5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66" name="Line 262"/>
                <p:cNvSpPr>
                  <a:spLocks noChangeShapeType="1"/>
                </p:cNvSpPr>
                <p:nvPr/>
              </p:nvSpPr>
              <p:spPr bwMode="auto">
                <a:xfrm flipV="1">
                  <a:off x="2120" y="2953"/>
                  <a:ext cx="37" cy="5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67" name="Line 263"/>
                <p:cNvSpPr>
                  <a:spLocks noChangeShapeType="1"/>
                </p:cNvSpPr>
                <p:nvPr/>
              </p:nvSpPr>
              <p:spPr bwMode="auto">
                <a:xfrm flipV="1">
                  <a:off x="2157" y="2887"/>
                  <a:ext cx="34" cy="6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68" name="Line 264"/>
                <p:cNvSpPr>
                  <a:spLocks noChangeShapeType="1"/>
                </p:cNvSpPr>
                <p:nvPr/>
              </p:nvSpPr>
              <p:spPr bwMode="auto">
                <a:xfrm flipV="1">
                  <a:off x="2191" y="2815"/>
                  <a:ext cx="35" cy="7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69" name="Line 265"/>
                <p:cNvSpPr>
                  <a:spLocks noChangeShapeType="1"/>
                </p:cNvSpPr>
                <p:nvPr/>
              </p:nvSpPr>
              <p:spPr bwMode="auto">
                <a:xfrm flipV="1">
                  <a:off x="2226" y="2737"/>
                  <a:ext cx="37" cy="7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70" name="Line 266"/>
                <p:cNvSpPr>
                  <a:spLocks noChangeShapeType="1"/>
                </p:cNvSpPr>
                <p:nvPr/>
              </p:nvSpPr>
              <p:spPr bwMode="auto">
                <a:xfrm flipV="1">
                  <a:off x="2263" y="2651"/>
                  <a:ext cx="34" cy="8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71" name="Line 267"/>
                <p:cNvSpPr>
                  <a:spLocks noChangeShapeType="1"/>
                </p:cNvSpPr>
                <p:nvPr/>
              </p:nvSpPr>
              <p:spPr bwMode="auto">
                <a:xfrm flipV="1">
                  <a:off x="2297" y="2558"/>
                  <a:ext cx="34" cy="9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72" name="Line 268"/>
                <p:cNvSpPr>
                  <a:spLocks noChangeShapeType="1"/>
                </p:cNvSpPr>
                <p:nvPr/>
              </p:nvSpPr>
              <p:spPr bwMode="auto">
                <a:xfrm flipV="1">
                  <a:off x="2331" y="2460"/>
                  <a:ext cx="37" cy="9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73" name="Line 269"/>
                <p:cNvSpPr>
                  <a:spLocks noChangeShapeType="1"/>
                </p:cNvSpPr>
                <p:nvPr/>
              </p:nvSpPr>
              <p:spPr bwMode="auto">
                <a:xfrm flipV="1">
                  <a:off x="2368" y="2354"/>
                  <a:ext cx="34" cy="10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74" name="Line 270"/>
                <p:cNvSpPr>
                  <a:spLocks noChangeShapeType="1"/>
                </p:cNvSpPr>
                <p:nvPr/>
              </p:nvSpPr>
              <p:spPr bwMode="auto">
                <a:xfrm flipV="1">
                  <a:off x="2402" y="2244"/>
                  <a:ext cx="35" cy="11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75" name="Line 271"/>
                <p:cNvSpPr>
                  <a:spLocks noChangeShapeType="1"/>
                </p:cNvSpPr>
                <p:nvPr/>
              </p:nvSpPr>
              <p:spPr bwMode="auto">
                <a:xfrm flipV="1">
                  <a:off x="2437" y="2129"/>
                  <a:ext cx="36" cy="11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76" name="Line 272"/>
                <p:cNvSpPr>
                  <a:spLocks noChangeShapeType="1"/>
                </p:cNvSpPr>
                <p:nvPr/>
              </p:nvSpPr>
              <p:spPr bwMode="auto">
                <a:xfrm flipV="1">
                  <a:off x="2473" y="2013"/>
                  <a:ext cx="35" cy="11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77" name="Line 273"/>
                <p:cNvSpPr>
                  <a:spLocks noChangeShapeType="1"/>
                </p:cNvSpPr>
                <p:nvPr/>
              </p:nvSpPr>
              <p:spPr bwMode="auto">
                <a:xfrm flipV="1">
                  <a:off x="2508" y="1893"/>
                  <a:ext cx="34" cy="12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78" name="Line 274"/>
                <p:cNvSpPr>
                  <a:spLocks noChangeShapeType="1"/>
                </p:cNvSpPr>
                <p:nvPr/>
              </p:nvSpPr>
              <p:spPr bwMode="auto">
                <a:xfrm flipV="1">
                  <a:off x="2542" y="1775"/>
                  <a:ext cx="37" cy="11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79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2579" y="1657"/>
                  <a:ext cx="34" cy="11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80" name="Line 276"/>
                <p:cNvSpPr>
                  <a:spLocks noChangeShapeType="1"/>
                </p:cNvSpPr>
                <p:nvPr/>
              </p:nvSpPr>
              <p:spPr bwMode="auto">
                <a:xfrm flipV="1">
                  <a:off x="2613" y="1542"/>
                  <a:ext cx="35" cy="11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81" name="Line 277"/>
                <p:cNvSpPr>
                  <a:spLocks noChangeShapeType="1"/>
                </p:cNvSpPr>
                <p:nvPr/>
              </p:nvSpPr>
              <p:spPr bwMode="auto">
                <a:xfrm flipV="1">
                  <a:off x="2648" y="1434"/>
                  <a:ext cx="36" cy="10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82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2684" y="1331"/>
                  <a:ext cx="35" cy="10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83" name="Line 279"/>
                <p:cNvSpPr>
                  <a:spLocks noChangeShapeType="1"/>
                </p:cNvSpPr>
                <p:nvPr/>
              </p:nvSpPr>
              <p:spPr bwMode="auto">
                <a:xfrm flipV="1">
                  <a:off x="2719" y="1238"/>
                  <a:ext cx="37" cy="9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84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2756" y="1152"/>
                  <a:ext cx="34" cy="8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85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2790" y="1081"/>
                  <a:ext cx="34" cy="7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86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2824" y="1020"/>
                  <a:ext cx="37" cy="6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87" name="Line 283"/>
                <p:cNvSpPr>
                  <a:spLocks noChangeShapeType="1"/>
                </p:cNvSpPr>
                <p:nvPr/>
              </p:nvSpPr>
              <p:spPr bwMode="auto">
                <a:xfrm flipV="1">
                  <a:off x="2861" y="975"/>
                  <a:ext cx="34" cy="4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88" name="Line 284"/>
                <p:cNvSpPr>
                  <a:spLocks noChangeShapeType="1"/>
                </p:cNvSpPr>
                <p:nvPr/>
              </p:nvSpPr>
              <p:spPr bwMode="auto">
                <a:xfrm flipV="1">
                  <a:off x="2895" y="944"/>
                  <a:ext cx="35" cy="3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89" name="Line 285"/>
                <p:cNvSpPr>
                  <a:spLocks noChangeShapeType="1"/>
                </p:cNvSpPr>
                <p:nvPr/>
              </p:nvSpPr>
              <p:spPr bwMode="auto">
                <a:xfrm flipV="1">
                  <a:off x="2930" y="929"/>
                  <a:ext cx="37" cy="1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90" name="Line 286"/>
                <p:cNvSpPr>
                  <a:spLocks noChangeShapeType="1"/>
                </p:cNvSpPr>
                <p:nvPr/>
              </p:nvSpPr>
              <p:spPr bwMode="auto">
                <a:xfrm>
                  <a:off x="2967" y="929"/>
                  <a:ext cx="34" cy="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91" name="Line 287"/>
                <p:cNvSpPr>
                  <a:spLocks noChangeShapeType="1"/>
                </p:cNvSpPr>
                <p:nvPr/>
              </p:nvSpPr>
              <p:spPr bwMode="auto">
                <a:xfrm>
                  <a:off x="3001" y="931"/>
                  <a:ext cx="34" cy="1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92" name="Line 288"/>
                <p:cNvSpPr>
                  <a:spLocks noChangeShapeType="1"/>
                </p:cNvSpPr>
                <p:nvPr/>
              </p:nvSpPr>
              <p:spPr bwMode="auto">
                <a:xfrm>
                  <a:off x="3035" y="946"/>
                  <a:ext cx="37" cy="34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93" name="Line 289"/>
                <p:cNvSpPr>
                  <a:spLocks noChangeShapeType="1"/>
                </p:cNvSpPr>
                <p:nvPr/>
              </p:nvSpPr>
              <p:spPr bwMode="auto">
                <a:xfrm>
                  <a:off x="3072" y="980"/>
                  <a:ext cx="34" cy="47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94" name="Line 290"/>
                <p:cNvSpPr>
                  <a:spLocks noChangeShapeType="1"/>
                </p:cNvSpPr>
                <p:nvPr/>
              </p:nvSpPr>
              <p:spPr bwMode="auto">
                <a:xfrm>
                  <a:off x="3106" y="1027"/>
                  <a:ext cx="35" cy="6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95" name="Line 291"/>
                <p:cNvSpPr>
                  <a:spLocks noChangeShapeType="1"/>
                </p:cNvSpPr>
                <p:nvPr/>
              </p:nvSpPr>
              <p:spPr bwMode="auto">
                <a:xfrm>
                  <a:off x="3141" y="1088"/>
                  <a:ext cx="37" cy="74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96" name="Line 292"/>
                <p:cNvSpPr>
                  <a:spLocks noChangeShapeType="1"/>
                </p:cNvSpPr>
                <p:nvPr/>
              </p:nvSpPr>
              <p:spPr bwMode="auto">
                <a:xfrm>
                  <a:off x="3178" y="1162"/>
                  <a:ext cx="34" cy="8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97" name="Line 293"/>
                <p:cNvSpPr>
                  <a:spLocks noChangeShapeType="1"/>
                </p:cNvSpPr>
                <p:nvPr/>
              </p:nvSpPr>
              <p:spPr bwMode="auto">
                <a:xfrm>
                  <a:off x="3212" y="1248"/>
                  <a:ext cx="34" cy="9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98" name="Line 294"/>
                <p:cNvSpPr>
                  <a:spLocks noChangeShapeType="1"/>
                </p:cNvSpPr>
                <p:nvPr/>
              </p:nvSpPr>
              <p:spPr bwMode="auto">
                <a:xfrm>
                  <a:off x="3246" y="1341"/>
                  <a:ext cx="37" cy="10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99" name="Line 295"/>
                <p:cNvSpPr>
                  <a:spLocks noChangeShapeType="1"/>
                </p:cNvSpPr>
                <p:nvPr/>
              </p:nvSpPr>
              <p:spPr bwMode="auto">
                <a:xfrm>
                  <a:off x="3283" y="1447"/>
                  <a:ext cx="34" cy="107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00" name="Line 296"/>
                <p:cNvSpPr>
                  <a:spLocks noChangeShapeType="1"/>
                </p:cNvSpPr>
                <p:nvPr/>
              </p:nvSpPr>
              <p:spPr bwMode="auto">
                <a:xfrm>
                  <a:off x="3317" y="1554"/>
                  <a:ext cx="35" cy="11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01" name="Line 297"/>
                <p:cNvSpPr>
                  <a:spLocks noChangeShapeType="1"/>
                </p:cNvSpPr>
                <p:nvPr/>
              </p:nvSpPr>
              <p:spPr bwMode="auto">
                <a:xfrm>
                  <a:off x="3352" y="1670"/>
                  <a:ext cx="37" cy="11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02" name="Line 298"/>
                <p:cNvSpPr>
                  <a:spLocks noChangeShapeType="1"/>
                </p:cNvSpPr>
                <p:nvPr/>
              </p:nvSpPr>
              <p:spPr bwMode="auto">
                <a:xfrm>
                  <a:off x="3389" y="1788"/>
                  <a:ext cx="34" cy="12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03" name="Line 299"/>
                <p:cNvSpPr>
                  <a:spLocks noChangeShapeType="1"/>
                </p:cNvSpPr>
                <p:nvPr/>
              </p:nvSpPr>
              <p:spPr bwMode="auto">
                <a:xfrm>
                  <a:off x="3423" y="1908"/>
                  <a:ext cx="34" cy="117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04" name="Line 300"/>
                <p:cNvSpPr>
                  <a:spLocks noChangeShapeType="1"/>
                </p:cNvSpPr>
                <p:nvPr/>
              </p:nvSpPr>
              <p:spPr bwMode="auto">
                <a:xfrm>
                  <a:off x="3457" y="2025"/>
                  <a:ext cx="37" cy="11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05" name="Line 301"/>
                <p:cNvSpPr>
                  <a:spLocks noChangeShapeType="1"/>
                </p:cNvSpPr>
                <p:nvPr/>
              </p:nvSpPr>
              <p:spPr bwMode="auto">
                <a:xfrm>
                  <a:off x="3494" y="2143"/>
                  <a:ext cx="34" cy="11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06" name="Line 302"/>
                <p:cNvSpPr>
                  <a:spLocks noChangeShapeType="1"/>
                </p:cNvSpPr>
                <p:nvPr/>
              </p:nvSpPr>
              <p:spPr bwMode="auto">
                <a:xfrm>
                  <a:off x="3528" y="2256"/>
                  <a:ext cx="37" cy="11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07" name="Line 303"/>
                <p:cNvSpPr>
                  <a:spLocks noChangeShapeType="1"/>
                </p:cNvSpPr>
                <p:nvPr/>
              </p:nvSpPr>
              <p:spPr bwMode="auto">
                <a:xfrm>
                  <a:off x="3565" y="2367"/>
                  <a:ext cx="35" cy="10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08" name="Line 304"/>
                <p:cNvSpPr>
                  <a:spLocks noChangeShapeType="1"/>
                </p:cNvSpPr>
                <p:nvPr/>
              </p:nvSpPr>
              <p:spPr bwMode="auto">
                <a:xfrm>
                  <a:off x="3600" y="2470"/>
                  <a:ext cx="34" cy="9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09" name="Line 305"/>
                <p:cNvSpPr>
                  <a:spLocks noChangeShapeType="1"/>
                </p:cNvSpPr>
                <p:nvPr/>
              </p:nvSpPr>
              <p:spPr bwMode="auto">
                <a:xfrm>
                  <a:off x="3634" y="2568"/>
                  <a:ext cx="37" cy="9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10" name="Line 306"/>
                <p:cNvSpPr>
                  <a:spLocks noChangeShapeType="1"/>
                </p:cNvSpPr>
                <p:nvPr/>
              </p:nvSpPr>
              <p:spPr bwMode="auto">
                <a:xfrm>
                  <a:off x="3671" y="2661"/>
                  <a:ext cx="34" cy="8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11" name="Line 307"/>
                <p:cNvSpPr>
                  <a:spLocks noChangeShapeType="1"/>
                </p:cNvSpPr>
                <p:nvPr/>
              </p:nvSpPr>
              <p:spPr bwMode="auto">
                <a:xfrm>
                  <a:off x="3705" y="2747"/>
                  <a:ext cx="34" cy="7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12" name="Line 308"/>
                <p:cNvSpPr>
                  <a:spLocks noChangeShapeType="1"/>
                </p:cNvSpPr>
                <p:nvPr/>
              </p:nvSpPr>
              <p:spPr bwMode="auto">
                <a:xfrm>
                  <a:off x="3739" y="2823"/>
                  <a:ext cx="37" cy="7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13" name="Line 309"/>
                <p:cNvSpPr>
                  <a:spLocks noChangeShapeType="1"/>
                </p:cNvSpPr>
                <p:nvPr/>
              </p:nvSpPr>
              <p:spPr bwMode="auto">
                <a:xfrm>
                  <a:off x="3776" y="2894"/>
                  <a:ext cx="35" cy="64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14" name="Line 310"/>
                <p:cNvSpPr>
                  <a:spLocks noChangeShapeType="1"/>
                </p:cNvSpPr>
                <p:nvPr/>
              </p:nvSpPr>
              <p:spPr bwMode="auto">
                <a:xfrm>
                  <a:off x="3811" y="2958"/>
                  <a:ext cx="34" cy="59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15" name="Line 311"/>
                <p:cNvSpPr>
                  <a:spLocks noChangeShapeType="1"/>
                </p:cNvSpPr>
                <p:nvPr/>
              </p:nvSpPr>
              <p:spPr bwMode="auto">
                <a:xfrm>
                  <a:off x="3845" y="3017"/>
                  <a:ext cx="37" cy="49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16" name="Line 312"/>
                <p:cNvSpPr>
                  <a:spLocks noChangeShapeType="1"/>
                </p:cNvSpPr>
                <p:nvPr/>
              </p:nvSpPr>
              <p:spPr bwMode="auto">
                <a:xfrm>
                  <a:off x="3882" y="3066"/>
                  <a:ext cx="34" cy="4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17" name="Line 313"/>
                <p:cNvSpPr>
                  <a:spLocks noChangeShapeType="1"/>
                </p:cNvSpPr>
                <p:nvPr/>
              </p:nvSpPr>
              <p:spPr bwMode="auto">
                <a:xfrm>
                  <a:off x="3916" y="3112"/>
                  <a:ext cx="34" cy="37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18" name="Line 314"/>
                <p:cNvSpPr>
                  <a:spLocks noChangeShapeType="1"/>
                </p:cNvSpPr>
                <p:nvPr/>
              </p:nvSpPr>
              <p:spPr bwMode="auto">
                <a:xfrm>
                  <a:off x="3950" y="3149"/>
                  <a:ext cx="37" cy="34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19" name="Line 315"/>
                <p:cNvSpPr>
                  <a:spLocks noChangeShapeType="1"/>
                </p:cNvSpPr>
                <p:nvPr/>
              </p:nvSpPr>
              <p:spPr bwMode="auto">
                <a:xfrm>
                  <a:off x="3987" y="3183"/>
                  <a:ext cx="35" cy="3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20" name="Line 316"/>
                <p:cNvSpPr>
                  <a:spLocks noChangeShapeType="1"/>
                </p:cNvSpPr>
                <p:nvPr/>
              </p:nvSpPr>
              <p:spPr bwMode="auto">
                <a:xfrm>
                  <a:off x="4022" y="3213"/>
                  <a:ext cx="34" cy="24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21" name="Line 317"/>
                <p:cNvSpPr>
                  <a:spLocks noChangeShapeType="1"/>
                </p:cNvSpPr>
                <p:nvPr/>
              </p:nvSpPr>
              <p:spPr bwMode="auto">
                <a:xfrm>
                  <a:off x="4056" y="3237"/>
                  <a:ext cx="37" cy="2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22" name="Line 318"/>
                <p:cNvSpPr>
                  <a:spLocks noChangeShapeType="1"/>
                </p:cNvSpPr>
                <p:nvPr/>
              </p:nvSpPr>
              <p:spPr bwMode="auto">
                <a:xfrm>
                  <a:off x="4093" y="3257"/>
                  <a:ext cx="34" cy="17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23" name="Line 319"/>
                <p:cNvSpPr>
                  <a:spLocks noChangeShapeType="1"/>
                </p:cNvSpPr>
                <p:nvPr/>
              </p:nvSpPr>
              <p:spPr bwMode="auto">
                <a:xfrm>
                  <a:off x="4127" y="3274"/>
                  <a:ext cx="34" cy="1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24" name="Line 320"/>
                <p:cNvSpPr>
                  <a:spLocks noChangeShapeType="1"/>
                </p:cNvSpPr>
                <p:nvPr/>
              </p:nvSpPr>
              <p:spPr bwMode="auto">
                <a:xfrm>
                  <a:off x="4161" y="3289"/>
                  <a:ext cx="37" cy="1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25" name="Line 321"/>
                <p:cNvSpPr>
                  <a:spLocks noChangeShapeType="1"/>
                </p:cNvSpPr>
                <p:nvPr/>
              </p:nvSpPr>
              <p:spPr bwMode="auto">
                <a:xfrm>
                  <a:off x="4198" y="3301"/>
                  <a:ext cx="35" cy="1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26" name="Line 322"/>
                <p:cNvSpPr>
                  <a:spLocks noChangeShapeType="1"/>
                </p:cNvSpPr>
                <p:nvPr/>
              </p:nvSpPr>
              <p:spPr bwMode="auto">
                <a:xfrm>
                  <a:off x="4233" y="3311"/>
                  <a:ext cx="34" cy="1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27" name="Line 323"/>
                <p:cNvSpPr>
                  <a:spLocks noChangeShapeType="1"/>
                </p:cNvSpPr>
                <p:nvPr/>
              </p:nvSpPr>
              <p:spPr bwMode="auto">
                <a:xfrm>
                  <a:off x="4267" y="3321"/>
                  <a:ext cx="37" cy="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28" name="Line 324"/>
                <p:cNvSpPr>
                  <a:spLocks noChangeShapeType="1"/>
                </p:cNvSpPr>
                <p:nvPr/>
              </p:nvSpPr>
              <p:spPr bwMode="auto">
                <a:xfrm>
                  <a:off x="4304" y="3326"/>
                  <a:ext cx="34" cy="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29" name="Line 325"/>
                <p:cNvSpPr>
                  <a:spLocks noChangeShapeType="1"/>
                </p:cNvSpPr>
                <p:nvPr/>
              </p:nvSpPr>
              <p:spPr bwMode="auto">
                <a:xfrm>
                  <a:off x="4338" y="3331"/>
                  <a:ext cx="34" cy="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30" name="Line 326"/>
                <p:cNvSpPr>
                  <a:spLocks noChangeShapeType="1"/>
                </p:cNvSpPr>
                <p:nvPr/>
              </p:nvSpPr>
              <p:spPr bwMode="auto">
                <a:xfrm>
                  <a:off x="4372" y="3336"/>
                  <a:ext cx="37" cy="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31" name="Line 327"/>
                <p:cNvSpPr>
                  <a:spLocks noChangeShapeType="1"/>
                </p:cNvSpPr>
                <p:nvPr/>
              </p:nvSpPr>
              <p:spPr bwMode="auto">
                <a:xfrm>
                  <a:off x="4409" y="3338"/>
                  <a:ext cx="35" cy="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32" name="Line 328"/>
                <p:cNvSpPr>
                  <a:spLocks noChangeShapeType="1"/>
                </p:cNvSpPr>
                <p:nvPr/>
              </p:nvSpPr>
              <p:spPr bwMode="auto">
                <a:xfrm>
                  <a:off x="4444" y="3340"/>
                  <a:ext cx="36" cy="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33" name="Line 329"/>
                <p:cNvSpPr>
                  <a:spLocks noChangeShapeType="1"/>
                </p:cNvSpPr>
                <p:nvPr/>
              </p:nvSpPr>
              <p:spPr bwMode="auto">
                <a:xfrm>
                  <a:off x="4480" y="3343"/>
                  <a:ext cx="35" cy="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34" name="Line 330"/>
                <p:cNvSpPr>
                  <a:spLocks noChangeShapeType="1"/>
                </p:cNvSpPr>
                <p:nvPr/>
              </p:nvSpPr>
              <p:spPr bwMode="auto">
                <a:xfrm>
                  <a:off x="4515" y="3345"/>
                  <a:ext cx="34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35" name="Line 331"/>
                <p:cNvSpPr>
                  <a:spLocks noChangeShapeType="1"/>
                </p:cNvSpPr>
                <p:nvPr/>
              </p:nvSpPr>
              <p:spPr bwMode="auto">
                <a:xfrm>
                  <a:off x="4549" y="3345"/>
                  <a:ext cx="11" cy="1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36" name="Line 332"/>
                <p:cNvSpPr>
                  <a:spLocks noChangeShapeType="1"/>
                </p:cNvSpPr>
                <p:nvPr/>
              </p:nvSpPr>
              <p:spPr bwMode="auto">
                <a:xfrm>
                  <a:off x="4586" y="3348"/>
                  <a:ext cx="34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37" name="Line 333"/>
                <p:cNvSpPr>
                  <a:spLocks noChangeShapeType="1"/>
                </p:cNvSpPr>
                <p:nvPr/>
              </p:nvSpPr>
              <p:spPr bwMode="auto">
                <a:xfrm>
                  <a:off x="4620" y="3348"/>
                  <a:ext cx="35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38" name="Line 334"/>
                <p:cNvSpPr>
                  <a:spLocks noChangeShapeType="1"/>
                </p:cNvSpPr>
                <p:nvPr/>
              </p:nvSpPr>
              <p:spPr bwMode="auto">
                <a:xfrm>
                  <a:off x="4655" y="3348"/>
                  <a:ext cx="36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39" name="Line 335"/>
                <p:cNvSpPr>
                  <a:spLocks noChangeShapeType="1"/>
                </p:cNvSpPr>
                <p:nvPr/>
              </p:nvSpPr>
              <p:spPr bwMode="auto">
                <a:xfrm>
                  <a:off x="4691" y="3348"/>
                  <a:ext cx="35" cy="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40" name="Line 336"/>
                <p:cNvSpPr>
                  <a:spLocks noChangeShapeType="1"/>
                </p:cNvSpPr>
                <p:nvPr/>
              </p:nvSpPr>
              <p:spPr bwMode="auto">
                <a:xfrm>
                  <a:off x="4726" y="3350"/>
                  <a:ext cx="34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841" name="Oval 337"/>
              <p:cNvSpPr>
                <a:spLocks noChangeArrowheads="1"/>
              </p:cNvSpPr>
              <p:nvPr/>
            </p:nvSpPr>
            <p:spPr bwMode="auto">
              <a:xfrm>
                <a:off x="4236" y="3696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" name="Group 453"/>
          <p:cNvGrpSpPr>
            <a:grpSpLocks/>
          </p:cNvGrpSpPr>
          <p:nvPr/>
        </p:nvGrpSpPr>
        <p:grpSpPr bwMode="auto">
          <a:xfrm>
            <a:off x="2590800" y="4087953"/>
            <a:ext cx="2609850" cy="1595438"/>
            <a:chOff x="1632" y="2764"/>
            <a:chExt cx="1644" cy="1005"/>
          </a:xfrm>
        </p:grpSpPr>
        <p:sp>
          <p:nvSpPr>
            <p:cNvPr id="21843" name="Text Box 339"/>
            <p:cNvSpPr txBox="1">
              <a:spLocks noChangeArrowheads="1"/>
            </p:cNvSpPr>
            <p:nvPr/>
          </p:nvSpPr>
          <p:spPr bwMode="auto">
            <a:xfrm>
              <a:off x="1632" y="2764"/>
              <a:ext cx="1644" cy="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solidFill>
                    <a:srgbClr val="000099"/>
                  </a:solidFill>
                </a:rPr>
                <a:t>Significant result</a:t>
              </a:r>
            </a:p>
            <a:p>
              <a:pPr algn="ctr" eaLnBrk="0" hangingPunct="0"/>
              <a:r>
                <a:rPr lang="en-GB">
                  <a:solidFill>
                    <a:srgbClr val="000099"/>
                  </a:solidFill>
                </a:rPr>
                <a:t>(1-</a:t>
              </a:r>
              <a:r>
                <a:rPr lang="en-US">
                  <a:solidFill>
                    <a:srgbClr val="000099"/>
                  </a:solidFill>
                  <a:sym typeface="Symbol" pitchFamily="26" charset="2"/>
                </a:rPr>
                <a:t>)</a:t>
              </a:r>
              <a:endParaRPr lang="en-US">
                <a:solidFill>
                  <a:srgbClr val="000099"/>
                </a:solidFill>
              </a:endParaRPr>
            </a:p>
          </p:txBody>
        </p:sp>
        <p:grpSp>
          <p:nvGrpSpPr>
            <p:cNvPr id="9" name="Group 452"/>
            <p:cNvGrpSpPr>
              <a:grpSpLocks/>
            </p:cNvGrpSpPr>
            <p:nvPr/>
          </p:nvGrpSpPr>
          <p:grpSpPr bwMode="auto">
            <a:xfrm>
              <a:off x="1908" y="3312"/>
              <a:ext cx="1020" cy="457"/>
              <a:chOff x="1908" y="3312"/>
              <a:chExt cx="1020" cy="457"/>
            </a:xfrm>
          </p:grpSpPr>
          <p:sp>
            <p:nvSpPr>
              <p:cNvPr id="21845" name="Line 341"/>
              <p:cNvSpPr>
                <a:spLocks noChangeShapeType="1"/>
              </p:cNvSpPr>
              <p:nvPr/>
            </p:nvSpPr>
            <p:spPr bwMode="auto">
              <a:xfrm flipH="1">
                <a:off x="1908" y="3732"/>
                <a:ext cx="958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46" name="Line 342"/>
              <p:cNvSpPr>
                <a:spLocks noChangeShapeType="1"/>
              </p:cNvSpPr>
              <p:nvPr/>
            </p:nvSpPr>
            <p:spPr bwMode="auto">
              <a:xfrm flipV="1">
                <a:off x="1908" y="3337"/>
                <a:ext cx="0" cy="395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47" name="Line 343"/>
              <p:cNvSpPr>
                <a:spLocks noChangeShapeType="1"/>
              </p:cNvSpPr>
              <p:nvPr/>
            </p:nvSpPr>
            <p:spPr bwMode="auto">
              <a:xfrm>
                <a:off x="2434" y="3312"/>
                <a:ext cx="0" cy="4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0" name="Group 344"/>
              <p:cNvGrpSpPr>
                <a:grpSpLocks/>
              </p:cNvGrpSpPr>
              <p:nvPr/>
            </p:nvGrpSpPr>
            <p:grpSpPr bwMode="auto">
              <a:xfrm>
                <a:off x="2190" y="3383"/>
                <a:ext cx="738" cy="325"/>
                <a:chOff x="1276" y="929"/>
                <a:chExt cx="3521" cy="2431"/>
              </a:xfrm>
            </p:grpSpPr>
            <p:sp>
              <p:nvSpPr>
                <p:cNvPr id="21849" name="Rectangle 345"/>
                <p:cNvSpPr>
                  <a:spLocks noChangeArrowheads="1"/>
                </p:cNvSpPr>
                <p:nvPr/>
              </p:nvSpPr>
              <p:spPr bwMode="auto">
                <a:xfrm>
                  <a:off x="4561" y="3348"/>
                  <a:ext cx="236" cy="2"/>
                </a:xfrm>
                <a:prstGeom prst="rect">
                  <a:avLst/>
                </a:prstGeom>
                <a:solidFill>
                  <a:srgbClr val="787878"/>
                </a:solidFill>
                <a:ln w="381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50" name="Line 346"/>
                <p:cNvSpPr>
                  <a:spLocks noChangeShapeType="1"/>
                </p:cNvSpPr>
                <p:nvPr/>
              </p:nvSpPr>
              <p:spPr bwMode="auto">
                <a:xfrm>
                  <a:off x="1276" y="3348"/>
                  <a:ext cx="35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51" name="Line 347"/>
                <p:cNvSpPr>
                  <a:spLocks noChangeShapeType="1"/>
                </p:cNvSpPr>
                <p:nvPr/>
              </p:nvSpPr>
              <p:spPr bwMode="auto">
                <a:xfrm>
                  <a:off x="1311" y="3348"/>
                  <a:ext cx="36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52" name="Line 348"/>
                <p:cNvSpPr>
                  <a:spLocks noChangeShapeType="1"/>
                </p:cNvSpPr>
                <p:nvPr/>
              </p:nvSpPr>
              <p:spPr bwMode="auto">
                <a:xfrm>
                  <a:off x="1347" y="3348"/>
                  <a:ext cx="35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53" name="Line 349"/>
                <p:cNvSpPr>
                  <a:spLocks noChangeShapeType="1"/>
                </p:cNvSpPr>
                <p:nvPr/>
              </p:nvSpPr>
              <p:spPr bwMode="auto">
                <a:xfrm flipV="1">
                  <a:off x="1382" y="3345"/>
                  <a:ext cx="34" cy="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54" name="Line 350"/>
                <p:cNvSpPr>
                  <a:spLocks noChangeShapeType="1"/>
                </p:cNvSpPr>
                <p:nvPr/>
              </p:nvSpPr>
              <p:spPr bwMode="auto">
                <a:xfrm>
                  <a:off x="1416" y="3345"/>
                  <a:ext cx="37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55" name="Line 351"/>
                <p:cNvSpPr>
                  <a:spLocks noChangeShapeType="1"/>
                </p:cNvSpPr>
                <p:nvPr/>
              </p:nvSpPr>
              <p:spPr bwMode="auto">
                <a:xfrm flipV="1">
                  <a:off x="1453" y="3343"/>
                  <a:ext cx="34" cy="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56" name="Line 352"/>
                <p:cNvSpPr>
                  <a:spLocks noChangeShapeType="1"/>
                </p:cNvSpPr>
                <p:nvPr/>
              </p:nvSpPr>
              <p:spPr bwMode="auto">
                <a:xfrm flipV="1">
                  <a:off x="1487" y="3340"/>
                  <a:ext cx="35" cy="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57" name="Line 353"/>
                <p:cNvSpPr>
                  <a:spLocks noChangeShapeType="1"/>
                </p:cNvSpPr>
                <p:nvPr/>
              </p:nvSpPr>
              <p:spPr bwMode="auto">
                <a:xfrm flipV="1">
                  <a:off x="1522" y="3338"/>
                  <a:ext cx="36" cy="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58" name="Line 354"/>
                <p:cNvSpPr>
                  <a:spLocks noChangeShapeType="1"/>
                </p:cNvSpPr>
                <p:nvPr/>
              </p:nvSpPr>
              <p:spPr bwMode="auto">
                <a:xfrm flipV="1">
                  <a:off x="1558" y="3336"/>
                  <a:ext cx="35" cy="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59" name="Line 355"/>
                <p:cNvSpPr>
                  <a:spLocks noChangeShapeType="1"/>
                </p:cNvSpPr>
                <p:nvPr/>
              </p:nvSpPr>
              <p:spPr bwMode="auto">
                <a:xfrm flipV="1">
                  <a:off x="1593" y="3331"/>
                  <a:ext cx="34" cy="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60" name="Line 356"/>
                <p:cNvSpPr>
                  <a:spLocks noChangeShapeType="1"/>
                </p:cNvSpPr>
                <p:nvPr/>
              </p:nvSpPr>
              <p:spPr bwMode="auto">
                <a:xfrm flipV="1">
                  <a:off x="1627" y="3326"/>
                  <a:ext cx="37" cy="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61" name="Line 357"/>
                <p:cNvSpPr>
                  <a:spLocks noChangeShapeType="1"/>
                </p:cNvSpPr>
                <p:nvPr/>
              </p:nvSpPr>
              <p:spPr bwMode="auto">
                <a:xfrm flipV="1">
                  <a:off x="1664" y="3318"/>
                  <a:ext cx="34" cy="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62" name="Line 358"/>
                <p:cNvSpPr>
                  <a:spLocks noChangeShapeType="1"/>
                </p:cNvSpPr>
                <p:nvPr/>
              </p:nvSpPr>
              <p:spPr bwMode="auto">
                <a:xfrm flipV="1">
                  <a:off x="1698" y="3311"/>
                  <a:ext cx="35" cy="7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63" name="Line 359"/>
                <p:cNvSpPr>
                  <a:spLocks noChangeShapeType="1"/>
                </p:cNvSpPr>
                <p:nvPr/>
              </p:nvSpPr>
              <p:spPr bwMode="auto">
                <a:xfrm flipV="1">
                  <a:off x="1733" y="3301"/>
                  <a:ext cx="36" cy="1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64" name="Line 360"/>
                <p:cNvSpPr>
                  <a:spLocks noChangeShapeType="1"/>
                </p:cNvSpPr>
                <p:nvPr/>
              </p:nvSpPr>
              <p:spPr bwMode="auto">
                <a:xfrm flipV="1">
                  <a:off x="1769" y="3289"/>
                  <a:ext cx="35" cy="1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65" name="Line 361"/>
                <p:cNvSpPr>
                  <a:spLocks noChangeShapeType="1"/>
                </p:cNvSpPr>
                <p:nvPr/>
              </p:nvSpPr>
              <p:spPr bwMode="auto">
                <a:xfrm flipV="1">
                  <a:off x="1804" y="3274"/>
                  <a:ext cx="37" cy="1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66" name="Line 362"/>
                <p:cNvSpPr>
                  <a:spLocks noChangeShapeType="1"/>
                </p:cNvSpPr>
                <p:nvPr/>
              </p:nvSpPr>
              <p:spPr bwMode="auto">
                <a:xfrm flipV="1">
                  <a:off x="1841" y="3257"/>
                  <a:ext cx="34" cy="17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67" name="Line 363"/>
                <p:cNvSpPr>
                  <a:spLocks noChangeShapeType="1"/>
                </p:cNvSpPr>
                <p:nvPr/>
              </p:nvSpPr>
              <p:spPr bwMode="auto">
                <a:xfrm flipV="1">
                  <a:off x="1875" y="3235"/>
                  <a:ext cx="34" cy="2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68" name="Line 364"/>
                <p:cNvSpPr>
                  <a:spLocks noChangeShapeType="1"/>
                </p:cNvSpPr>
                <p:nvPr/>
              </p:nvSpPr>
              <p:spPr bwMode="auto">
                <a:xfrm flipV="1">
                  <a:off x="1909" y="3210"/>
                  <a:ext cx="37" cy="2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69" name="Line 365"/>
                <p:cNvSpPr>
                  <a:spLocks noChangeShapeType="1"/>
                </p:cNvSpPr>
                <p:nvPr/>
              </p:nvSpPr>
              <p:spPr bwMode="auto">
                <a:xfrm flipV="1">
                  <a:off x="1946" y="3181"/>
                  <a:ext cx="34" cy="29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70" name="Line 366"/>
                <p:cNvSpPr>
                  <a:spLocks noChangeShapeType="1"/>
                </p:cNvSpPr>
                <p:nvPr/>
              </p:nvSpPr>
              <p:spPr bwMode="auto">
                <a:xfrm flipV="1">
                  <a:off x="1980" y="3147"/>
                  <a:ext cx="35" cy="34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71" name="Line 367"/>
                <p:cNvSpPr>
                  <a:spLocks noChangeShapeType="1"/>
                </p:cNvSpPr>
                <p:nvPr/>
              </p:nvSpPr>
              <p:spPr bwMode="auto">
                <a:xfrm flipV="1">
                  <a:off x="2015" y="3107"/>
                  <a:ext cx="37" cy="4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72" name="Line 368"/>
                <p:cNvSpPr>
                  <a:spLocks noChangeShapeType="1"/>
                </p:cNvSpPr>
                <p:nvPr/>
              </p:nvSpPr>
              <p:spPr bwMode="auto">
                <a:xfrm flipV="1">
                  <a:off x="2052" y="3061"/>
                  <a:ext cx="34" cy="4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73" name="Line 369"/>
                <p:cNvSpPr>
                  <a:spLocks noChangeShapeType="1"/>
                </p:cNvSpPr>
                <p:nvPr/>
              </p:nvSpPr>
              <p:spPr bwMode="auto">
                <a:xfrm flipV="1">
                  <a:off x="2086" y="3009"/>
                  <a:ext cx="34" cy="5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74" name="Line 370"/>
                <p:cNvSpPr>
                  <a:spLocks noChangeShapeType="1"/>
                </p:cNvSpPr>
                <p:nvPr/>
              </p:nvSpPr>
              <p:spPr bwMode="auto">
                <a:xfrm flipV="1">
                  <a:off x="2120" y="2953"/>
                  <a:ext cx="37" cy="5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75" name="Line 371"/>
                <p:cNvSpPr>
                  <a:spLocks noChangeShapeType="1"/>
                </p:cNvSpPr>
                <p:nvPr/>
              </p:nvSpPr>
              <p:spPr bwMode="auto">
                <a:xfrm flipV="1">
                  <a:off x="2157" y="2887"/>
                  <a:ext cx="34" cy="6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76" name="Line 372"/>
                <p:cNvSpPr>
                  <a:spLocks noChangeShapeType="1"/>
                </p:cNvSpPr>
                <p:nvPr/>
              </p:nvSpPr>
              <p:spPr bwMode="auto">
                <a:xfrm flipV="1">
                  <a:off x="2191" y="2815"/>
                  <a:ext cx="35" cy="7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77" name="Line 373"/>
                <p:cNvSpPr>
                  <a:spLocks noChangeShapeType="1"/>
                </p:cNvSpPr>
                <p:nvPr/>
              </p:nvSpPr>
              <p:spPr bwMode="auto">
                <a:xfrm flipV="1">
                  <a:off x="2226" y="2737"/>
                  <a:ext cx="37" cy="7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78" name="Line 374"/>
                <p:cNvSpPr>
                  <a:spLocks noChangeShapeType="1"/>
                </p:cNvSpPr>
                <p:nvPr/>
              </p:nvSpPr>
              <p:spPr bwMode="auto">
                <a:xfrm flipV="1">
                  <a:off x="2263" y="2651"/>
                  <a:ext cx="34" cy="8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79" name="Line 375"/>
                <p:cNvSpPr>
                  <a:spLocks noChangeShapeType="1"/>
                </p:cNvSpPr>
                <p:nvPr/>
              </p:nvSpPr>
              <p:spPr bwMode="auto">
                <a:xfrm flipV="1">
                  <a:off x="2297" y="2558"/>
                  <a:ext cx="34" cy="9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80" name="Line 376"/>
                <p:cNvSpPr>
                  <a:spLocks noChangeShapeType="1"/>
                </p:cNvSpPr>
                <p:nvPr/>
              </p:nvSpPr>
              <p:spPr bwMode="auto">
                <a:xfrm flipV="1">
                  <a:off x="2331" y="2460"/>
                  <a:ext cx="37" cy="9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81" name="Line 377"/>
                <p:cNvSpPr>
                  <a:spLocks noChangeShapeType="1"/>
                </p:cNvSpPr>
                <p:nvPr/>
              </p:nvSpPr>
              <p:spPr bwMode="auto">
                <a:xfrm flipV="1">
                  <a:off x="2368" y="2354"/>
                  <a:ext cx="34" cy="10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82" name="Line 378"/>
                <p:cNvSpPr>
                  <a:spLocks noChangeShapeType="1"/>
                </p:cNvSpPr>
                <p:nvPr/>
              </p:nvSpPr>
              <p:spPr bwMode="auto">
                <a:xfrm flipV="1">
                  <a:off x="2402" y="2244"/>
                  <a:ext cx="35" cy="11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83" name="Line 379"/>
                <p:cNvSpPr>
                  <a:spLocks noChangeShapeType="1"/>
                </p:cNvSpPr>
                <p:nvPr/>
              </p:nvSpPr>
              <p:spPr bwMode="auto">
                <a:xfrm flipV="1">
                  <a:off x="2437" y="2129"/>
                  <a:ext cx="36" cy="11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84" name="Line 380"/>
                <p:cNvSpPr>
                  <a:spLocks noChangeShapeType="1"/>
                </p:cNvSpPr>
                <p:nvPr/>
              </p:nvSpPr>
              <p:spPr bwMode="auto">
                <a:xfrm flipV="1">
                  <a:off x="2473" y="2013"/>
                  <a:ext cx="35" cy="11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85" name="Line 381"/>
                <p:cNvSpPr>
                  <a:spLocks noChangeShapeType="1"/>
                </p:cNvSpPr>
                <p:nvPr/>
              </p:nvSpPr>
              <p:spPr bwMode="auto">
                <a:xfrm flipV="1">
                  <a:off x="2508" y="1893"/>
                  <a:ext cx="34" cy="12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86" name="Line 382"/>
                <p:cNvSpPr>
                  <a:spLocks noChangeShapeType="1"/>
                </p:cNvSpPr>
                <p:nvPr/>
              </p:nvSpPr>
              <p:spPr bwMode="auto">
                <a:xfrm flipV="1">
                  <a:off x="2542" y="1775"/>
                  <a:ext cx="37" cy="11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87" name="Line 383"/>
                <p:cNvSpPr>
                  <a:spLocks noChangeShapeType="1"/>
                </p:cNvSpPr>
                <p:nvPr/>
              </p:nvSpPr>
              <p:spPr bwMode="auto">
                <a:xfrm flipV="1">
                  <a:off x="2579" y="1657"/>
                  <a:ext cx="34" cy="11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88" name="Line 384"/>
                <p:cNvSpPr>
                  <a:spLocks noChangeShapeType="1"/>
                </p:cNvSpPr>
                <p:nvPr/>
              </p:nvSpPr>
              <p:spPr bwMode="auto">
                <a:xfrm flipV="1">
                  <a:off x="2613" y="1542"/>
                  <a:ext cx="35" cy="11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89" name="Line 385"/>
                <p:cNvSpPr>
                  <a:spLocks noChangeShapeType="1"/>
                </p:cNvSpPr>
                <p:nvPr/>
              </p:nvSpPr>
              <p:spPr bwMode="auto">
                <a:xfrm flipV="1">
                  <a:off x="2648" y="1434"/>
                  <a:ext cx="36" cy="10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90" name="Line 386"/>
                <p:cNvSpPr>
                  <a:spLocks noChangeShapeType="1"/>
                </p:cNvSpPr>
                <p:nvPr/>
              </p:nvSpPr>
              <p:spPr bwMode="auto">
                <a:xfrm flipV="1">
                  <a:off x="2684" y="1331"/>
                  <a:ext cx="35" cy="10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91" name="Line 387"/>
                <p:cNvSpPr>
                  <a:spLocks noChangeShapeType="1"/>
                </p:cNvSpPr>
                <p:nvPr/>
              </p:nvSpPr>
              <p:spPr bwMode="auto">
                <a:xfrm flipV="1">
                  <a:off x="2719" y="1238"/>
                  <a:ext cx="37" cy="9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92" name="Line 388"/>
                <p:cNvSpPr>
                  <a:spLocks noChangeShapeType="1"/>
                </p:cNvSpPr>
                <p:nvPr/>
              </p:nvSpPr>
              <p:spPr bwMode="auto">
                <a:xfrm flipV="1">
                  <a:off x="2756" y="1152"/>
                  <a:ext cx="34" cy="8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93" name="Line 389"/>
                <p:cNvSpPr>
                  <a:spLocks noChangeShapeType="1"/>
                </p:cNvSpPr>
                <p:nvPr/>
              </p:nvSpPr>
              <p:spPr bwMode="auto">
                <a:xfrm flipV="1">
                  <a:off x="2790" y="1081"/>
                  <a:ext cx="34" cy="7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94" name="Line 390"/>
                <p:cNvSpPr>
                  <a:spLocks noChangeShapeType="1"/>
                </p:cNvSpPr>
                <p:nvPr/>
              </p:nvSpPr>
              <p:spPr bwMode="auto">
                <a:xfrm flipV="1">
                  <a:off x="2824" y="1020"/>
                  <a:ext cx="37" cy="6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95" name="Line 391"/>
                <p:cNvSpPr>
                  <a:spLocks noChangeShapeType="1"/>
                </p:cNvSpPr>
                <p:nvPr/>
              </p:nvSpPr>
              <p:spPr bwMode="auto">
                <a:xfrm flipV="1">
                  <a:off x="2861" y="975"/>
                  <a:ext cx="34" cy="4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96" name="Line 392"/>
                <p:cNvSpPr>
                  <a:spLocks noChangeShapeType="1"/>
                </p:cNvSpPr>
                <p:nvPr/>
              </p:nvSpPr>
              <p:spPr bwMode="auto">
                <a:xfrm flipV="1">
                  <a:off x="2895" y="944"/>
                  <a:ext cx="35" cy="3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97" name="Line 393"/>
                <p:cNvSpPr>
                  <a:spLocks noChangeShapeType="1"/>
                </p:cNvSpPr>
                <p:nvPr/>
              </p:nvSpPr>
              <p:spPr bwMode="auto">
                <a:xfrm flipV="1">
                  <a:off x="2930" y="929"/>
                  <a:ext cx="37" cy="1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98" name="Line 394"/>
                <p:cNvSpPr>
                  <a:spLocks noChangeShapeType="1"/>
                </p:cNvSpPr>
                <p:nvPr/>
              </p:nvSpPr>
              <p:spPr bwMode="auto">
                <a:xfrm>
                  <a:off x="2967" y="929"/>
                  <a:ext cx="34" cy="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99" name="Line 395"/>
                <p:cNvSpPr>
                  <a:spLocks noChangeShapeType="1"/>
                </p:cNvSpPr>
                <p:nvPr/>
              </p:nvSpPr>
              <p:spPr bwMode="auto">
                <a:xfrm>
                  <a:off x="3001" y="931"/>
                  <a:ext cx="34" cy="1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00" name="Line 396"/>
                <p:cNvSpPr>
                  <a:spLocks noChangeShapeType="1"/>
                </p:cNvSpPr>
                <p:nvPr/>
              </p:nvSpPr>
              <p:spPr bwMode="auto">
                <a:xfrm>
                  <a:off x="3035" y="946"/>
                  <a:ext cx="37" cy="34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01" name="Line 397"/>
                <p:cNvSpPr>
                  <a:spLocks noChangeShapeType="1"/>
                </p:cNvSpPr>
                <p:nvPr/>
              </p:nvSpPr>
              <p:spPr bwMode="auto">
                <a:xfrm>
                  <a:off x="3072" y="980"/>
                  <a:ext cx="34" cy="47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02" name="Line 398"/>
                <p:cNvSpPr>
                  <a:spLocks noChangeShapeType="1"/>
                </p:cNvSpPr>
                <p:nvPr/>
              </p:nvSpPr>
              <p:spPr bwMode="auto">
                <a:xfrm>
                  <a:off x="3106" y="1027"/>
                  <a:ext cx="35" cy="6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03" name="Line 399"/>
                <p:cNvSpPr>
                  <a:spLocks noChangeShapeType="1"/>
                </p:cNvSpPr>
                <p:nvPr/>
              </p:nvSpPr>
              <p:spPr bwMode="auto">
                <a:xfrm>
                  <a:off x="3141" y="1088"/>
                  <a:ext cx="37" cy="74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04" name="Line 400"/>
                <p:cNvSpPr>
                  <a:spLocks noChangeShapeType="1"/>
                </p:cNvSpPr>
                <p:nvPr/>
              </p:nvSpPr>
              <p:spPr bwMode="auto">
                <a:xfrm>
                  <a:off x="3178" y="1162"/>
                  <a:ext cx="34" cy="8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05" name="Line 401"/>
                <p:cNvSpPr>
                  <a:spLocks noChangeShapeType="1"/>
                </p:cNvSpPr>
                <p:nvPr/>
              </p:nvSpPr>
              <p:spPr bwMode="auto">
                <a:xfrm>
                  <a:off x="3212" y="1248"/>
                  <a:ext cx="34" cy="9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06" name="Line 402"/>
                <p:cNvSpPr>
                  <a:spLocks noChangeShapeType="1"/>
                </p:cNvSpPr>
                <p:nvPr/>
              </p:nvSpPr>
              <p:spPr bwMode="auto">
                <a:xfrm>
                  <a:off x="3246" y="1341"/>
                  <a:ext cx="37" cy="10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07" name="Line 403"/>
                <p:cNvSpPr>
                  <a:spLocks noChangeShapeType="1"/>
                </p:cNvSpPr>
                <p:nvPr/>
              </p:nvSpPr>
              <p:spPr bwMode="auto">
                <a:xfrm>
                  <a:off x="3283" y="1447"/>
                  <a:ext cx="34" cy="107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08" name="Line 404"/>
                <p:cNvSpPr>
                  <a:spLocks noChangeShapeType="1"/>
                </p:cNvSpPr>
                <p:nvPr/>
              </p:nvSpPr>
              <p:spPr bwMode="auto">
                <a:xfrm>
                  <a:off x="3317" y="1554"/>
                  <a:ext cx="35" cy="11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09" name="Line 405"/>
                <p:cNvSpPr>
                  <a:spLocks noChangeShapeType="1"/>
                </p:cNvSpPr>
                <p:nvPr/>
              </p:nvSpPr>
              <p:spPr bwMode="auto">
                <a:xfrm>
                  <a:off x="3352" y="1670"/>
                  <a:ext cx="37" cy="11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10" name="Line 406"/>
                <p:cNvSpPr>
                  <a:spLocks noChangeShapeType="1"/>
                </p:cNvSpPr>
                <p:nvPr/>
              </p:nvSpPr>
              <p:spPr bwMode="auto">
                <a:xfrm>
                  <a:off x="3389" y="1788"/>
                  <a:ext cx="34" cy="12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11" name="Line 407"/>
                <p:cNvSpPr>
                  <a:spLocks noChangeShapeType="1"/>
                </p:cNvSpPr>
                <p:nvPr/>
              </p:nvSpPr>
              <p:spPr bwMode="auto">
                <a:xfrm>
                  <a:off x="3423" y="1908"/>
                  <a:ext cx="34" cy="117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12" name="Line 408"/>
                <p:cNvSpPr>
                  <a:spLocks noChangeShapeType="1"/>
                </p:cNvSpPr>
                <p:nvPr/>
              </p:nvSpPr>
              <p:spPr bwMode="auto">
                <a:xfrm>
                  <a:off x="3457" y="2025"/>
                  <a:ext cx="37" cy="11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13" name="Line 409"/>
                <p:cNvSpPr>
                  <a:spLocks noChangeShapeType="1"/>
                </p:cNvSpPr>
                <p:nvPr/>
              </p:nvSpPr>
              <p:spPr bwMode="auto">
                <a:xfrm>
                  <a:off x="3494" y="2143"/>
                  <a:ext cx="34" cy="11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14" name="Line 410"/>
                <p:cNvSpPr>
                  <a:spLocks noChangeShapeType="1"/>
                </p:cNvSpPr>
                <p:nvPr/>
              </p:nvSpPr>
              <p:spPr bwMode="auto">
                <a:xfrm>
                  <a:off x="3528" y="2256"/>
                  <a:ext cx="37" cy="11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15" name="Line 411"/>
                <p:cNvSpPr>
                  <a:spLocks noChangeShapeType="1"/>
                </p:cNvSpPr>
                <p:nvPr/>
              </p:nvSpPr>
              <p:spPr bwMode="auto">
                <a:xfrm>
                  <a:off x="3565" y="2367"/>
                  <a:ext cx="35" cy="10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16" name="Line 412"/>
                <p:cNvSpPr>
                  <a:spLocks noChangeShapeType="1"/>
                </p:cNvSpPr>
                <p:nvPr/>
              </p:nvSpPr>
              <p:spPr bwMode="auto">
                <a:xfrm>
                  <a:off x="3600" y="2470"/>
                  <a:ext cx="34" cy="9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17" name="Line 413"/>
                <p:cNvSpPr>
                  <a:spLocks noChangeShapeType="1"/>
                </p:cNvSpPr>
                <p:nvPr/>
              </p:nvSpPr>
              <p:spPr bwMode="auto">
                <a:xfrm>
                  <a:off x="3634" y="2568"/>
                  <a:ext cx="37" cy="9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18" name="Line 414"/>
                <p:cNvSpPr>
                  <a:spLocks noChangeShapeType="1"/>
                </p:cNvSpPr>
                <p:nvPr/>
              </p:nvSpPr>
              <p:spPr bwMode="auto">
                <a:xfrm>
                  <a:off x="3671" y="2661"/>
                  <a:ext cx="34" cy="8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19" name="Line 415"/>
                <p:cNvSpPr>
                  <a:spLocks noChangeShapeType="1"/>
                </p:cNvSpPr>
                <p:nvPr/>
              </p:nvSpPr>
              <p:spPr bwMode="auto">
                <a:xfrm>
                  <a:off x="3705" y="2747"/>
                  <a:ext cx="34" cy="7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20" name="Line 416"/>
                <p:cNvSpPr>
                  <a:spLocks noChangeShapeType="1"/>
                </p:cNvSpPr>
                <p:nvPr/>
              </p:nvSpPr>
              <p:spPr bwMode="auto">
                <a:xfrm>
                  <a:off x="3739" y="2823"/>
                  <a:ext cx="37" cy="7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21" name="Line 417"/>
                <p:cNvSpPr>
                  <a:spLocks noChangeShapeType="1"/>
                </p:cNvSpPr>
                <p:nvPr/>
              </p:nvSpPr>
              <p:spPr bwMode="auto">
                <a:xfrm>
                  <a:off x="3776" y="2894"/>
                  <a:ext cx="35" cy="64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22" name="Line 418"/>
                <p:cNvSpPr>
                  <a:spLocks noChangeShapeType="1"/>
                </p:cNvSpPr>
                <p:nvPr/>
              </p:nvSpPr>
              <p:spPr bwMode="auto">
                <a:xfrm>
                  <a:off x="3811" y="2958"/>
                  <a:ext cx="34" cy="59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23" name="Line 419"/>
                <p:cNvSpPr>
                  <a:spLocks noChangeShapeType="1"/>
                </p:cNvSpPr>
                <p:nvPr/>
              </p:nvSpPr>
              <p:spPr bwMode="auto">
                <a:xfrm>
                  <a:off x="3845" y="3017"/>
                  <a:ext cx="37" cy="49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24" name="Line 420"/>
                <p:cNvSpPr>
                  <a:spLocks noChangeShapeType="1"/>
                </p:cNvSpPr>
                <p:nvPr/>
              </p:nvSpPr>
              <p:spPr bwMode="auto">
                <a:xfrm>
                  <a:off x="3882" y="3066"/>
                  <a:ext cx="34" cy="4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25" name="Line 421"/>
                <p:cNvSpPr>
                  <a:spLocks noChangeShapeType="1"/>
                </p:cNvSpPr>
                <p:nvPr/>
              </p:nvSpPr>
              <p:spPr bwMode="auto">
                <a:xfrm>
                  <a:off x="3916" y="3112"/>
                  <a:ext cx="34" cy="37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26" name="Line 422"/>
                <p:cNvSpPr>
                  <a:spLocks noChangeShapeType="1"/>
                </p:cNvSpPr>
                <p:nvPr/>
              </p:nvSpPr>
              <p:spPr bwMode="auto">
                <a:xfrm>
                  <a:off x="3950" y="3149"/>
                  <a:ext cx="37" cy="34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27" name="Line 423"/>
                <p:cNvSpPr>
                  <a:spLocks noChangeShapeType="1"/>
                </p:cNvSpPr>
                <p:nvPr/>
              </p:nvSpPr>
              <p:spPr bwMode="auto">
                <a:xfrm>
                  <a:off x="3987" y="3183"/>
                  <a:ext cx="35" cy="3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28" name="Line 424"/>
                <p:cNvSpPr>
                  <a:spLocks noChangeShapeType="1"/>
                </p:cNvSpPr>
                <p:nvPr/>
              </p:nvSpPr>
              <p:spPr bwMode="auto">
                <a:xfrm>
                  <a:off x="4022" y="3213"/>
                  <a:ext cx="34" cy="24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29" name="Line 425"/>
                <p:cNvSpPr>
                  <a:spLocks noChangeShapeType="1"/>
                </p:cNvSpPr>
                <p:nvPr/>
              </p:nvSpPr>
              <p:spPr bwMode="auto">
                <a:xfrm>
                  <a:off x="4056" y="3237"/>
                  <a:ext cx="37" cy="2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30" name="Line 426"/>
                <p:cNvSpPr>
                  <a:spLocks noChangeShapeType="1"/>
                </p:cNvSpPr>
                <p:nvPr/>
              </p:nvSpPr>
              <p:spPr bwMode="auto">
                <a:xfrm>
                  <a:off x="4093" y="3257"/>
                  <a:ext cx="34" cy="17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31" name="Line 427"/>
                <p:cNvSpPr>
                  <a:spLocks noChangeShapeType="1"/>
                </p:cNvSpPr>
                <p:nvPr/>
              </p:nvSpPr>
              <p:spPr bwMode="auto">
                <a:xfrm>
                  <a:off x="4127" y="3274"/>
                  <a:ext cx="34" cy="1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32" name="Line 428"/>
                <p:cNvSpPr>
                  <a:spLocks noChangeShapeType="1"/>
                </p:cNvSpPr>
                <p:nvPr/>
              </p:nvSpPr>
              <p:spPr bwMode="auto">
                <a:xfrm>
                  <a:off x="4161" y="3289"/>
                  <a:ext cx="37" cy="1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33" name="Line 429"/>
                <p:cNvSpPr>
                  <a:spLocks noChangeShapeType="1"/>
                </p:cNvSpPr>
                <p:nvPr/>
              </p:nvSpPr>
              <p:spPr bwMode="auto">
                <a:xfrm>
                  <a:off x="4198" y="3301"/>
                  <a:ext cx="35" cy="1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34" name="Line 430"/>
                <p:cNvSpPr>
                  <a:spLocks noChangeShapeType="1"/>
                </p:cNvSpPr>
                <p:nvPr/>
              </p:nvSpPr>
              <p:spPr bwMode="auto">
                <a:xfrm>
                  <a:off x="4233" y="3311"/>
                  <a:ext cx="34" cy="1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35" name="Line 431"/>
                <p:cNvSpPr>
                  <a:spLocks noChangeShapeType="1"/>
                </p:cNvSpPr>
                <p:nvPr/>
              </p:nvSpPr>
              <p:spPr bwMode="auto">
                <a:xfrm>
                  <a:off x="4267" y="3321"/>
                  <a:ext cx="37" cy="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36" name="Line 432"/>
                <p:cNvSpPr>
                  <a:spLocks noChangeShapeType="1"/>
                </p:cNvSpPr>
                <p:nvPr/>
              </p:nvSpPr>
              <p:spPr bwMode="auto">
                <a:xfrm>
                  <a:off x="4304" y="3326"/>
                  <a:ext cx="34" cy="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37" name="Line 433"/>
                <p:cNvSpPr>
                  <a:spLocks noChangeShapeType="1"/>
                </p:cNvSpPr>
                <p:nvPr/>
              </p:nvSpPr>
              <p:spPr bwMode="auto">
                <a:xfrm>
                  <a:off x="4338" y="3331"/>
                  <a:ext cx="34" cy="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38" name="Line 434"/>
                <p:cNvSpPr>
                  <a:spLocks noChangeShapeType="1"/>
                </p:cNvSpPr>
                <p:nvPr/>
              </p:nvSpPr>
              <p:spPr bwMode="auto">
                <a:xfrm>
                  <a:off x="4372" y="3336"/>
                  <a:ext cx="37" cy="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39" name="Line 435"/>
                <p:cNvSpPr>
                  <a:spLocks noChangeShapeType="1"/>
                </p:cNvSpPr>
                <p:nvPr/>
              </p:nvSpPr>
              <p:spPr bwMode="auto">
                <a:xfrm>
                  <a:off x="4409" y="3338"/>
                  <a:ext cx="35" cy="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40" name="Line 436"/>
                <p:cNvSpPr>
                  <a:spLocks noChangeShapeType="1"/>
                </p:cNvSpPr>
                <p:nvPr/>
              </p:nvSpPr>
              <p:spPr bwMode="auto">
                <a:xfrm>
                  <a:off x="4444" y="3340"/>
                  <a:ext cx="36" cy="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41" name="Line 437"/>
                <p:cNvSpPr>
                  <a:spLocks noChangeShapeType="1"/>
                </p:cNvSpPr>
                <p:nvPr/>
              </p:nvSpPr>
              <p:spPr bwMode="auto">
                <a:xfrm>
                  <a:off x="4480" y="3343"/>
                  <a:ext cx="35" cy="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42" name="Line 438"/>
                <p:cNvSpPr>
                  <a:spLocks noChangeShapeType="1"/>
                </p:cNvSpPr>
                <p:nvPr/>
              </p:nvSpPr>
              <p:spPr bwMode="auto">
                <a:xfrm>
                  <a:off x="4515" y="3345"/>
                  <a:ext cx="34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43" name="Line 439"/>
                <p:cNvSpPr>
                  <a:spLocks noChangeShapeType="1"/>
                </p:cNvSpPr>
                <p:nvPr/>
              </p:nvSpPr>
              <p:spPr bwMode="auto">
                <a:xfrm>
                  <a:off x="4549" y="3345"/>
                  <a:ext cx="11" cy="1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44" name="Line 440"/>
                <p:cNvSpPr>
                  <a:spLocks noChangeShapeType="1"/>
                </p:cNvSpPr>
                <p:nvPr/>
              </p:nvSpPr>
              <p:spPr bwMode="auto">
                <a:xfrm>
                  <a:off x="4586" y="3348"/>
                  <a:ext cx="34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45" name="Line 441"/>
                <p:cNvSpPr>
                  <a:spLocks noChangeShapeType="1"/>
                </p:cNvSpPr>
                <p:nvPr/>
              </p:nvSpPr>
              <p:spPr bwMode="auto">
                <a:xfrm>
                  <a:off x="4620" y="3348"/>
                  <a:ext cx="35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46" name="Line 442"/>
                <p:cNvSpPr>
                  <a:spLocks noChangeShapeType="1"/>
                </p:cNvSpPr>
                <p:nvPr/>
              </p:nvSpPr>
              <p:spPr bwMode="auto">
                <a:xfrm>
                  <a:off x="4655" y="3348"/>
                  <a:ext cx="36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47" name="Line 443"/>
                <p:cNvSpPr>
                  <a:spLocks noChangeShapeType="1"/>
                </p:cNvSpPr>
                <p:nvPr/>
              </p:nvSpPr>
              <p:spPr bwMode="auto">
                <a:xfrm>
                  <a:off x="4691" y="3348"/>
                  <a:ext cx="35" cy="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48" name="Line 444"/>
                <p:cNvSpPr>
                  <a:spLocks noChangeShapeType="1"/>
                </p:cNvSpPr>
                <p:nvPr/>
              </p:nvSpPr>
              <p:spPr bwMode="auto">
                <a:xfrm>
                  <a:off x="4726" y="3350"/>
                  <a:ext cx="34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949" name="Oval 445"/>
              <p:cNvSpPr>
                <a:spLocks noChangeArrowheads="1"/>
              </p:cNvSpPr>
              <p:nvPr/>
            </p:nvSpPr>
            <p:spPr bwMode="auto">
              <a:xfrm>
                <a:off x="2532" y="3673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1" name="Group 450"/>
          <p:cNvGrpSpPr>
            <a:grpSpLocks/>
          </p:cNvGrpSpPr>
          <p:nvPr/>
        </p:nvGrpSpPr>
        <p:grpSpPr bwMode="auto">
          <a:xfrm>
            <a:off x="2913063" y="1833703"/>
            <a:ext cx="1984375" cy="1716088"/>
            <a:chOff x="1835" y="1344"/>
            <a:chExt cx="1250" cy="1081"/>
          </a:xfrm>
        </p:grpSpPr>
        <p:sp>
          <p:nvSpPr>
            <p:cNvPr id="21629" name="Line 125"/>
            <p:cNvSpPr>
              <a:spLocks noChangeShapeType="1"/>
            </p:cNvSpPr>
            <p:nvPr/>
          </p:nvSpPr>
          <p:spPr bwMode="auto">
            <a:xfrm flipH="1">
              <a:off x="1968" y="2388"/>
              <a:ext cx="95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2" name="Group 449"/>
            <p:cNvGrpSpPr>
              <a:grpSpLocks/>
            </p:cNvGrpSpPr>
            <p:nvPr/>
          </p:nvGrpSpPr>
          <p:grpSpPr bwMode="auto">
            <a:xfrm>
              <a:off x="1835" y="1344"/>
              <a:ext cx="1250" cy="1081"/>
              <a:chOff x="1835" y="1344"/>
              <a:chExt cx="1250" cy="1081"/>
            </a:xfrm>
          </p:grpSpPr>
          <p:sp>
            <p:nvSpPr>
              <p:cNvPr id="21627" name="Text Box 123"/>
              <p:cNvSpPr txBox="1">
                <a:spLocks noChangeArrowheads="1"/>
              </p:cNvSpPr>
              <p:nvPr/>
            </p:nvSpPr>
            <p:spPr bwMode="auto">
              <a:xfrm>
                <a:off x="1835" y="1344"/>
                <a:ext cx="1250" cy="5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>
                    <a:solidFill>
                      <a:srgbClr val="FF0000"/>
                    </a:solidFill>
                  </a:rPr>
                  <a:t>Type I error </a:t>
                </a:r>
              </a:p>
              <a:p>
                <a:pPr algn="ctr" eaLnBrk="0" hangingPunct="0"/>
                <a:r>
                  <a:rPr lang="en-US">
                    <a:solidFill>
                      <a:srgbClr val="FF0000"/>
                    </a:solidFill>
                  </a:rPr>
                  <a:t>at rate </a:t>
                </a:r>
                <a:r>
                  <a:rPr lang="en-US">
                    <a:solidFill>
                      <a:srgbClr val="FF0000"/>
                    </a:solidFill>
                    <a:sym typeface="Symbol" pitchFamily="26" charset="2"/>
                  </a:rPr>
                  <a:t>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1630" name="Line 126"/>
              <p:cNvSpPr>
                <a:spLocks noChangeShapeType="1"/>
              </p:cNvSpPr>
              <p:nvPr/>
            </p:nvSpPr>
            <p:spPr bwMode="auto">
              <a:xfrm flipV="1">
                <a:off x="1968" y="1993"/>
                <a:ext cx="0" cy="395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31" name="Line 127"/>
              <p:cNvSpPr>
                <a:spLocks noChangeShapeType="1"/>
              </p:cNvSpPr>
              <p:nvPr/>
            </p:nvSpPr>
            <p:spPr bwMode="auto">
              <a:xfrm>
                <a:off x="2494" y="1968"/>
                <a:ext cx="0" cy="4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3" name="Group 128"/>
              <p:cNvGrpSpPr>
                <a:grpSpLocks/>
              </p:cNvGrpSpPr>
              <p:nvPr/>
            </p:nvGrpSpPr>
            <p:grpSpPr bwMode="auto">
              <a:xfrm>
                <a:off x="1988" y="2038"/>
                <a:ext cx="697" cy="325"/>
                <a:chOff x="1276" y="929"/>
                <a:chExt cx="3521" cy="2431"/>
              </a:xfrm>
            </p:grpSpPr>
            <p:sp>
              <p:nvSpPr>
                <p:cNvPr id="21633" name="Rectangle 129"/>
                <p:cNvSpPr>
                  <a:spLocks noChangeArrowheads="1"/>
                </p:cNvSpPr>
                <p:nvPr/>
              </p:nvSpPr>
              <p:spPr bwMode="auto">
                <a:xfrm>
                  <a:off x="4561" y="3348"/>
                  <a:ext cx="236" cy="2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34" name="Line 130"/>
                <p:cNvSpPr>
                  <a:spLocks noChangeShapeType="1"/>
                </p:cNvSpPr>
                <p:nvPr/>
              </p:nvSpPr>
              <p:spPr bwMode="auto">
                <a:xfrm>
                  <a:off x="1276" y="3348"/>
                  <a:ext cx="35" cy="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35" name="Line 131"/>
                <p:cNvSpPr>
                  <a:spLocks noChangeShapeType="1"/>
                </p:cNvSpPr>
                <p:nvPr/>
              </p:nvSpPr>
              <p:spPr bwMode="auto">
                <a:xfrm>
                  <a:off x="1311" y="3348"/>
                  <a:ext cx="36" cy="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36" name="Line 132"/>
                <p:cNvSpPr>
                  <a:spLocks noChangeShapeType="1"/>
                </p:cNvSpPr>
                <p:nvPr/>
              </p:nvSpPr>
              <p:spPr bwMode="auto">
                <a:xfrm>
                  <a:off x="1347" y="3348"/>
                  <a:ext cx="35" cy="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37" name="Line 133"/>
                <p:cNvSpPr>
                  <a:spLocks noChangeShapeType="1"/>
                </p:cNvSpPr>
                <p:nvPr/>
              </p:nvSpPr>
              <p:spPr bwMode="auto">
                <a:xfrm flipV="1">
                  <a:off x="1382" y="3345"/>
                  <a:ext cx="34" cy="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38" name="Line 134"/>
                <p:cNvSpPr>
                  <a:spLocks noChangeShapeType="1"/>
                </p:cNvSpPr>
                <p:nvPr/>
              </p:nvSpPr>
              <p:spPr bwMode="auto">
                <a:xfrm>
                  <a:off x="1416" y="3345"/>
                  <a:ext cx="37" cy="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39" name="Line 135"/>
                <p:cNvSpPr>
                  <a:spLocks noChangeShapeType="1"/>
                </p:cNvSpPr>
                <p:nvPr/>
              </p:nvSpPr>
              <p:spPr bwMode="auto">
                <a:xfrm flipV="1">
                  <a:off x="1453" y="3343"/>
                  <a:ext cx="34" cy="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40" name="Line 136"/>
                <p:cNvSpPr>
                  <a:spLocks noChangeShapeType="1"/>
                </p:cNvSpPr>
                <p:nvPr/>
              </p:nvSpPr>
              <p:spPr bwMode="auto">
                <a:xfrm flipV="1">
                  <a:off x="1487" y="3340"/>
                  <a:ext cx="35" cy="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41" name="Line 137"/>
                <p:cNvSpPr>
                  <a:spLocks noChangeShapeType="1"/>
                </p:cNvSpPr>
                <p:nvPr/>
              </p:nvSpPr>
              <p:spPr bwMode="auto">
                <a:xfrm flipV="1">
                  <a:off x="1522" y="3338"/>
                  <a:ext cx="36" cy="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42" name="Line 138"/>
                <p:cNvSpPr>
                  <a:spLocks noChangeShapeType="1"/>
                </p:cNvSpPr>
                <p:nvPr/>
              </p:nvSpPr>
              <p:spPr bwMode="auto">
                <a:xfrm flipV="1">
                  <a:off x="1558" y="3336"/>
                  <a:ext cx="35" cy="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43" name="Line 139"/>
                <p:cNvSpPr>
                  <a:spLocks noChangeShapeType="1"/>
                </p:cNvSpPr>
                <p:nvPr/>
              </p:nvSpPr>
              <p:spPr bwMode="auto">
                <a:xfrm flipV="1">
                  <a:off x="1593" y="3331"/>
                  <a:ext cx="34" cy="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44" name="Line 140"/>
                <p:cNvSpPr>
                  <a:spLocks noChangeShapeType="1"/>
                </p:cNvSpPr>
                <p:nvPr/>
              </p:nvSpPr>
              <p:spPr bwMode="auto">
                <a:xfrm flipV="1">
                  <a:off x="1627" y="3326"/>
                  <a:ext cx="37" cy="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45" name="Line 141"/>
                <p:cNvSpPr>
                  <a:spLocks noChangeShapeType="1"/>
                </p:cNvSpPr>
                <p:nvPr/>
              </p:nvSpPr>
              <p:spPr bwMode="auto">
                <a:xfrm flipV="1">
                  <a:off x="1664" y="3318"/>
                  <a:ext cx="34" cy="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46" name="Line 142"/>
                <p:cNvSpPr>
                  <a:spLocks noChangeShapeType="1"/>
                </p:cNvSpPr>
                <p:nvPr/>
              </p:nvSpPr>
              <p:spPr bwMode="auto">
                <a:xfrm flipV="1">
                  <a:off x="1698" y="3311"/>
                  <a:ext cx="35" cy="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47" name="Line 143"/>
                <p:cNvSpPr>
                  <a:spLocks noChangeShapeType="1"/>
                </p:cNvSpPr>
                <p:nvPr/>
              </p:nvSpPr>
              <p:spPr bwMode="auto">
                <a:xfrm flipV="1">
                  <a:off x="1733" y="3301"/>
                  <a:ext cx="36" cy="1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48" name="Line 144"/>
                <p:cNvSpPr>
                  <a:spLocks noChangeShapeType="1"/>
                </p:cNvSpPr>
                <p:nvPr/>
              </p:nvSpPr>
              <p:spPr bwMode="auto">
                <a:xfrm flipV="1">
                  <a:off x="1769" y="3289"/>
                  <a:ext cx="35" cy="1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49" name="Line 145"/>
                <p:cNvSpPr>
                  <a:spLocks noChangeShapeType="1"/>
                </p:cNvSpPr>
                <p:nvPr/>
              </p:nvSpPr>
              <p:spPr bwMode="auto">
                <a:xfrm flipV="1">
                  <a:off x="1804" y="3274"/>
                  <a:ext cx="37" cy="1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50" name="Line 146"/>
                <p:cNvSpPr>
                  <a:spLocks noChangeShapeType="1"/>
                </p:cNvSpPr>
                <p:nvPr/>
              </p:nvSpPr>
              <p:spPr bwMode="auto">
                <a:xfrm flipV="1">
                  <a:off x="1841" y="3257"/>
                  <a:ext cx="34" cy="1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51" name="Line 147"/>
                <p:cNvSpPr>
                  <a:spLocks noChangeShapeType="1"/>
                </p:cNvSpPr>
                <p:nvPr/>
              </p:nvSpPr>
              <p:spPr bwMode="auto">
                <a:xfrm flipV="1">
                  <a:off x="1875" y="3235"/>
                  <a:ext cx="34" cy="2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52" name="Line 148"/>
                <p:cNvSpPr>
                  <a:spLocks noChangeShapeType="1"/>
                </p:cNvSpPr>
                <p:nvPr/>
              </p:nvSpPr>
              <p:spPr bwMode="auto">
                <a:xfrm flipV="1">
                  <a:off x="1909" y="3210"/>
                  <a:ext cx="37" cy="2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53" name="Line 149"/>
                <p:cNvSpPr>
                  <a:spLocks noChangeShapeType="1"/>
                </p:cNvSpPr>
                <p:nvPr/>
              </p:nvSpPr>
              <p:spPr bwMode="auto">
                <a:xfrm flipV="1">
                  <a:off x="1946" y="3181"/>
                  <a:ext cx="34" cy="2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54" name="Line 150"/>
                <p:cNvSpPr>
                  <a:spLocks noChangeShapeType="1"/>
                </p:cNvSpPr>
                <p:nvPr/>
              </p:nvSpPr>
              <p:spPr bwMode="auto">
                <a:xfrm flipV="1">
                  <a:off x="1980" y="3147"/>
                  <a:ext cx="35" cy="3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55" name="Line 151"/>
                <p:cNvSpPr>
                  <a:spLocks noChangeShapeType="1"/>
                </p:cNvSpPr>
                <p:nvPr/>
              </p:nvSpPr>
              <p:spPr bwMode="auto">
                <a:xfrm flipV="1">
                  <a:off x="2015" y="3107"/>
                  <a:ext cx="37" cy="4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56" name="Line 152"/>
                <p:cNvSpPr>
                  <a:spLocks noChangeShapeType="1"/>
                </p:cNvSpPr>
                <p:nvPr/>
              </p:nvSpPr>
              <p:spPr bwMode="auto">
                <a:xfrm flipV="1">
                  <a:off x="2052" y="3061"/>
                  <a:ext cx="34" cy="4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57" name="Line 153"/>
                <p:cNvSpPr>
                  <a:spLocks noChangeShapeType="1"/>
                </p:cNvSpPr>
                <p:nvPr/>
              </p:nvSpPr>
              <p:spPr bwMode="auto">
                <a:xfrm flipV="1">
                  <a:off x="2086" y="3009"/>
                  <a:ext cx="34" cy="5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58" name="Line 154"/>
                <p:cNvSpPr>
                  <a:spLocks noChangeShapeType="1"/>
                </p:cNvSpPr>
                <p:nvPr/>
              </p:nvSpPr>
              <p:spPr bwMode="auto">
                <a:xfrm flipV="1">
                  <a:off x="2120" y="2953"/>
                  <a:ext cx="37" cy="5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59" name="Line 155"/>
                <p:cNvSpPr>
                  <a:spLocks noChangeShapeType="1"/>
                </p:cNvSpPr>
                <p:nvPr/>
              </p:nvSpPr>
              <p:spPr bwMode="auto">
                <a:xfrm flipV="1">
                  <a:off x="2157" y="2887"/>
                  <a:ext cx="34" cy="6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60" name="Line 156"/>
                <p:cNvSpPr>
                  <a:spLocks noChangeShapeType="1"/>
                </p:cNvSpPr>
                <p:nvPr/>
              </p:nvSpPr>
              <p:spPr bwMode="auto">
                <a:xfrm flipV="1">
                  <a:off x="2191" y="2815"/>
                  <a:ext cx="35" cy="7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61" name="Line 157"/>
                <p:cNvSpPr>
                  <a:spLocks noChangeShapeType="1"/>
                </p:cNvSpPr>
                <p:nvPr/>
              </p:nvSpPr>
              <p:spPr bwMode="auto">
                <a:xfrm flipV="1">
                  <a:off x="2226" y="2737"/>
                  <a:ext cx="37" cy="7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62" name="Line 158"/>
                <p:cNvSpPr>
                  <a:spLocks noChangeShapeType="1"/>
                </p:cNvSpPr>
                <p:nvPr/>
              </p:nvSpPr>
              <p:spPr bwMode="auto">
                <a:xfrm flipV="1">
                  <a:off x="2263" y="2651"/>
                  <a:ext cx="34" cy="8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63" name="Line 159"/>
                <p:cNvSpPr>
                  <a:spLocks noChangeShapeType="1"/>
                </p:cNvSpPr>
                <p:nvPr/>
              </p:nvSpPr>
              <p:spPr bwMode="auto">
                <a:xfrm flipV="1">
                  <a:off x="2297" y="2558"/>
                  <a:ext cx="34" cy="9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64" name="Line 160"/>
                <p:cNvSpPr>
                  <a:spLocks noChangeShapeType="1"/>
                </p:cNvSpPr>
                <p:nvPr/>
              </p:nvSpPr>
              <p:spPr bwMode="auto">
                <a:xfrm flipV="1">
                  <a:off x="2331" y="2460"/>
                  <a:ext cx="37" cy="9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65" name="Line 161"/>
                <p:cNvSpPr>
                  <a:spLocks noChangeShapeType="1"/>
                </p:cNvSpPr>
                <p:nvPr/>
              </p:nvSpPr>
              <p:spPr bwMode="auto">
                <a:xfrm flipV="1">
                  <a:off x="2368" y="2354"/>
                  <a:ext cx="34" cy="10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66" name="Line 162"/>
                <p:cNvSpPr>
                  <a:spLocks noChangeShapeType="1"/>
                </p:cNvSpPr>
                <p:nvPr/>
              </p:nvSpPr>
              <p:spPr bwMode="auto">
                <a:xfrm flipV="1">
                  <a:off x="2402" y="2244"/>
                  <a:ext cx="35" cy="11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67" name="Line 163"/>
                <p:cNvSpPr>
                  <a:spLocks noChangeShapeType="1"/>
                </p:cNvSpPr>
                <p:nvPr/>
              </p:nvSpPr>
              <p:spPr bwMode="auto">
                <a:xfrm flipV="1">
                  <a:off x="2437" y="2129"/>
                  <a:ext cx="36" cy="11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68" name="Line 164"/>
                <p:cNvSpPr>
                  <a:spLocks noChangeShapeType="1"/>
                </p:cNvSpPr>
                <p:nvPr/>
              </p:nvSpPr>
              <p:spPr bwMode="auto">
                <a:xfrm flipV="1">
                  <a:off x="2473" y="2013"/>
                  <a:ext cx="35" cy="11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69" name="Line 165"/>
                <p:cNvSpPr>
                  <a:spLocks noChangeShapeType="1"/>
                </p:cNvSpPr>
                <p:nvPr/>
              </p:nvSpPr>
              <p:spPr bwMode="auto">
                <a:xfrm flipV="1">
                  <a:off x="2508" y="1893"/>
                  <a:ext cx="34" cy="12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70" name="Line 166"/>
                <p:cNvSpPr>
                  <a:spLocks noChangeShapeType="1"/>
                </p:cNvSpPr>
                <p:nvPr/>
              </p:nvSpPr>
              <p:spPr bwMode="auto">
                <a:xfrm flipV="1">
                  <a:off x="2542" y="1775"/>
                  <a:ext cx="37" cy="11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71" name="Line 167"/>
                <p:cNvSpPr>
                  <a:spLocks noChangeShapeType="1"/>
                </p:cNvSpPr>
                <p:nvPr/>
              </p:nvSpPr>
              <p:spPr bwMode="auto">
                <a:xfrm flipV="1">
                  <a:off x="2579" y="1657"/>
                  <a:ext cx="34" cy="11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72" name="Line 168"/>
                <p:cNvSpPr>
                  <a:spLocks noChangeShapeType="1"/>
                </p:cNvSpPr>
                <p:nvPr/>
              </p:nvSpPr>
              <p:spPr bwMode="auto">
                <a:xfrm flipV="1">
                  <a:off x="2613" y="1542"/>
                  <a:ext cx="35" cy="11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73" name="Line 169"/>
                <p:cNvSpPr>
                  <a:spLocks noChangeShapeType="1"/>
                </p:cNvSpPr>
                <p:nvPr/>
              </p:nvSpPr>
              <p:spPr bwMode="auto">
                <a:xfrm flipV="1">
                  <a:off x="2648" y="1434"/>
                  <a:ext cx="36" cy="10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74" name="Line 170"/>
                <p:cNvSpPr>
                  <a:spLocks noChangeShapeType="1"/>
                </p:cNvSpPr>
                <p:nvPr/>
              </p:nvSpPr>
              <p:spPr bwMode="auto">
                <a:xfrm flipV="1">
                  <a:off x="2684" y="1331"/>
                  <a:ext cx="35" cy="10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75" name="Line 171"/>
                <p:cNvSpPr>
                  <a:spLocks noChangeShapeType="1"/>
                </p:cNvSpPr>
                <p:nvPr/>
              </p:nvSpPr>
              <p:spPr bwMode="auto">
                <a:xfrm flipV="1">
                  <a:off x="2719" y="1238"/>
                  <a:ext cx="37" cy="9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76" name="Line 172"/>
                <p:cNvSpPr>
                  <a:spLocks noChangeShapeType="1"/>
                </p:cNvSpPr>
                <p:nvPr/>
              </p:nvSpPr>
              <p:spPr bwMode="auto">
                <a:xfrm flipV="1">
                  <a:off x="2756" y="1152"/>
                  <a:ext cx="34" cy="8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77" name="Line 173"/>
                <p:cNvSpPr>
                  <a:spLocks noChangeShapeType="1"/>
                </p:cNvSpPr>
                <p:nvPr/>
              </p:nvSpPr>
              <p:spPr bwMode="auto">
                <a:xfrm flipV="1">
                  <a:off x="2790" y="1081"/>
                  <a:ext cx="34" cy="7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78" name="Line 174"/>
                <p:cNvSpPr>
                  <a:spLocks noChangeShapeType="1"/>
                </p:cNvSpPr>
                <p:nvPr/>
              </p:nvSpPr>
              <p:spPr bwMode="auto">
                <a:xfrm flipV="1">
                  <a:off x="2824" y="1020"/>
                  <a:ext cx="37" cy="6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79" name="Line 175"/>
                <p:cNvSpPr>
                  <a:spLocks noChangeShapeType="1"/>
                </p:cNvSpPr>
                <p:nvPr/>
              </p:nvSpPr>
              <p:spPr bwMode="auto">
                <a:xfrm flipV="1">
                  <a:off x="2861" y="975"/>
                  <a:ext cx="34" cy="4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80" name="Line 176"/>
                <p:cNvSpPr>
                  <a:spLocks noChangeShapeType="1"/>
                </p:cNvSpPr>
                <p:nvPr/>
              </p:nvSpPr>
              <p:spPr bwMode="auto">
                <a:xfrm flipV="1">
                  <a:off x="2895" y="944"/>
                  <a:ext cx="35" cy="3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81" name="Line 177"/>
                <p:cNvSpPr>
                  <a:spLocks noChangeShapeType="1"/>
                </p:cNvSpPr>
                <p:nvPr/>
              </p:nvSpPr>
              <p:spPr bwMode="auto">
                <a:xfrm flipV="1">
                  <a:off x="2930" y="929"/>
                  <a:ext cx="37" cy="1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82" name="Line 178"/>
                <p:cNvSpPr>
                  <a:spLocks noChangeShapeType="1"/>
                </p:cNvSpPr>
                <p:nvPr/>
              </p:nvSpPr>
              <p:spPr bwMode="auto">
                <a:xfrm>
                  <a:off x="2967" y="929"/>
                  <a:ext cx="34" cy="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83" name="Line 179"/>
                <p:cNvSpPr>
                  <a:spLocks noChangeShapeType="1"/>
                </p:cNvSpPr>
                <p:nvPr/>
              </p:nvSpPr>
              <p:spPr bwMode="auto">
                <a:xfrm>
                  <a:off x="3001" y="931"/>
                  <a:ext cx="34" cy="1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84" name="Line 180"/>
                <p:cNvSpPr>
                  <a:spLocks noChangeShapeType="1"/>
                </p:cNvSpPr>
                <p:nvPr/>
              </p:nvSpPr>
              <p:spPr bwMode="auto">
                <a:xfrm>
                  <a:off x="3035" y="946"/>
                  <a:ext cx="37" cy="3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85" name="Line 181"/>
                <p:cNvSpPr>
                  <a:spLocks noChangeShapeType="1"/>
                </p:cNvSpPr>
                <p:nvPr/>
              </p:nvSpPr>
              <p:spPr bwMode="auto">
                <a:xfrm>
                  <a:off x="3072" y="980"/>
                  <a:ext cx="34" cy="4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86" name="Line 182"/>
                <p:cNvSpPr>
                  <a:spLocks noChangeShapeType="1"/>
                </p:cNvSpPr>
                <p:nvPr/>
              </p:nvSpPr>
              <p:spPr bwMode="auto">
                <a:xfrm>
                  <a:off x="3106" y="1027"/>
                  <a:ext cx="35" cy="6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87" name="Line 183"/>
                <p:cNvSpPr>
                  <a:spLocks noChangeShapeType="1"/>
                </p:cNvSpPr>
                <p:nvPr/>
              </p:nvSpPr>
              <p:spPr bwMode="auto">
                <a:xfrm>
                  <a:off x="3141" y="1088"/>
                  <a:ext cx="37" cy="7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88" name="Line 184"/>
                <p:cNvSpPr>
                  <a:spLocks noChangeShapeType="1"/>
                </p:cNvSpPr>
                <p:nvPr/>
              </p:nvSpPr>
              <p:spPr bwMode="auto">
                <a:xfrm>
                  <a:off x="3178" y="1162"/>
                  <a:ext cx="34" cy="8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89" name="Line 185"/>
                <p:cNvSpPr>
                  <a:spLocks noChangeShapeType="1"/>
                </p:cNvSpPr>
                <p:nvPr/>
              </p:nvSpPr>
              <p:spPr bwMode="auto">
                <a:xfrm>
                  <a:off x="3212" y="1248"/>
                  <a:ext cx="34" cy="9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90" name="Line 186"/>
                <p:cNvSpPr>
                  <a:spLocks noChangeShapeType="1"/>
                </p:cNvSpPr>
                <p:nvPr/>
              </p:nvSpPr>
              <p:spPr bwMode="auto">
                <a:xfrm>
                  <a:off x="3246" y="1341"/>
                  <a:ext cx="37" cy="10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91" name="Line 187"/>
                <p:cNvSpPr>
                  <a:spLocks noChangeShapeType="1"/>
                </p:cNvSpPr>
                <p:nvPr/>
              </p:nvSpPr>
              <p:spPr bwMode="auto">
                <a:xfrm>
                  <a:off x="3283" y="1447"/>
                  <a:ext cx="34" cy="10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92" name="Line 188"/>
                <p:cNvSpPr>
                  <a:spLocks noChangeShapeType="1"/>
                </p:cNvSpPr>
                <p:nvPr/>
              </p:nvSpPr>
              <p:spPr bwMode="auto">
                <a:xfrm>
                  <a:off x="3317" y="1554"/>
                  <a:ext cx="35" cy="11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93" name="Line 189"/>
                <p:cNvSpPr>
                  <a:spLocks noChangeShapeType="1"/>
                </p:cNvSpPr>
                <p:nvPr/>
              </p:nvSpPr>
              <p:spPr bwMode="auto">
                <a:xfrm>
                  <a:off x="3352" y="1670"/>
                  <a:ext cx="37" cy="11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94" name="Line 190"/>
                <p:cNvSpPr>
                  <a:spLocks noChangeShapeType="1"/>
                </p:cNvSpPr>
                <p:nvPr/>
              </p:nvSpPr>
              <p:spPr bwMode="auto">
                <a:xfrm>
                  <a:off x="3389" y="1788"/>
                  <a:ext cx="34" cy="12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95" name="Line 191"/>
                <p:cNvSpPr>
                  <a:spLocks noChangeShapeType="1"/>
                </p:cNvSpPr>
                <p:nvPr/>
              </p:nvSpPr>
              <p:spPr bwMode="auto">
                <a:xfrm>
                  <a:off x="3423" y="1908"/>
                  <a:ext cx="34" cy="11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96" name="Line 192"/>
                <p:cNvSpPr>
                  <a:spLocks noChangeShapeType="1"/>
                </p:cNvSpPr>
                <p:nvPr/>
              </p:nvSpPr>
              <p:spPr bwMode="auto">
                <a:xfrm>
                  <a:off x="3457" y="2025"/>
                  <a:ext cx="37" cy="11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97" name="Line 193"/>
                <p:cNvSpPr>
                  <a:spLocks noChangeShapeType="1"/>
                </p:cNvSpPr>
                <p:nvPr/>
              </p:nvSpPr>
              <p:spPr bwMode="auto">
                <a:xfrm>
                  <a:off x="3494" y="2143"/>
                  <a:ext cx="34" cy="11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98" name="Line 194"/>
                <p:cNvSpPr>
                  <a:spLocks noChangeShapeType="1"/>
                </p:cNvSpPr>
                <p:nvPr/>
              </p:nvSpPr>
              <p:spPr bwMode="auto">
                <a:xfrm>
                  <a:off x="3528" y="2256"/>
                  <a:ext cx="37" cy="11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99" name="Line 195"/>
                <p:cNvSpPr>
                  <a:spLocks noChangeShapeType="1"/>
                </p:cNvSpPr>
                <p:nvPr/>
              </p:nvSpPr>
              <p:spPr bwMode="auto">
                <a:xfrm>
                  <a:off x="3565" y="2367"/>
                  <a:ext cx="35" cy="10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00" name="Line 196"/>
                <p:cNvSpPr>
                  <a:spLocks noChangeShapeType="1"/>
                </p:cNvSpPr>
                <p:nvPr/>
              </p:nvSpPr>
              <p:spPr bwMode="auto">
                <a:xfrm>
                  <a:off x="3600" y="2470"/>
                  <a:ext cx="34" cy="9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01" name="Line 197"/>
                <p:cNvSpPr>
                  <a:spLocks noChangeShapeType="1"/>
                </p:cNvSpPr>
                <p:nvPr/>
              </p:nvSpPr>
              <p:spPr bwMode="auto">
                <a:xfrm>
                  <a:off x="3634" y="2568"/>
                  <a:ext cx="37" cy="9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02" name="Line 198"/>
                <p:cNvSpPr>
                  <a:spLocks noChangeShapeType="1"/>
                </p:cNvSpPr>
                <p:nvPr/>
              </p:nvSpPr>
              <p:spPr bwMode="auto">
                <a:xfrm>
                  <a:off x="3671" y="2661"/>
                  <a:ext cx="34" cy="8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03" name="Line 199"/>
                <p:cNvSpPr>
                  <a:spLocks noChangeShapeType="1"/>
                </p:cNvSpPr>
                <p:nvPr/>
              </p:nvSpPr>
              <p:spPr bwMode="auto">
                <a:xfrm>
                  <a:off x="3705" y="2747"/>
                  <a:ext cx="34" cy="7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04" name="Line 200"/>
                <p:cNvSpPr>
                  <a:spLocks noChangeShapeType="1"/>
                </p:cNvSpPr>
                <p:nvPr/>
              </p:nvSpPr>
              <p:spPr bwMode="auto">
                <a:xfrm>
                  <a:off x="3739" y="2823"/>
                  <a:ext cx="37" cy="7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05" name="Line 201"/>
                <p:cNvSpPr>
                  <a:spLocks noChangeShapeType="1"/>
                </p:cNvSpPr>
                <p:nvPr/>
              </p:nvSpPr>
              <p:spPr bwMode="auto">
                <a:xfrm>
                  <a:off x="3776" y="2894"/>
                  <a:ext cx="35" cy="6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06" name="Line 202"/>
                <p:cNvSpPr>
                  <a:spLocks noChangeShapeType="1"/>
                </p:cNvSpPr>
                <p:nvPr/>
              </p:nvSpPr>
              <p:spPr bwMode="auto">
                <a:xfrm>
                  <a:off x="3811" y="2958"/>
                  <a:ext cx="34" cy="5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07" name="Line 203"/>
                <p:cNvSpPr>
                  <a:spLocks noChangeShapeType="1"/>
                </p:cNvSpPr>
                <p:nvPr/>
              </p:nvSpPr>
              <p:spPr bwMode="auto">
                <a:xfrm>
                  <a:off x="3845" y="3017"/>
                  <a:ext cx="37" cy="4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08" name="Line 204"/>
                <p:cNvSpPr>
                  <a:spLocks noChangeShapeType="1"/>
                </p:cNvSpPr>
                <p:nvPr/>
              </p:nvSpPr>
              <p:spPr bwMode="auto">
                <a:xfrm>
                  <a:off x="3882" y="3066"/>
                  <a:ext cx="34" cy="4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09" name="Line 205"/>
                <p:cNvSpPr>
                  <a:spLocks noChangeShapeType="1"/>
                </p:cNvSpPr>
                <p:nvPr/>
              </p:nvSpPr>
              <p:spPr bwMode="auto">
                <a:xfrm>
                  <a:off x="3916" y="3112"/>
                  <a:ext cx="34" cy="3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10" name="Line 206"/>
                <p:cNvSpPr>
                  <a:spLocks noChangeShapeType="1"/>
                </p:cNvSpPr>
                <p:nvPr/>
              </p:nvSpPr>
              <p:spPr bwMode="auto">
                <a:xfrm>
                  <a:off x="3950" y="3149"/>
                  <a:ext cx="37" cy="3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11" name="Line 207"/>
                <p:cNvSpPr>
                  <a:spLocks noChangeShapeType="1"/>
                </p:cNvSpPr>
                <p:nvPr/>
              </p:nvSpPr>
              <p:spPr bwMode="auto">
                <a:xfrm>
                  <a:off x="3987" y="3183"/>
                  <a:ext cx="35" cy="3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12" name="Line 208"/>
                <p:cNvSpPr>
                  <a:spLocks noChangeShapeType="1"/>
                </p:cNvSpPr>
                <p:nvPr/>
              </p:nvSpPr>
              <p:spPr bwMode="auto">
                <a:xfrm>
                  <a:off x="4022" y="3213"/>
                  <a:ext cx="34" cy="2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13" name="Line 209"/>
                <p:cNvSpPr>
                  <a:spLocks noChangeShapeType="1"/>
                </p:cNvSpPr>
                <p:nvPr/>
              </p:nvSpPr>
              <p:spPr bwMode="auto">
                <a:xfrm>
                  <a:off x="4056" y="3237"/>
                  <a:ext cx="37" cy="2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14" name="Line 210"/>
                <p:cNvSpPr>
                  <a:spLocks noChangeShapeType="1"/>
                </p:cNvSpPr>
                <p:nvPr/>
              </p:nvSpPr>
              <p:spPr bwMode="auto">
                <a:xfrm>
                  <a:off x="4093" y="3257"/>
                  <a:ext cx="34" cy="1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15" name="Line 211"/>
                <p:cNvSpPr>
                  <a:spLocks noChangeShapeType="1"/>
                </p:cNvSpPr>
                <p:nvPr/>
              </p:nvSpPr>
              <p:spPr bwMode="auto">
                <a:xfrm>
                  <a:off x="4127" y="3274"/>
                  <a:ext cx="34" cy="1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16" name="Line 212"/>
                <p:cNvSpPr>
                  <a:spLocks noChangeShapeType="1"/>
                </p:cNvSpPr>
                <p:nvPr/>
              </p:nvSpPr>
              <p:spPr bwMode="auto">
                <a:xfrm>
                  <a:off x="4161" y="3289"/>
                  <a:ext cx="37" cy="1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17" name="Line 213"/>
                <p:cNvSpPr>
                  <a:spLocks noChangeShapeType="1"/>
                </p:cNvSpPr>
                <p:nvPr/>
              </p:nvSpPr>
              <p:spPr bwMode="auto">
                <a:xfrm>
                  <a:off x="4198" y="3301"/>
                  <a:ext cx="35" cy="1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18" name="Line 214"/>
                <p:cNvSpPr>
                  <a:spLocks noChangeShapeType="1"/>
                </p:cNvSpPr>
                <p:nvPr/>
              </p:nvSpPr>
              <p:spPr bwMode="auto">
                <a:xfrm>
                  <a:off x="4233" y="3311"/>
                  <a:ext cx="34" cy="1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19" name="Line 215"/>
                <p:cNvSpPr>
                  <a:spLocks noChangeShapeType="1"/>
                </p:cNvSpPr>
                <p:nvPr/>
              </p:nvSpPr>
              <p:spPr bwMode="auto">
                <a:xfrm>
                  <a:off x="4267" y="3321"/>
                  <a:ext cx="37" cy="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20" name="Line 216"/>
                <p:cNvSpPr>
                  <a:spLocks noChangeShapeType="1"/>
                </p:cNvSpPr>
                <p:nvPr/>
              </p:nvSpPr>
              <p:spPr bwMode="auto">
                <a:xfrm>
                  <a:off x="4304" y="3326"/>
                  <a:ext cx="34" cy="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21" name="Line 217"/>
                <p:cNvSpPr>
                  <a:spLocks noChangeShapeType="1"/>
                </p:cNvSpPr>
                <p:nvPr/>
              </p:nvSpPr>
              <p:spPr bwMode="auto">
                <a:xfrm>
                  <a:off x="4338" y="3331"/>
                  <a:ext cx="34" cy="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22" name="Line 218"/>
                <p:cNvSpPr>
                  <a:spLocks noChangeShapeType="1"/>
                </p:cNvSpPr>
                <p:nvPr/>
              </p:nvSpPr>
              <p:spPr bwMode="auto">
                <a:xfrm>
                  <a:off x="4372" y="3336"/>
                  <a:ext cx="37" cy="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23" name="Line 219"/>
                <p:cNvSpPr>
                  <a:spLocks noChangeShapeType="1"/>
                </p:cNvSpPr>
                <p:nvPr/>
              </p:nvSpPr>
              <p:spPr bwMode="auto">
                <a:xfrm>
                  <a:off x="4409" y="3338"/>
                  <a:ext cx="35" cy="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24" name="Line 220"/>
                <p:cNvSpPr>
                  <a:spLocks noChangeShapeType="1"/>
                </p:cNvSpPr>
                <p:nvPr/>
              </p:nvSpPr>
              <p:spPr bwMode="auto">
                <a:xfrm>
                  <a:off x="4444" y="3340"/>
                  <a:ext cx="36" cy="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25" name="Line 221"/>
                <p:cNvSpPr>
                  <a:spLocks noChangeShapeType="1"/>
                </p:cNvSpPr>
                <p:nvPr/>
              </p:nvSpPr>
              <p:spPr bwMode="auto">
                <a:xfrm>
                  <a:off x="4480" y="3343"/>
                  <a:ext cx="35" cy="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26" name="Line 222"/>
                <p:cNvSpPr>
                  <a:spLocks noChangeShapeType="1"/>
                </p:cNvSpPr>
                <p:nvPr/>
              </p:nvSpPr>
              <p:spPr bwMode="auto">
                <a:xfrm>
                  <a:off x="4515" y="3345"/>
                  <a:ext cx="34" cy="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27" name="Line 223"/>
                <p:cNvSpPr>
                  <a:spLocks noChangeShapeType="1"/>
                </p:cNvSpPr>
                <p:nvPr/>
              </p:nvSpPr>
              <p:spPr bwMode="auto">
                <a:xfrm>
                  <a:off x="4549" y="3345"/>
                  <a:ext cx="11" cy="1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28" name="Line 224"/>
                <p:cNvSpPr>
                  <a:spLocks noChangeShapeType="1"/>
                </p:cNvSpPr>
                <p:nvPr/>
              </p:nvSpPr>
              <p:spPr bwMode="auto">
                <a:xfrm>
                  <a:off x="4586" y="3348"/>
                  <a:ext cx="34" cy="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29" name="Line 225"/>
                <p:cNvSpPr>
                  <a:spLocks noChangeShapeType="1"/>
                </p:cNvSpPr>
                <p:nvPr/>
              </p:nvSpPr>
              <p:spPr bwMode="auto">
                <a:xfrm>
                  <a:off x="4620" y="3348"/>
                  <a:ext cx="35" cy="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30" name="Line 226"/>
                <p:cNvSpPr>
                  <a:spLocks noChangeShapeType="1"/>
                </p:cNvSpPr>
                <p:nvPr/>
              </p:nvSpPr>
              <p:spPr bwMode="auto">
                <a:xfrm>
                  <a:off x="4655" y="3348"/>
                  <a:ext cx="36" cy="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31" name="Line 227"/>
                <p:cNvSpPr>
                  <a:spLocks noChangeShapeType="1"/>
                </p:cNvSpPr>
                <p:nvPr/>
              </p:nvSpPr>
              <p:spPr bwMode="auto">
                <a:xfrm>
                  <a:off x="4691" y="3348"/>
                  <a:ext cx="35" cy="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32" name="Line 228"/>
                <p:cNvSpPr>
                  <a:spLocks noChangeShapeType="1"/>
                </p:cNvSpPr>
                <p:nvPr/>
              </p:nvSpPr>
              <p:spPr bwMode="auto">
                <a:xfrm>
                  <a:off x="4726" y="3350"/>
                  <a:ext cx="34" cy="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733" name="Oval 229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444" name="TextBox 443"/>
          <p:cNvSpPr txBox="1"/>
          <p:nvPr/>
        </p:nvSpPr>
        <p:spPr>
          <a:xfrm>
            <a:off x="3870679" y="439531"/>
            <a:ext cx="3072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Statistical Analysis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445" name="TextBox 444"/>
          <p:cNvSpPr txBox="1"/>
          <p:nvPr/>
        </p:nvSpPr>
        <p:spPr>
          <a:xfrm rot="16200000">
            <a:off x="274498" y="3587447"/>
            <a:ext cx="986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Truth</a:t>
            </a:r>
            <a:endParaRPr lang="en-US" sz="2400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Expanded Power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probability of rejection of the null hypothesis depends on:</a:t>
            </a:r>
          </a:p>
          <a:p>
            <a:pPr lvl="1"/>
            <a:r>
              <a:rPr lang="en-US" dirty="0" smtClean="0"/>
              <a:t>The significance criterion (</a:t>
            </a:r>
            <a:r>
              <a:rPr lang="en-US" dirty="0" err="1" smtClean="0">
                <a:solidFill>
                  <a:srgbClr val="FF0000"/>
                </a:solidFill>
                <a:sym typeface="Symbol" pitchFamily="26" charset="2"/>
              </a:rPr>
              <a:t></a:t>
            </a:r>
            <a:r>
              <a:rPr lang="en-US" dirty="0" smtClean="0"/>
              <a:t>)</a:t>
            </a:r>
            <a:endParaRPr lang="nl-NL" dirty="0" smtClean="0">
              <a:solidFill>
                <a:srgbClr val="FF0000"/>
              </a:solidFill>
              <a:latin typeface="Symbol" pitchFamily="26" charset="2"/>
            </a:endParaRPr>
          </a:p>
          <a:p>
            <a:pPr lvl="1"/>
            <a:r>
              <a:rPr lang="en-US" dirty="0" smtClean="0"/>
              <a:t>The sample size (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The effect size (</a:t>
            </a:r>
            <a:r>
              <a:rPr lang="el-GR" dirty="0" smtClean="0">
                <a:solidFill>
                  <a:srgbClr val="FF0000"/>
                </a:solidFill>
                <a:ea typeface="Arial" pitchFamily="26" charset="0"/>
                <a:cs typeface="Arial" pitchFamily="26" charset="0"/>
                <a:sym typeface="Symbol" pitchFamily="26" charset="2"/>
              </a:rPr>
              <a:t>Δ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probability of detecting a given effect size in a population from a sample size, 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, using a significance criterion,</a:t>
            </a:r>
            <a:r>
              <a:rPr lang="en-US" dirty="0" smtClean="0">
                <a:solidFill>
                  <a:srgbClr val="FF0000"/>
                </a:solidFill>
                <a:sym typeface="Symbol" pitchFamily="26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Symbol" pitchFamily="26" charset="2"/>
              </a:rPr>
              <a:t>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552" name="Object 304"/>
          <p:cNvGraphicFramePr>
            <a:graphicFrameLocks noChangeAspect="1"/>
          </p:cNvGraphicFramePr>
          <p:nvPr/>
        </p:nvGraphicFramePr>
        <p:xfrm>
          <a:off x="1258888" y="2217738"/>
          <a:ext cx="6840537" cy="4595812"/>
        </p:xfrm>
        <a:graphic>
          <a:graphicData uri="http://schemas.openxmlformats.org/presentationml/2006/ole">
            <p:oleObj spid="_x0000_s87042" name="Bitmap Image" r:id="rId3" imgW="5552381" imgH="3858164" progId="">
              <p:embed/>
            </p:oleObj>
          </a:graphicData>
        </a:graphic>
      </p:graphicFrame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7080250" y="5629275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l-NL" sz="2800" i="1">
                <a:solidFill>
                  <a:srgbClr val="FFFFCC"/>
                </a:solidFill>
                <a:latin typeface="Times New Roman" pitchFamily="26" charset="0"/>
              </a:rPr>
              <a:t>T</a:t>
            </a:r>
            <a:endParaRPr lang="en-US" sz="2400">
              <a:solidFill>
                <a:srgbClr val="FFFFCC"/>
              </a:solidFill>
              <a:latin typeface="Times New Roman" pitchFamily="26" charset="0"/>
            </a:endParaRP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3854450" y="1758950"/>
            <a:ext cx="1725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l-NL" sz="2800" b="1" i="1">
                <a:solidFill>
                  <a:schemeClr val="tx1"/>
                </a:solidFill>
                <a:latin typeface="Times New Roman" pitchFamily="26" charset="0"/>
              </a:rPr>
              <a:t>alpha 0.05</a:t>
            </a:r>
            <a:endParaRPr lang="en-US" sz="2400" b="1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53355" name="Text Box 107"/>
          <p:cNvSpPr txBox="1">
            <a:spLocks noChangeArrowheads="1"/>
          </p:cNvSpPr>
          <p:nvPr/>
        </p:nvSpPr>
        <p:spPr bwMode="auto">
          <a:xfrm>
            <a:off x="6731000" y="814388"/>
            <a:ext cx="23050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Sampling distribution if H</a:t>
            </a:r>
            <a:r>
              <a:rPr lang="en-US" sz="3000" baseline="-25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A</a:t>
            </a:r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 were true</a:t>
            </a:r>
            <a:endParaRPr lang="en-US" sz="3000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53356" name="Text Box 108"/>
          <p:cNvSpPr txBox="1">
            <a:spLocks noChangeArrowheads="1"/>
          </p:cNvSpPr>
          <p:nvPr/>
        </p:nvSpPr>
        <p:spPr bwMode="auto">
          <a:xfrm>
            <a:off x="323850" y="885825"/>
            <a:ext cx="24638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 dirty="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Sampling distribution if H</a:t>
            </a:r>
            <a:r>
              <a:rPr lang="en-US" sz="3000" baseline="-25000" dirty="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0</a:t>
            </a:r>
            <a:r>
              <a:rPr lang="en-US" sz="3000" dirty="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 were true</a:t>
            </a:r>
            <a:endParaRPr lang="en-US" sz="3000" dirty="0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53357" name="Text Box 109"/>
          <p:cNvSpPr txBox="1">
            <a:spLocks noChangeArrowheads="1"/>
          </p:cNvSpPr>
          <p:nvPr/>
        </p:nvSpPr>
        <p:spPr bwMode="auto">
          <a:xfrm>
            <a:off x="3602038" y="4729163"/>
            <a:ext cx="393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 b="1">
                <a:solidFill>
                  <a:srgbClr val="FF0000"/>
                </a:solidFill>
                <a:latin typeface="Times New Roman" pitchFamily="26" charset="0"/>
                <a:sym typeface="Symbol" pitchFamily="26" charset="2"/>
              </a:rPr>
              <a:t></a:t>
            </a:r>
            <a:endParaRPr lang="en-US" sz="3000" b="1">
              <a:solidFill>
                <a:srgbClr val="FF0000"/>
              </a:solidFill>
              <a:latin typeface="Times New Roman" pitchFamily="26" charset="0"/>
            </a:endParaRPr>
          </a:p>
        </p:txBody>
      </p:sp>
      <p:sp>
        <p:nvSpPr>
          <p:cNvPr id="53358" name="Text Box 110"/>
          <p:cNvSpPr txBox="1">
            <a:spLocks noChangeArrowheads="1"/>
          </p:cNvSpPr>
          <p:nvPr/>
        </p:nvSpPr>
        <p:spPr bwMode="auto">
          <a:xfrm>
            <a:off x="5394325" y="4725988"/>
            <a:ext cx="473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600" b="1">
                <a:solidFill>
                  <a:srgbClr val="CC3399"/>
                </a:solidFill>
                <a:latin typeface="Times New Roman" pitchFamily="26" charset="0"/>
                <a:sym typeface="Symbol" pitchFamily="26" charset="2"/>
              </a:rPr>
              <a:t></a:t>
            </a:r>
            <a:endParaRPr lang="en-US" sz="3600" b="1">
              <a:solidFill>
                <a:srgbClr val="CC3399"/>
              </a:solidFill>
              <a:latin typeface="Times New Roman" pitchFamily="26" charset="0"/>
            </a:endParaRPr>
          </a:p>
        </p:txBody>
      </p:sp>
      <p:sp>
        <p:nvSpPr>
          <p:cNvPr id="53462" name="Text Box 214"/>
          <p:cNvSpPr txBox="1">
            <a:spLocks noChangeArrowheads="1"/>
          </p:cNvSpPr>
          <p:nvPr/>
        </p:nvSpPr>
        <p:spPr bwMode="auto">
          <a:xfrm>
            <a:off x="5765800" y="3216275"/>
            <a:ext cx="1541463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>
                <a:solidFill>
                  <a:schemeClr val="tx1"/>
                </a:solidFill>
              </a:rPr>
              <a:t>POWER:</a:t>
            </a:r>
          </a:p>
          <a:p>
            <a:pPr eaLnBrk="0" hangingPunct="0"/>
            <a:r>
              <a:rPr lang="en-US" b="1">
                <a:solidFill>
                  <a:schemeClr val="tx1"/>
                </a:solidFill>
              </a:rPr>
              <a:t> 1 - </a:t>
            </a:r>
            <a:r>
              <a:rPr lang="en-US" b="1">
                <a:solidFill>
                  <a:schemeClr val="tx1"/>
                </a:solidFill>
                <a:sym typeface="Symbol" pitchFamily="26" charset="2"/>
              </a:rPr>
              <a:t></a:t>
            </a:r>
          </a:p>
        </p:txBody>
      </p:sp>
      <p:sp>
        <p:nvSpPr>
          <p:cNvPr id="53468" name="Text Box 220"/>
          <p:cNvSpPr txBox="1">
            <a:spLocks noChangeArrowheads="1"/>
          </p:cNvSpPr>
          <p:nvPr/>
        </p:nvSpPr>
        <p:spPr bwMode="auto">
          <a:xfrm>
            <a:off x="1908175" y="404813"/>
            <a:ext cx="5832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chemeClr val="tx1"/>
                </a:solidFill>
              </a:rPr>
              <a:t>Standard Case</a:t>
            </a:r>
          </a:p>
        </p:txBody>
      </p:sp>
      <p:sp>
        <p:nvSpPr>
          <p:cNvPr id="53557" name="Line 309"/>
          <p:cNvSpPr>
            <a:spLocks noChangeShapeType="1"/>
          </p:cNvSpPr>
          <p:nvPr/>
        </p:nvSpPr>
        <p:spPr bwMode="auto">
          <a:xfrm flipH="1">
            <a:off x="4962525" y="5230813"/>
            <a:ext cx="504825" cy="574675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558" name="Line 310"/>
          <p:cNvSpPr>
            <a:spLocks noChangeShapeType="1"/>
          </p:cNvSpPr>
          <p:nvPr/>
        </p:nvSpPr>
        <p:spPr bwMode="auto">
          <a:xfrm>
            <a:off x="3863975" y="5160963"/>
            <a:ext cx="43180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559" name="Line 311"/>
          <p:cNvSpPr>
            <a:spLocks noChangeShapeType="1"/>
          </p:cNvSpPr>
          <p:nvPr/>
        </p:nvSpPr>
        <p:spPr bwMode="auto">
          <a:xfrm>
            <a:off x="2339975" y="2352675"/>
            <a:ext cx="1295400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560" name="Line 312"/>
          <p:cNvSpPr>
            <a:spLocks noChangeShapeType="1"/>
          </p:cNvSpPr>
          <p:nvPr/>
        </p:nvSpPr>
        <p:spPr bwMode="auto">
          <a:xfrm flipH="1">
            <a:off x="5507038" y="2276475"/>
            <a:ext cx="1512887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565" name="Text Box 317"/>
          <p:cNvSpPr txBox="1">
            <a:spLocks noChangeArrowheads="1"/>
          </p:cNvSpPr>
          <p:nvPr/>
        </p:nvSpPr>
        <p:spPr bwMode="auto">
          <a:xfrm>
            <a:off x="3419475" y="6386513"/>
            <a:ext cx="33845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solidFill>
                  <a:srgbClr val="000099"/>
                </a:solidFill>
              </a:rPr>
              <a:t>Non-centrality parameter</a:t>
            </a:r>
          </a:p>
        </p:txBody>
      </p:sp>
      <p:grpSp>
        <p:nvGrpSpPr>
          <p:cNvPr id="2" name="Group 318"/>
          <p:cNvGrpSpPr>
            <a:grpSpLocks/>
          </p:cNvGrpSpPr>
          <p:nvPr/>
        </p:nvGrpSpPr>
        <p:grpSpPr bwMode="auto">
          <a:xfrm>
            <a:off x="3937000" y="5878513"/>
            <a:ext cx="1355725" cy="574675"/>
            <a:chOff x="2517" y="3702"/>
            <a:chExt cx="1225" cy="181"/>
          </a:xfrm>
        </p:grpSpPr>
        <p:sp>
          <p:nvSpPr>
            <p:cNvPr id="53567" name="Line 319"/>
            <p:cNvSpPr>
              <a:spLocks noChangeShapeType="1"/>
            </p:cNvSpPr>
            <p:nvPr/>
          </p:nvSpPr>
          <p:spPr bwMode="auto">
            <a:xfrm>
              <a:off x="2517" y="3883"/>
              <a:ext cx="1225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568" name="Line 320"/>
            <p:cNvSpPr>
              <a:spLocks noChangeShapeType="1"/>
            </p:cNvSpPr>
            <p:nvPr/>
          </p:nvSpPr>
          <p:spPr bwMode="auto">
            <a:xfrm flipV="1">
              <a:off x="2517" y="3702"/>
              <a:ext cx="0" cy="18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569" name="Line 321"/>
            <p:cNvSpPr>
              <a:spLocks noChangeShapeType="1"/>
            </p:cNvSpPr>
            <p:nvPr/>
          </p:nvSpPr>
          <p:spPr bwMode="auto">
            <a:xfrm flipV="1">
              <a:off x="3742" y="3702"/>
              <a:ext cx="0" cy="18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2224088"/>
            <a:ext cx="6337300" cy="4248150"/>
          </a:xfrm>
          <a:prstGeom prst="rect">
            <a:avLst/>
          </a:prstGeom>
          <a:noFill/>
        </p:spPr>
      </p:pic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7008813" y="5645150"/>
            <a:ext cx="382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l-NL" sz="2800" i="1">
                <a:solidFill>
                  <a:srgbClr val="FFFFCC"/>
                </a:solidFill>
                <a:latin typeface="Times New Roman" pitchFamily="26" charset="0"/>
              </a:rPr>
              <a:t>T</a:t>
            </a:r>
            <a:endParaRPr lang="en-US" sz="2400">
              <a:solidFill>
                <a:srgbClr val="FFFFCC"/>
              </a:solidFill>
              <a:latin typeface="Times New Roman" pitchFamily="26" charset="0"/>
            </a:endParaRP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3530600" y="4745038"/>
            <a:ext cx="393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 b="1">
                <a:solidFill>
                  <a:srgbClr val="FF0000"/>
                </a:solidFill>
                <a:latin typeface="Times New Roman" pitchFamily="26" charset="0"/>
                <a:sym typeface="Symbol" pitchFamily="26" charset="2"/>
              </a:rPr>
              <a:t></a:t>
            </a:r>
            <a:endParaRPr lang="en-US" sz="3000" b="1">
              <a:solidFill>
                <a:srgbClr val="FF0000"/>
              </a:solidFill>
              <a:latin typeface="Times New Roman" pitchFamily="26" charset="0"/>
            </a:endParaRP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5467350" y="4745038"/>
            <a:ext cx="473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600" b="1">
                <a:solidFill>
                  <a:srgbClr val="CC3399"/>
                </a:solidFill>
                <a:latin typeface="Times New Roman" pitchFamily="26" charset="0"/>
                <a:sym typeface="Symbol" pitchFamily="26" charset="2"/>
              </a:rPr>
              <a:t></a:t>
            </a:r>
            <a:endParaRPr lang="en-US" sz="3600" b="1">
              <a:solidFill>
                <a:srgbClr val="CC3399"/>
              </a:solidFill>
              <a:latin typeface="Times New Roman" pitchFamily="26" charset="0"/>
            </a:endParaRP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6415088" y="3232150"/>
            <a:ext cx="154146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>
                <a:solidFill>
                  <a:schemeClr val="tx1"/>
                </a:solidFill>
              </a:rPr>
              <a:t>POWER:</a:t>
            </a:r>
          </a:p>
          <a:p>
            <a:pPr eaLnBrk="0" hangingPunct="0"/>
            <a:r>
              <a:rPr lang="en-US" b="1">
                <a:solidFill>
                  <a:schemeClr val="tx1"/>
                </a:solidFill>
              </a:rPr>
              <a:t> 1 - </a:t>
            </a:r>
            <a:r>
              <a:rPr lang="en-US" b="1">
                <a:solidFill>
                  <a:schemeClr val="tx1"/>
                </a:solidFill>
                <a:sym typeface="Symbol" pitchFamily="26" charset="2"/>
              </a:rPr>
              <a:t> </a:t>
            </a:r>
            <a:r>
              <a:rPr lang="en-US" b="1">
                <a:solidFill>
                  <a:schemeClr val="tx1"/>
                </a:solidFill>
                <a:ea typeface="Arial" pitchFamily="26" charset="0"/>
                <a:cs typeface="Arial" pitchFamily="26" charset="0"/>
                <a:sym typeface="Symbol" pitchFamily="26" charset="2"/>
              </a:rPr>
              <a:t>↑</a:t>
            </a: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179388" y="404813"/>
            <a:ext cx="84978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chemeClr val="tx1"/>
                </a:solidFill>
              </a:rPr>
              <a:t>Increased effect size</a:t>
            </a:r>
          </a:p>
        </p:txBody>
      </p:sp>
      <p:sp>
        <p:nvSpPr>
          <p:cNvPr id="60424" name="Line 8"/>
          <p:cNvSpPr>
            <a:spLocks noChangeShapeType="1"/>
          </p:cNvSpPr>
          <p:nvPr/>
        </p:nvSpPr>
        <p:spPr bwMode="auto">
          <a:xfrm flipH="1">
            <a:off x="4932363" y="5249863"/>
            <a:ext cx="647700" cy="64770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5" name="Line 9"/>
          <p:cNvSpPr>
            <a:spLocks noChangeShapeType="1"/>
          </p:cNvSpPr>
          <p:nvPr/>
        </p:nvSpPr>
        <p:spPr bwMode="auto">
          <a:xfrm>
            <a:off x="3792538" y="5176838"/>
            <a:ext cx="923925" cy="7921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937000" y="5821363"/>
            <a:ext cx="2016125" cy="574675"/>
            <a:chOff x="2517" y="3702"/>
            <a:chExt cx="1225" cy="181"/>
          </a:xfrm>
        </p:grpSpPr>
        <p:sp>
          <p:nvSpPr>
            <p:cNvPr id="60427" name="Line 11"/>
            <p:cNvSpPr>
              <a:spLocks noChangeShapeType="1"/>
            </p:cNvSpPr>
            <p:nvPr/>
          </p:nvSpPr>
          <p:spPr bwMode="auto">
            <a:xfrm>
              <a:off x="2517" y="3883"/>
              <a:ext cx="1225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28" name="Line 12"/>
            <p:cNvSpPr>
              <a:spLocks noChangeShapeType="1"/>
            </p:cNvSpPr>
            <p:nvPr/>
          </p:nvSpPr>
          <p:spPr bwMode="auto">
            <a:xfrm flipV="1">
              <a:off x="2517" y="3702"/>
              <a:ext cx="0" cy="18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29" name="Line 13"/>
            <p:cNvSpPr>
              <a:spLocks noChangeShapeType="1"/>
            </p:cNvSpPr>
            <p:nvPr/>
          </p:nvSpPr>
          <p:spPr bwMode="auto">
            <a:xfrm flipV="1">
              <a:off x="3742" y="3702"/>
              <a:ext cx="0" cy="18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0430" name="Text Box 14"/>
          <p:cNvSpPr txBox="1">
            <a:spLocks noChangeArrowheads="1"/>
          </p:cNvSpPr>
          <p:nvPr/>
        </p:nvSpPr>
        <p:spPr bwMode="auto">
          <a:xfrm>
            <a:off x="3419475" y="6402388"/>
            <a:ext cx="33845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solidFill>
                  <a:srgbClr val="000099"/>
                </a:solidFill>
              </a:rPr>
              <a:t>Non-centrality parameter</a:t>
            </a:r>
          </a:p>
        </p:txBody>
      </p:sp>
      <p:sp>
        <p:nvSpPr>
          <p:cNvPr id="60431" name="Text Box 15"/>
          <p:cNvSpPr txBox="1">
            <a:spLocks noChangeArrowheads="1"/>
          </p:cNvSpPr>
          <p:nvPr/>
        </p:nvSpPr>
        <p:spPr bwMode="auto">
          <a:xfrm>
            <a:off x="3854450" y="1758950"/>
            <a:ext cx="1725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l-NL" sz="2800" b="1" i="1">
                <a:solidFill>
                  <a:schemeClr val="tx1"/>
                </a:solidFill>
                <a:latin typeface="Times New Roman" pitchFamily="26" charset="0"/>
              </a:rPr>
              <a:t>alpha 0.05</a:t>
            </a:r>
            <a:endParaRPr lang="en-US" sz="2400" b="1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60432" name="Text Box 16"/>
          <p:cNvSpPr txBox="1">
            <a:spLocks noChangeArrowheads="1"/>
          </p:cNvSpPr>
          <p:nvPr/>
        </p:nvSpPr>
        <p:spPr bwMode="auto">
          <a:xfrm>
            <a:off x="6731000" y="814388"/>
            <a:ext cx="23050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Sampling distribution if H</a:t>
            </a:r>
            <a:r>
              <a:rPr lang="en-US" sz="3000" baseline="-25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A</a:t>
            </a:r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 were true</a:t>
            </a:r>
            <a:endParaRPr lang="en-US" sz="3000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60433" name="Text Box 17"/>
          <p:cNvSpPr txBox="1">
            <a:spLocks noChangeArrowheads="1"/>
          </p:cNvSpPr>
          <p:nvPr/>
        </p:nvSpPr>
        <p:spPr bwMode="auto">
          <a:xfrm>
            <a:off x="323850" y="885825"/>
            <a:ext cx="24638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Sampling distribution if H</a:t>
            </a:r>
            <a:r>
              <a:rPr lang="en-US" sz="3000" baseline="-25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0</a:t>
            </a:r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 were true</a:t>
            </a:r>
            <a:endParaRPr lang="en-US" sz="3000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60434" name="Line 18"/>
          <p:cNvSpPr>
            <a:spLocks noChangeShapeType="1"/>
          </p:cNvSpPr>
          <p:nvPr/>
        </p:nvSpPr>
        <p:spPr bwMode="auto">
          <a:xfrm>
            <a:off x="2339975" y="2368550"/>
            <a:ext cx="1295400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35" name="Line 19"/>
          <p:cNvSpPr>
            <a:spLocks noChangeShapeType="1"/>
          </p:cNvSpPr>
          <p:nvPr/>
        </p:nvSpPr>
        <p:spPr bwMode="auto">
          <a:xfrm flipH="1">
            <a:off x="6300788" y="2347913"/>
            <a:ext cx="863600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1258888" y="2217738"/>
          <a:ext cx="6840537" cy="4595812"/>
        </p:xfrm>
        <a:graphic>
          <a:graphicData uri="http://schemas.openxmlformats.org/presentationml/2006/ole">
            <p:oleObj spid="_x0000_s89090" name="Bitmap Image" r:id="rId3" imgW="5552381" imgH="3858164" progId="">
              <p:embed/>
            </p:oleObj>
          </a:graphicData>
        </a:graphic>
      </p:graphicFrame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7080250" y="5629275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l-NL" sz="2800" i="1">
                <a:solidFill>
                  <a:srgbClr val="FFFFCC"/>
                </a:solidFill>
                <a:latin typeface="Times New Roman" pitchFamily="26" charset="0"/>
              </a:rPr>
              <a:t>T</a:t>
            </a:r>
            <a:endParaRPr lang="en-US" sz="2400">
              <a:solidFill>
                <a:srgbClr val="FFFFCC"/>
              </a:solidFill>
              <a:latin typeface="Times New Roman" pitchFamily="26" charset="0"/>
            </a:endParaRP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3854450" y="1758950"/>
            <a:ext cx="1725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l-NL" sz="2800" b="1" i="1" dirty="0" err="1">
                <a:solidFill>
                  <a:schemeClr val="tx1"/>
                </a:solidFill>
                <a:latin typeface="Times New Roman" pitchFamily="26" charset="0"/>
              </a:rPr>
              <a:t>alpha</a:t>
            </a:r>
            <a:r>
              <a:rPr lang="nl-NL" sz="2800" b="1" i="1" dirty="0">
                <a:solidFill>
                  <a:schemeClr val="tx1"/>
                </a:solidFill>
                <a:latin typeface="Times New Roman" pitchFamily="26" charset="0"/>
              </a:rPr>
              <a:t> 0.05</a:t>
            </a:r>
            <a:endParaRPr lang="en-US" sz="2400" b="1" dirty="0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6731000" y="814388"/>
            <a:ext cx="23050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Sampling distribution if H</a:t>
            </a:r>
            <a:r>
              <a:rPr lang="en-US" sz="3000" baseline="-25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A</a:t>
            </a:r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 were true</a:t>
            </a:r>
            <a:endParaRPr lang="en-US" sz="3000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23850" y="885825"/>
            <a:ext cx="24638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Sampling distribution if H</a:t>
            </a:r>
            <a:r>
              <a:rPr lang="en-US" sz="3000" baseline="-25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0</a:t>
            </a:r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 were true</a:t>
            </a:r>
            <a:endParaRPr lang="en-US" sz="3000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3602038" y="4729163"/>
            <a:ext cx="393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 b="1">
                <a:solidFill>
                  <a:srgbClr val="FF0000"/>
                </a:solidFill>
                <a:latin typeface="Times New Roman" pitchFamily="26" charset="0"/>
                <a:sym typeface="Symbol" pitchFamily="26" charset="2"/>
              </a:rPr>
              <a:t></a:t>
            </a:r>
            <a:endParaRPr lang="en-US" sz="3000" b="1">
              <a:solidFill>
                <a:srgbClr val="FF0000"/>
              </a:solidFill>
              <a:latin typeface="Times New Roman" pitchFamily="26" charset="0"/>
            </a:endParaRP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5394325" y="4725988"/>
            <a:ext cx="473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600" b="1">
                <a:solidFill>
                  <a:srgbClr val="CC3399"/>
                </a:solidFill>
                <a:latin typeface="Times New Roman" pitchFamily="26" charset="0"/>
                <a:sym typeface="Symbol" pitchFamily="26" charset="2"/>
              </a:rPr>
              <a:t></a:t>
            </a:r>
            <a:endParaRPr lang="en-US" sz="3600" b="1">
              <a:solidFill>
                <a:srgbClr val="CC3399"/>
              </a:solidFill>
              <a:latin typeface="Times New Roman" pitchFamily="26" charset="0"/>
            </a:endParaRPr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5765800" y="3216275"/>
            <a:ext cx="1541463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>
                <a:solidFill>
                  <a:schemeClr val="tx1"/>
                </a:solidFill>
              </a:rPr>
              <a:t>POWER:</a:t>
            </a:r>
          </a:p>
          <a:p>
            <a:pPr eaLnBrk="0" hangingPunct="0"/>
            <a:r>
              <a:rPr lang="en-US" b="1">
                <a:solidFill>
                  <a:schemeClr val="tx1"/>
                </a:solidFill>
              </a:rPr>
              <a:t> 1 - </a:t>
            </a:r>
            <a:r>
              <a:rPr lang="en-US" b="1">
                <a:solidFill>
                  <a:schemeClr val="tx1"/>
                </a:solidFill>
                <a:sym typeface="Symbol" pitchFamily="26" charset="2"/>
              </a:rPr>
              <a:t></a:t>
            </a: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1908175" y="404813"/>
            <a:ext cx="5832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chemeClr val="tx1"/>
                </a:solidFill>
              </a:rPr>
              <a:t>Standard Case</a:t>
            </a:r>
          </a:p>
        </p:txBody>
      </p:sp>
      <p:sp>
        <p:nvSpPr>
          <p:cNvPr id="61451" name="Line 11"/>
          <p:cNvSpPr>
            <a:spLocks noChangeShapeType="1"/>
          </p:cNvSpPr>
          <p:nvPr/>
        </p:nvSpPr>
        <p:spPr bwMode="auto">
          <a:xfrm flipH="1">
            <a:off x="4962525" y="5230813"/>
            <a:ext cx="504825" cy="574675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52" name="Line 12"/>
          <p:cNvSpPr>
            <a:spLocks noChangeShapeType="1"/>
          </p:cNvSpPr>
          <p:nvPr/>
        </p:nvSpPr>
        <p:spPr bwMode="auto">
          <a:xfrm>
            <a:off x="3863975" y="5160963"/>
            <a:ext cx="43180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53" name="Line 13"/>
          <p:cNvSpPr>
            <a:spLocks noChangeShapeType="1"/>
          </p:cNvSpPr>
          <p:nvPr/>
        </p:nvSpPr>
        <p:spPr bwMode="auto">
          <a:xfrm>
            <a:off x="2339975" y="2352675"/>
            <a:ext cx="1295400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54" name="Line 14"/>
          <p:cNvSpPr>
            <a:spLocks noChangeShapeType="1"/>
          </p:cNvSpPr>
          <p:nvPr/>
        </p:nvSpPr>
        <p:spPr bwMode="auto">
          <a:xfrm flipH="1">
            <a:off x="5507038" y="2276475"/>
            <a:ext cx="1512887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937000" y="5878513"/>
            <a:ext cx="1355725" cy="574675"/>
            <a:chOff x="2517" y="3702"/>
            <a:chExt cx="1225" cy="181"/>
          </a:xfrm>
        </p:grpSpPr>
        <p:sp>
          <p:nvSpPr>
            <p:cNvPr id="61456" name="Line 16"/>
            <p:cNvSpPr>
              <a:spLocks noChangeShapeType="1"/>
            </p:cNvSpPr>
            <p:nvPr/>
          </p:nvSpPr>
          <p:spPr bwMode="auto">
            <a:xfrm>
              <a:off x="2517" y="3883"/>
              <a:ext cx="1225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57" name="Line 17"/>
            <p:cNvSpPr>
              <a:spLocks noChangeShapeType="1"/>
            </p:cNvSpPr>
            <p:nvPr/>
          </p:nvSpPr>
          <p:spPr bwMode="auto">
            <a:xfrm flipV="1">
              <a:off x="2517" y="3702"/>
              <a:ext cx="0" cy="18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58" name="Line 18"/>
            <p:cNvSpPr>
              <a:spLocks noChangeShapeType="1"/>
            </p:cNvSpPr>
            <p:nvPr/>
          </p:nvSpPr>
          <p:spPr bwMode="auto">
            <a:xfrm flipV="1">
              <a:off x="3742" y="3702"/>
              <a:ext cx="0" cy="18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1459" name="Text Box 19"/>
          <p:cNvSpPr txBox="1">
            <a:spLocks noChangeArrowheads="1"/>
          </p:cNvSpPr>
          <p:nvPr/>
        </p:nvSpPr>
        <p:spPr bwMode="auto">
          <a:xfrm>
            <a:off x="3419475" y="6386513"/>
            <a:ext cx="33845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solidFill>
                  <a:srgbClr val="000099"/>
                </a:solidFill>
              </a:rPr>
              <a:t>Non-centrality parameter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05" name="Picture 3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2420938"/>
            <a:ext cx="6192837" cy="4087812"/>
          </a:xfrm>
          <a:prstGeom prst="rect">
            <a:avLst/>
          </a:prstGeom>
          <a:noFill/>
        </p:spPr>
      </p:pic>
      <p:sp>
        <p:nvSpPr>
          <p:cNvPr id="33075" name="Text Box 307"/>
          <p:cNvSpPr txBox="1">
            <a:spLocks noChangeArrowheads="1"/>
          </p:cNvSpPr>
          <p:nvPr/>
        </p:nvSpPr>
        <p:spPr bwMode="auto">
          <a:xfrm>
            <a:off x="7142163" y="6308725"/>
            <a:ext cx="382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l-NL" sz="2800" i="1">
                <a:solidFill>
                  <a:srgbClr val="000099"/>
                </a:solidFill>
                <a:latin typeface="Times New Roman" pitchFamily="26" charset="0"/>
              </a:rPr>
              <a:t>T</a:t>
            </a:r>
            <a:endParaRPr lang="en-US" sz="2400">
              <a:solidFill>
                <a:srgbClr val="000099"/>
              </a:solidFill>
              <a:latin typeface="Times New Roman" pitchFamily="26" charset="0"/>
            </a:endParaRPr>
          </a:p>
        </p:txBody>
      </p:sp>
      <p:sp>
        <p:nvSpPr>
          <p:cNvPr id="33079" name="Text Box 311"/>
          <p:cNvSpPr txBox="1">
            <a:spLocks noChangeArrowheads="1"/>
          </p:cNvSpPr>
          <p:nvPr/>
        </p:nvSpPr>
        <p:spPr bwMode="auto">
          <a:xfrm>
            <a:off x="3530600" y="4513263"/>
            <a:ext cx="393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 b="1">
                <a:solidFill>
                  <a:srgbClr val="FF0000"/>
                </a:solidFill>
                <a:latin typeface="Times New Roman" pitchFamily="26" charset="0"/>
                <a:sym typeface="Symbol" pitchFamily="26" charset="2"/>
              </a:rPr>
              <a:t></a:t>
            </a:r>
            <a:endParaRPr lang="en-US" sz="3000" b="1">
              <a:solidFill>
                <a:srgbClr val="FF0000"/>
              </a:solidFill>
              <a:latin typeface="Times New Roman" pitchFamily="26" charset="0"/>
            </a:endParaRPr>
          </a:p>
        </p:txBody>
      </p:sp>
      <p:sp>
        <p:nvSpPr>
          <p:cNvPr id="33080" name="Text Box 312"/>
          <p:cNvSpPr txBox="1">
            <a:spLocks noChangeArrowheads="1"/>
          </p:cNvSpPr>
          <p:nvPr/>
        </p:nvSpPr>
        <p:spPr bwMode="auto">
          <a:xfrm>
            <a:off x="5467350" y="4513263"/>
            <a:ext cx="473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600" b="1">
                <a:solidFill>
                  <a:srgbClr val="CC3399"/>
                </a:solidFill>
                <a:latin typeface="Times New Roman" pitchFamily="26" charset="0"/>
                <a:sym typeface="Symbol" pitchFamily="26" charset="2"/>
              </a:rPr>
              <a:t></a:t>
            </a:r>
            <a:endParaRPr lang="en-US" sz="3600" b="1">
              <a:solidFill>
                <a:srgbClr val="CC3399"/>
              </a:solidFill>
              <a:latin typeface="Times New Roman" pitchFamily="26" charset="0"/>
            </a:endParaRPr>
          </a:p>
        </p:txBody>
      </p:sp>
      <p:sp>
        <p:nvSpPr>
          <p:cNvPr id="33083" name="Line 315"/>
          <p:cNvSpPr>
            <a:spLocks noChangeShapeType="1"/>
          </p:cNvSpPr>
          <p:nvPr/>
        </p:nvSpPr>
        <p:spPr bwMode="auto">
          <a:xfrm flipH="1">
            <a:off x="4932363" y="5018088"/>
            <a:ext cx="647700" cy="64770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84" name="Line 316"/>
          <p:cNvSpPr>
            <a:spLocks noChangeShapeType="1"/>
          </p:cNvSpPr>
          <p:nvPr/>
        </p:nvSpPr>
        <p:spPr bwMode="auto">
          <a:xfrm>
            <a:off x="3792538" y="4945063"/>
            <a:ext cx="563562" cy="5000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85" name="Line 317"/>
          <p:cNvSpPr>
            <a:spLocks noChangeShapeType="1"/>
          </p:cNvSpPr>
          <p:nvPr/>
        </p:nvSpPr>
        <p:spPr bwMode="auto">
          <a:xfrm>
            <a:off x="2051050" y="2349500"/>
            <a:ext cx="1584325" cy="868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323"/>
          <p:cNvGrpSpPr>
            <a:grpSpLocks/>
          </p:cNvGrpSpPr>
          <p:nvPr/>
        </p:nvGrpSpPr>
        <p:grpSpPr bwMode="auto">
          <a:xfrm>
            <a:off x="3924300" y="5949950"/>
            <a:ext cx="1452563" cy="574675"/>
            <a:chOff x="2517" y="3702"/>
            <a:chExt cx="1225" cy="181"/>
          </a:xfrm>
        </p:grpSpPr>
        <p:sp>
          <p:nvSpPr>
            <p:cNvPr id="33092" name="Line 324"/>
            <p:cNvSpPr>
              <a:spLocks noChangeShapeType="1"/>
            </p:cNvSpPr>
            <p:nvPr/>
          </p:nvSpPr>
          <p:spPr bwMode="auto">
            <a:xfrm>
              <a:off x="2517" y="3883"/>
              <a:ext cx="1225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93" name="Line 325"/>
            <p:cNvSpPr>
              <a:spLocks noChangeShapeType="1"/>
            </p:cNvSpPr>
            <p:nvPr/>
          </p:nvSpPr>
          <p:spPr bwMode="auto">
            <a:xfrm flipV="1">
              <a:off x="2517" y="3702"/>
              <a:ext cx="0" cy="18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94" name="Line 326"/>
            <p:cNvSpPr>
              <a:spLocks noChangeShapeType="1"/>
            </p:cNvSpPr>
            <p:nvPr/>
          </p:nvSpPr>
          <p:spPr bwMode="auto">
            <a:xfrm flipV="1">
              <a:off x="3742" y="3702"/>
              <a:ext cx="0" cy="18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095" name="Text Box 327"/>
          <p:cNvSpPr txBox="1">
            <a:spLocks noChangeArrowheads="1"/>
          </p:cNvSpPr>
          <p:nvPr/>
        </p:nvSpPr>
        <p:spPr bwMode="auto">
          <a:xfrm>
            <a:off x="3419475" y="6457950"/>
            <a:ext cx="33845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solidFill>
                  <a:srgbClr val="000099"/>
                </a:solidFill>
              </a:rPr>
              <a:t>Non-centrality parameter</a:t>
            </a:r>
          </a:p>
        </p:txBody>
      </p:sp>
      <p:sp>
        <p:nvSpPr>
          <p:cNvPr id="33101" name="Text Box 333"/>
          <p:cNvSpPr txBox="1">
            <a:spLocks noChangeArrowheads="1"/>
          </p:cNvSpPr>
          <p:nvPr/>
        </p:nvSpPr>
        <p:spPr bwMode="auto">
          <a:xfrm>
            <a:off x="179388" y="404813"/>
            <a:ext cx="84978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chemeClr val="tx1"/>
                </a:solidFill>
              </a:rPr>
              <a:t>More conservative </a:t>
            </a:r>
            <a:r>
              <a:rPr lang="el-GR" sz="4000">
                <a:solidFill>
                  <a:schemeClr val="tx1"/>
                </a:solidFill>
                <a:latin typeface="Times New Roman" pitchFamily="26" charset="0"/>
                <a:ea typeface="Arial" pitchFamily="26" charset="0"/>
                <a:cs typeface="Arial" pitchFamily="26" charset="0"/>
              </a:rPr>
              <a:t>α</a:t>
            </a:r>
          </a:p>
        </p:txBody>
      </p:sp>
      <p:sp>
        <p:nvSpPr>
          <p:cNvPr id="33103" name="Text Box 335"/>
          <p:cNvSpPr txBox="1">
            <a:spLocks noChangeArrowheads="1"/>
          </p:cNvSpPr>
          <p:nvPr/>
        </p:nvSpPr>
        <p:spPr bwMode="auto">
          <a:xfrm>
            <a:off x="6731000" y="814388"/>
            <a:ext cx="23050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Sampling distribution if H</a:t>
            </a:r>
            <a:r>
              <a:rPr lang="en-US" sz="3000" baseline="-25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A</a:t>
            </a:r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 were true</a:t>
            </a:r>
            <a:endParaRPr lang="en-US" sz="3000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33104" name="Text Box 336"/>
          <p:cNvSpPr txBox="1">
            <a:spLocks noChangeArrowheads="1"/>
          </p:cNvSpPr>
          <p:nvPr/>
        </p:nvSpPr>
        <p:spPr bwMode="auto">
          <a:xfrm>
            <a:off x="323850" y="885825"/>
            <a:ext cx="24638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Sampling distribution if H</a:t>
            </a:r>
            <a:r>
              <a:rPr lang="en-US" sz="3000" baseline="-25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0</a:t>
            </a:r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 were true</a:t>
            </a:r>
            <a:endParaRPr lang="en-US" sz="3000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33106" name="Text Box 338"/>
          <p:cNvSpPr txBox="1">
            <a:spLocks noChangeArrowheads="1"/>
          </p:cNvSpPr>
          <p:nvPr/>
        </p:nvSpPr>
        <p:spPr bwMode="auto">
          <a:xfrm>
            <a:off x="5765800" y="3216275"/>
            <a:ext cx="1541463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>
                <a:solidFill>
                  <a:schemeClr val="tx1"/>
                </a:solidFill>
              </a:rPr>
              <a:t>POWER:</a:t>
            </a:r>
          </a:p>
          <a:p>
            <a:pPr eaLnBrk="0" hangingPunct="0"/>
            <a:r>
              <a:rPr lang="en-US" b="1">
                <a:solidFill>
                  <a:schemeClr val="tx1"/>
                </a:solidFill>
              </a:rPr>
              <a:t> 1 - </a:t>
            </a:r>
            <a:r>
              <a:rPr lang="en-US" b="1">
                <a:solidFill>
                  <a:schemeClr val="tx1"/>
                </a:solidFill>
                <a:sym typeface="Symbol" pitchFamily="26" charset="2"/>
              </a:rPr>
              <a:t> </a:t>
            </a:r>
            <a:r>
              <a:rPr lang="en-US" b="1">
                <a:solidFill>
                  <a:schemeClr val="tx1"/>
                </a:solidFill>
                <a:ea typeface="Arial" pitchFamily="26" charset="0"/>
                <a:cs typeface="Arial" pitchFamily="26" charset="0"/>
                <a:sym typeface="Symbol" pitchFamily="26" charset="2"/>
              </a:rPr>
              <a:t>↓</a:t>
            </a:r>
          </a:p>
        </p:txBody>
      </p:sp>
      <p:sp>
        <p:nvSpPr>
          <p:cNvPr id="33107" name="Line 339"/>
          <p:cNvSpPr>
            <a:spLocks noChangeShapeType="1"/>
          </p:cNvSpPr>
          <p:nvPr/>
        </p:nvSpPr>
        <p:spPr bwMode="auto">
          <a:xfrm flipH="1">
            <a:off x="5507038" y="2276475"/>
            <a:ext cx="1512887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3854450" y="1758950"/>
            <a:ext cx="1767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l-NL" sz="2800" b="1" i="1" dirty="0" err="1">
                <a:solidFill>
                  <a:schemeClr val="tx1"/>
                </a:solidFill>
                <a:latin typeface="Times New Roman" pitchFamily="26" charset="0"/>
              </a:rPr>
              <a:t>alpha</a:t>
            </a:r>
            <a:r>
              <a:rPr lang="nl-NL" sz="2800" b="1" i="1" dirty="0">
                <a:solidFill>
                  <a:schemeClr val="tx1"/>
                </a:solidFill>
                <a:latin typeface="Times New Roman" pitchFamily="26" charset="0"/>
              </a:rPr>
              <a:t> </a:t>
            </a:r>
            <a:r>
              <a:rPr lang="nl-NL" sz="2800" b="1" i="1" dirty="0" smtClean="0">
                <a:solidFill>
                  <a:schemeClr val="tx1"/>
                </a:solidFill>
                <a:latin typeface="Times New Roman" pitchFamily="26" charset="0"/>
              </a:rPr>
              <a:t>0.01</a:t>
            </a:r>
            <a:endParaRPr lang="en-US" sz="2400" b="1" dirty="0">
              <a:solidFill>
                <a:schemeClr val="tx1"/>
              </a:solidFill>
              <a:latin typeface="Times New Roman" pitchFamily="2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power?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Definitions of power </a:t>
            </a:r>
          </a:p>
          <a:p>
            <a:r>
              <a:rPr lang="en-US" dirty="0" smtClean="0"/>
              <a:t>The probability that the test will reject the null hypothesis if the alternative hypothesis is true</a:t>
            </a:r>
          </a:p>
          <a:p>
            <a:endParaRPr lang="en-US" dirty="0" smtClean="0"/>
          </a:p>
          <a:p>
            <a:r>
              <a:rPr lang="en-US" dirty="0" smtClean="0"/>
              <a:t>The chance the your statistical test will yield a significant result when the effect you are testing exists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73" name="Picture 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2349500"/>
            <a:ext cx="6048375" cy="4243388"/>
          </a:xfrm>
          <a:prstGeom prst="rect">
            <a:avLst/>
          </a:prstGeom>
          <a:noFill/>
        </p:spPr>
      </p:pic>
      <p:sp>
        <p:nvSpPr>
          <p:cNvPr id="56394" name="Text Box 74"/>
          <p:cNvSpPr txBox="1">
            <a:spLocks noChangeArrowheads="1"/>
          </p:cNvSpPr>
          <p:nvPr/>
        </p:nvSpPr>
        <p:spPr bwMode="auto">
          <a:xfrm>
            <a:off x="7142163" y="6308725"/>
            <a:ext cx="382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l-NL" sz="2800" i="1">
                <a:solidFill>
                  <a:srgbClr val="000099"/>
                </a:solidFill>
                <a:latin typeface="Times New Roman" pitchFamily="26" charset="0"/>
              </a:rPr>
              <a:t>T</a:t>
            </a:r>
            <a:endParaRPr lang="en-US" sz="2400">
              <a:solidFill>
                <a:srgbClr val="000099"/>
              </a:solidFill>
              <a:latin typeface="Times New Roman" pitchFamily="26" charset="0"/>
            </a:endParaRPr>
          </a:p>
        </p:txBody>
      </p:sp>
      <p:sp>
        <p:nvSpPr>
          <p:cNvPr id="56395" name="Text Box 75"/>
          <p:cNvSpPr txBox="1">
            <a:spLocks noChangeArrowheads="1"/>
          </p:cNvSpPr>
          <p:nvPr/>
        </p:nvSpPr>
        <p:spPr bwMode="auto">
          <a:xfrm>
            <a:off x="3530600" y="4513263"/>
            <a:ext cx="393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 b="1">
                <a:solidFill>
                  <a:srgbClr val="FF0000"/>
                </a:solidFill>
                <a:latin typeface="Times New Roman" pitchFamily="26" charset="0"/>
                <a:sym typeface="Symbol" pitchFamily="26" charset="2"/>
              </a:rPr>
              <a:t></a:t>
            </a:r>
            <a:endParaRPr lang="en-US" sz="3000" b="1">
              <a:solidFill>
                <a:srgbClr val="FF0000"/>
              </a:solidFill>
              <a:latin typeface="Times New Roman" pitchFamily="26" charset="0"/>
            </a:endParaRPr>
          </a:p>
        </p:txBody>
      </p:sp>
      <p:sp>
        <p:nvSpPr>
          <p:cNvPr id="56396" name="Text Box 76"/>
          <p:cNvSpPr txBox="1">
            <a:spLocks noChangeArrowheads="1"/>
          </p:cNvSpPr>
          <p:nvPr/>
        </p:nvSpPr>
        <p:spPr bwMode="auto">
          <a:xfrm>
            <a:off x="5467350" y="4513263"/>
            <a:ext cx="473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600" b="1">
                <a:solidFill>
                  <a:srgbClr val="CC3399"/>
                </a:solidFill>
                <a:latin typeface="Times New Roman" pitchFamily="26" charset="0"/>
                <a:sym typeface="Symbol" pitchFamily="26" charset="2"/>
              </a:rPr>
              <a:t></a:t>
            </a:r>
            <a:endParaRPr lang="en-US" sz="3600" b="1">
              <a:solidFill>
                <a:srgbClr val="CC3399"/>
              </a:solidFill>
              <a:latin typeface="Times New Roman" pitchFamily="26" charset="0"/>
            </a:endParaRPr>
          </a:p>
        </p:txBody>
      </p:sp>
      <p:sp>
        <p:nvSpPr>
          <p:cNvPr id="56397" name="Line 77"/>
          <p:cNvSpPr>
            <a:spLocks noChangeShapeType="1"/>
          </p:cNvSpPr>
          <p:nvPr/>
        </p:nvSpPr>
        <p:spPr bwMode="auto">
          <a:xfrm flipH="1">
            <a:off x="4932363" y="5018088"/>
            <a:ext cx="647700" cy="64770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98" name="Line 78"/>
          <p:cNvSpPr>
            <a:spLocks noChangeShapeType="1"/>
          </p:cNvSpPr>
          <p:nvPr/>
        </p:nvSpPr>
        <p:spPr bwMode="auto">
          <a:xfrm>
            <a:off x="3792538" y="4945063"/>
            <a:ext cx="492125" cy="571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99" name="Line 79"/>
          <p:cNvSpPr>
            <a:spLocks noChangeShapeType="1"/>
          </p:cNvSpPr>
          <p:nvPr/>
        </p:nvSpPr>
        <p:spPr bwMode="auto">
          <a:xfrm>
            <a:off x="2051050" y="2349500"/>
            <a:ext cx="1584325" cy="868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80"/>
          <p:cNvGrpSpPr>
            <a:grpSpLocks/>
          </p:cNvGrpSpPr>
          <p:nvPr/>
        </p:nvGrpSpPr>
        <p:grpSpPr bwMode="auto">
          <a:xfrm>
            <a:off x="3924300" y="5949950"/>
            <a:ext cx="1452563" cy="574675"/>
            <a:chOff x="2517" y="3702"/>
            <a:chExt cx="1225" cy="181"/>
          </a:xfrm>
        </p:grpSpPr>
        <p:sp>
          <p:nvSpPr>
            <p:cNvPr id="56401" name="Line 81"/>
            <p:cNvSpPr>
              <a:spLocks noChangeShapeType="1"/>
            </p:cNvSpPr>
            <p:nvPr/>
          </p:nvSpPr>
          <p:spPr bwMode="auto">
            <a:xfrm>
              <a:off x="2517" y="3883"/>
              <a:ext cx="1225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02" name="Line 82"/>
            <p:cNvSpPr>
              <a:spLocks noChangeShapeType="1"/>
            </p:cNvSpPr>
            <p:nvPr/>
          </p:nvSpPr>
          <p:spPr bwMode="auto">
            <a:xfrm flipV="1">
              <a:off x="2517" y="3702"/>
              <a:ext cx="0" cy="18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03" name="Line 83"/>
            <p:cNvSpPr>
              <a:spLocks noChangeShapeType="1"/>
            </p:cNvSpPr>
            <p:nvPr/>
          </p:nvSpPr>
          <p:spPr bwMode="auto">
            <a:xfrm flipV="1">
              <a:off x="3742" y="3702"/>
              <a:ext cx="0" cy="18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6404" name="Text Box 84"/>
          <p:cNvSpPr txBox="1">
            <a:spLocks noChangeArrowheads="1"/>
          </p:cNvSpPr>
          <p:nvPr/>
        </p:nvSpPr>
        <p:spPr bwMode="auto">
          <a:xfrm>
            <a:off x="3419475" y="6457950"/>
            <a:ext cx="33845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solidFill>
                  <a:srgbClr val="000099"/>
                </a:solidFill>
              </a:rPr>
              <a:t>Non-centrality parameter</a:t>
            </a:r>
          </a:p>
        </p:txBody>
      </p:sp>
      <p:sp>
        <p:nvSpPr>
          <p:cNvPr id="56405" name="Text Box 85"/>
          <p:cNvSpPr txBox="1">
            <a:spLocks noChangeArrowheads="1"/>
          </p:cNvSpPr>
          <p:nvPr/>
        </p:nvSpPr>
        <p:spPr bwMode="auto">
          <a:xfrm>
            <a:off x="179388" y="404813"/>
            <a:ext cx="84978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chemeClr val="tx1"/>
                </a:solidFill>
              </a:rPr>
              <a:t>Less conservative </a:t>
            </a:r>
            <a:r>
              <a:rPr lang="el-GR" sz="4000">
                <a:solidFill>
                  <a:schemeClr val="tx1"/>
                </a:solidFill>
                <a:latin typeface="Times New Roman" pitchFamily="26" charset="0"/>
                <a:ea typeface="Arial" pitchFamily="26" charset="0"/>
                <a:cs typeface="Arial" pitchFamily="26" charset="0"/>
              </a:rPr>
              <a:t>α</a:t>
            </a:r>
          </a:p>
        </p:txBody>
      </p:sp>
      <p:sp>
        <p:nvSpPr>
          <p:cNvPr id="56407" name="Text Box 87"/>
          <p:cNvSpPr txBox="1">
            <a:spLocks noChangeArrowheads="1"/>
          </p:cNvSpPr>
          <p:nvPr/>
        </p:nvSpPr>
        <p:spPr bwMode="auto">
          <a:xfrm>
            <a:off x="6731000" y="814388"/>
            <a:ext cx="23050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Sampling distribution if H</a:t>
            </a:r>
            <a:r>
              <a:rPr lang="en-US" sz="3000" baseline="-25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A</a:t>
            </a:r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 were true</a:t>
            </a:r>
            <a:endParaRPr lang="en-US" sz="3000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56408" name="Text Box 88"/>
          <p:cNvSpPr txBox="1">
            <a:spLocks noChangeArrowheads="1"/>
          </p:cNvSpPr>
          <p:nvPr/>
        </p:nvSpPr>
        <p:spPr bwMode="auto">
          <a:xfrm>
            <a:off x="323850" y="885825"/>
            <a:ext cx="24638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Sampling distribution if H</a:t>
            </a:r>
            <a:r>
              <a:rPr lang="en-US" sz="3000" baseline="-25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0</a:t>
            </a:r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 were true</a:t>
            </a:r>
            <a:endParaRPr lang="en-US" sz="3000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56409" name="Text Box 89"/>
          <p:cNvSpPr txBox="1">
            <a:spLocks noChangeArrowheads="1"/>
          </p:cNvSpPr>
          <p:nvPr/>
        </p:nvSpPr>
        <p:spPr bwMode="auto">
          <a:xfrm>
            <a:off x="5765800" y="3216275"/>
            <a:ext cx="1541463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>
                <a:solidFill>
                  <a:schemeClr val="tx1"/>
                </a:solidFill>
              </a:rPr>
              <a:t>POWER:</a:t>
            </a:r>
          </a:p>
          <a:p>
            <a:pPr eaLnBrk="0" hangingPunct="0"/>
            <a:r>
              <a:rPr lang="en-US" b="1">
                <a:solidFill>
                  <a:schemeClr val="tx1"/>
                </a:solidFill>
              </a:rPr>
              <a:t> 1 - </a:t>
            </a:r>
            <a:r>
              <a:rPr lang="en-US" b="1">
                <a:solidFill>
                  <a:schemeClr val="tx1"/>
                </a:solidFill>
                <a:sym typeface="Symbol" pitchFamily="26" charset="2"/>
              </a:rPr>
              <a:t> </a:t>
            </a:r>
            <a:r>
              <a:rPr lang="en-US" b="1">
                <a:solidFill>
                  <a:schemeClr val="tx1"/>
                </a:solidFill>
                <a:ea typeface="Arial" pitchFamily="26" charset="0"/>
                <a:cs typeface="Arial" pitchFamily="26" charset="0"/>
                <a:sym typeface="Symbol" pitchFamily="26" charset="2"/>
              </a:rPr>
              <a:t>↑</a:t>
            </a:r>
          </a:p>
        </p:txBody>
      </p:sp>
      <p:sp>
        <p:nvSpPr>
          <p:cNvPr id="56410" name="Line 90"/>
          <p:cNvSpPr>
            <a:spLocks noChangeShapeType="1"/>
          </p:cNvSpPr>
          <p:nvPr/>
        </p:nvSpPr>
        <p:spPr bwMode="auto">
          <a:xfrm flipH="1">
            <a:off x="5507038" y="2276475"/>
            <a:ext cx="1512887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3854450" y="1758950"/>
            <a:ext cx="1767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l-NL" sz="2800" b="1" i="1" dirty="0" err="1">
                <a:solidFill>
                  <a:schemeClr val="tx1"/>
                </a:solidFill>
                <a:latin typeface="Times New Roman" pitchFamily="26" charset="0"/>
              </a:rPr>
              <a:t>alpha</a:t>
            </a:r>
            <a:r>
              <a:rPr lang="nl-NL" sz="2800" b="1" i="1" dirty="0">
                <a:solidFill>
                  <a:schemeClr val="tx1"/>
                </a:solidFill>
                <a:latin typeface="Times New Roman" pitchFamily="26" charset="0"/>
              </a:rPr>
              <a:t> </a:t>
            </a:r>
            <a:r>
              <a:rPr lang="nl-NL" sz="2800" b="1" i="1" dirty="0" smtClean="0">
                <a:solidFill>
                  <a:schemeClr val="tx1"/>
                </a:solidFill>
                <a:latin typeface="Times New Roman" pitchFamily="26" charset="0"/>
              </a:rPr>
              <a:t>0.10</a:t>
            </a:r>
            <a:endParaRPr lang="en-US" sz="2400" b="1" dirty="0">
              <a:solidFill>
                <a:schemeClr val="tx1"/>
              </a:solidFill>
              <a:latin typeface="Times New Roman" pitchFamily="2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1258888" y="2217738"/>
          <a:ext cx="6840537" cy="4595812"/>
        </p:xfrm>
        <a:graphic>
          <a:graphicData uri="http://schemas.openxmlformats.org/presentationml/2006/ole">
            <p:oleObj spid="_x0000_s92162" name="Bitmap Image" r:id="rId3" imgW="5552381" imgH="3858164" progId="">
              <p:embed/>
            </p:oleObj>
          </a:graphicData>
        </a:graphic>
      </p:graphicFrame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7080250" y="5629275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l-NL" sz="2800" i="1">
                <a:solidFill>
                  <a:srgbClr val="FFFFCC"/>
                </a:solidFill>
                <a:latin typeface="Times New Roman" pitchFamily="26" charset="0"/>
              </a:rPr>
              <a:t>T</a:t>
            </a:r>
            <a:endParaRPr lang="en-US" sz="2400">
              <a:solidFill>
                <a:srgbClr val="FFFFCC"/>
              </a:solidFill>
              <a:latin typeface="Times New Roman" pitchFamily="26" charset="0"/>
            </a:endParaRP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3854450" y="1758950"/>
            <a:ext cx="1725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l-NL" sz="2800" b="1" i="1">
                <a:solidFill>
                  <a:schemeClr val="tx1"/>
                </a:solidFill>
                <a:latin typeface="Times New Roman" pitchFamily="26" charset="0"/>
              </a:rPr>
              <a:t>alpha 0.05</a:t>
            </a:r>
            <a:endParaRPr lang="en-US" sz="2400" b="1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6731000" y="814388"/>
            <a:ext cx="23050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Sampling distribution if H</a:t>
            </a:r>
            <a:r>
              <a:rPr lang="en-US" sz="3000" baseline="-25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A</a:t>
            </a:r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 were true</a:t>
            </a:r>
            <a:endParaRPr lang="en-US" sz="3000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323850" y="885825"/>
            <a:ext cx="24638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Sampling distribution if H</a:t>
            </a:r>
            <a:r>
              <a:rPr lang="en-US" sz="3000" baseline="-25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0</a:t>
            </a:r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 were true</a:t>
            </a:r>
            <a:endParaRPr lang="en-US" sz="3000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3602038" y="4729163"/>
            <a:ext cx="393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 b="1">
                <a:solidFill>
                  <a:srgbClr val="FF0000"/>
                </a:solidFill>
                <a:latin typeface="Times New Roman" pitchFamily="26" charset="0"/>
                <a:sym typeface="Symbol" pitchFamily="26" charset="2"/>
              </a:rPr>
              <a:t></a:t>
            </a:r>
            <a:endParaRPr lang="en-US" sz="3000" b="1">
              <a:solidFill>
                <a:srgbClr val="FF0000"/>
              </a:solidFill>
              <a:latin typeface="Times New Roman" pitchFamily="26" charset="0"/>
            </a:endParaRP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5394325" y="4725988"/>
            <a:ext cx="473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600" b="1">
                <a:solidFill>
                  <a:srgbClr val="CC3399"/>
                </a:solidFill>
                <a:latin typeface="Times New Roman" pitchFamily="26" charset="0"/>
                <a:sym typeface="Symbol" pitchFamily="26" charset="2"/>
              </a:rPr>
              <a:t></a:t>
            </a:r>
            <a:endParaRPr lang="en-US" sz="3600" b="1">
              <a:solidFill>
                <a:srgbClr val="CC3399"/>
              </a:solidFill>
              <a:latin typeface="Times New Roman" pitchFamily="26" charset="0"/>
            </a:endParaRPr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5765800" y="3216275"/>
            <a:ext cx="1541463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>
                <a:solidFill>
                  <a:schemeClr val="tx1"/>
                </a:solidFill>
              </a:rPr>
              <a:t>POWER:</a:t>
            </a:r>
          </a:p>
          <a:p>
            <a:pPr eaLnBrk="0" hangingPunct="0"/>
            <a:r>
              <a:rPr lang="en-US" b="1">
                <a:solidFill>
                  <a:schemeClr val="tx1"/>
                </a:solidFill>
              </a:rPr>
              <a:t> 1 - </a:t>
            </a:r>
            <a:r>
              <a:rPr lang="en-US" b="1">
                <a:solidFill>
                  <a:schemeClr val="tx1"/>
                </a:solidFill>
                <a:sym typeface="Symbol" pitchFamily="26" charset="2"/>
              </a:rPr>
              <a:t></a:t>
            </a:r>
          </a:p>
        </p:txBody>
      </p:sp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1908175" y="404813"/>
            <a:ext cx="5832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chemeClr val="tx1"/>
                </a:solidFill>
              </a:rPr>
              <a:t>Standard Case</a:t>
            </a:r>
          </a:p>
        </p:txBody>
      </p:sp>
      <p:sp>
        <p:nvSpPr>
          <p:cNvPr id="62475" name="Line 11"/>
          <p:cNvSpPr>
            <a:spLocks noChangeShapeType="1"/>
          </p:cNvSpPr>
          <p:nvPr/>
        </p:nvSpPr>
        <p:spPr bwMode="auto">
          <a:xfrm flipH="1">
            <a:off x="4962525" y="5230813"/>
            <a:ext cx="504825" cy="574675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6" name="Line 12"/>
          <p:cNvSpPr>
            <a:spLocks noChangeShapeType="1"/>
          </p:cNvSpPr>
          <p:nvPr/>
        </p:nvSpPr>
        <p:spPr bwMode="auto">
          <a:xfrm>
            <a:off x="3863975" y="5160963"/>
            <a:ext cx="43180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7" name="Line 13"/>
          <p:cNvSpPr>
            <a:spLocks noChangeShapeType="1"/>
          </p:cNvSpPr>
          <p:nvPr/>
        </p:nvSpPr>
        <p:spPr bwMode="auto">
          <a:xfrm>
            <a:off x="2339975" y="2352675"/>
            <a:ext cx="1295400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8" name="Line 14"/>
          <p:cNvSpPr>
            <a:spLocks noChangeShapeType="1"/>
          </p:cNvSpPr>
          <p:nvPr/>
        </p:nvSpPr>
        <p:spPr bwMode="auto">
          <a:xfrm flipH="1">
            <a:off x="5507038" y="2276475"/>
            <a:ext cx="1512887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9" name="Text Box 15"/>
          <p:cNvSpPr txBox="1">
            <a:spLocks noChangeArrowheads="1"/>
          </p:cNvSpPr>
          <p:nvPr/>
        </p:nvSpPr>
        <p:spPr bwMode="auto">
          <a:xfrm>
            <a:off x="3419475" y="6386513"/>
            <a:ext cx="33845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solidFill>
                  <a:srgbClr val="000099"/>
                </a:solidFill>
              </a:rPr>
              <a:t>Non-centrality parameter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937000" y="5878513"/>
            <a:ext cx="1355725" cy="574675"/>
            <a:chOff x="2517" y="3702"/>
            <a:chExt cx="1225" cy="181"/>
          </a:xfrm>
        </p:grpSpPr>
        <p:sp>
          <p:nvSpPr>
            <p:cNvPr id="62481" name="Line 17"/>
            <p:cNvSpPr>
              <a:spLocks noChangeShapeType="1"/>
            </p:cNvSpPr>
            <p:nvPr/>
          </p:nvSpPr>
          <p:spPr bwMode="auto">
            <a:xfrm>
              <a:off x="2517" y="3883"/>
              <a:ext cx="1225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2" name="Line 18"/>
            <p:cNvSpPr>
              <a:spLocks noChangeShapeType="1"/>
            </p:cNvSpPr>
            <p:nvPr/>
          </p:nvSpPr>
          <p:spPr bwMode="auto">
            <a:xfrm flipV="1">
              <a:off x="2517" y="3702"/>
              <a:ext cx="0" cy="18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3" name="Line 19"/>
            <p:cNvSpPr>
              <a:spLocks noChangeShapeType="1"/>
            </p:cNvSpPr>
            <p:nvPr/>
          </p:nvSpPr>
          <p:spPr bwMode="auto">
            <a:xfrm flipV="1">
              <a:off x="3742" y="3702"/>
              <a:ext cx="0" cy="18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2224088"/>
            <a:ext cx="6337300" cy="4248150"/>
          </a:xfrm>
          <a:prstGeom prst="rect">
            <a:avLst/>
          </a:prstGeom>
          <a:noFill/>
        </p:spPr>
      </p:pic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7008813" y="5645150"/>
            <a:ext cx="382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l-NL" sz="2800" i="1">
                <a:solidFill>
                  <a:srgbClr val="FFFFCC"/>
                </a:solidFill>
                <a:latin typeface="Times New Roman" pitchFamily="26" charset="0"/>
              </a:rPr>
              <a:t>T</a:t>
            </a:r>
            <a:endParaRPr lang="en-US" sz="2400">
              <a:solidFill>
                <a:srgbClr val="FFFFCC"/>
              </a:solidFill>
              <a:latin typeface="Times New Roman" pitchFamily="26" charset="0"/>
            </a:endParaRP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3530600" y="4745038"/>
            <a:ext cx="393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 b="1">
                <a:solidFill>
                  <a:srgbClr val="FF0000"/>
                </a:solidFill>
                <a:latin typeface="Times New Roman" pitchFamily="26" charset="0"/>
                <a:sym typeface="Symbol" pitchFamily="26" charset="2"/>
              </a:rPr>
              <a:t></a:t>
            </a:r>
            <a:endParaRPr lang="en-US" sz="3000" b="1">
              <a:solidFill>
                <a:srgbClr val="FF0000"/>
              </a:solidFill>
              <a:latin typeface="Times New Roman" pitchFamily="26" charset="0"/>
            </a:endParaRP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5467350" y="4745038"/>
            <a:ext cx="473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600" b="1">
                <a:solidFill>
                  <a:srgbClr val="CC3399"/>
                </a:solidFill>
                <a:latin typeface="Times New Roman" pitchFamily="26" charset="0"/>
                <a:sym typeface="Symbol" pitchFamily="26" charset="2"/>
              </a:rPr>
              <a:t></a:t>
            </a:r>
            <a:endParaRPr lang="en-US" sz="3600" b="1">
              <a:solidFill>
                <a:srgbClr val="CC3399"/>
              </a:solidFill>
              <a:latin typeface="Times New Roman" pitchFamily="26" charset="0"/>
            </a:endParaRP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6415088" y="3232150"/>
            <a:ext cx="154146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>
                <a:solidFill>
                  <a:schemeClr val="tx1"/>
                </a:solidFill>
              </a:rPr>
              <a:t>POWER:</a:t>
            </a:r>
          </a:p>
          <a:p>
            <a:pPr eaLnBrk="0" hangingPunct="0"/>
            <a:r>
              <a:rPr lang="en-US" b="1">
                <a:solidFill>
                  <a:schemeClr val="tx1"/>
                </a:solidFill>
              </a:rPr>
              <a:t> 1 - </a:t>
            </a:r>
            <a:r>
              <a:rPr lang="en-US" b="1">
                <a:solidFill>
                  <a:schemeClr val="tx1"/>
                </a:solidFill>
                <a:sym typeface="Symbol" pitchFamily="26" charset="2"/>
              </a:rPr>
              <a:t> </a:t>
            </a:r>
            <a:r>
              <a:rPr lang="en-US" b="1">
                <a:solidFill>
                  <a:schemeClr val="tx1"/>
                </a:solidFill>
                <a:ea typeface="Arial" pitchFamily="26" charset="0"/>
                <a:cs typeface="Arial" pitchFamily="26" charset="0"/>
                <a:sym typeface="Symbol" pitchFamily="26" charset="2"/>
              </a:rPr>
              <a:t>↑</a:t>
            </a: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179388" y="404813"/>
            <a:ext cx="84978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chemeClr val="tx1"/>
                </a:solidFill>
              </a:rPr>
              <a:t>Increased sample size</a:t>
            </a:r>
          </a:p>
        </p:txBody>
      </p:sp>
      <p:sp>
        <p:nvSpPr>
          <p:cNvPr id="63496" name="Line 8"/>
          <p:cNvSpPr>
            <a:spLocks noChangeShapeType="1"/>
          </p:cNvSpPr>
          <p:nvPr/>
        </p:nvSpPr>
        <p:spPr bwMode="auto">
          <a:xfrm flipH="1">
            <a:off x="4932363" y="5249863"/>
            <a:ext cx="647700" cy="64770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7" name="Line 9"/>
          <p:cNvSpPr>
            <a:spLocks noChangeShapeType="1"/>
          </p:cNvSpPr>
          <p:nvPr/>
        </p:nvSpPr>
        <p:spPr bwMode="auto">
          <a:xfrm>
            <a:off x="3792538" y="5176838"/>
            <a:ext cx="923925" cy="7921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937000" y="5821363"/>
            <a:ext cx="2016125" cy="574675"/>
            <a:chOff x="2517" y="3702"/>
            <a:chExt cx="1225" cy="181"/>
          </a:xfrm>
        </p:grpSpPr>
        <p:sp>
          <p:nvSpPr>
            <p:cNvPr id="63499" name="Line 11"/>
            <p:cNvSpPr>
              <a:spLocks noChangeShapeType="1"/>
            </p:cNvSpPr>
            <p:nvPr/>
          </p:nvSpPr>
          <p:spPr bwMode="auto">
            <a:xfrm>
              <a:off x="2517" y="3883"/>
              <a:ext cx="1225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00" name="Line 12"/>
            <p:cNvSpPr>
              <a:spLocks noChangeShapeType="1"/>
            </p:cNvSpPr>
            <p:nvPr/>
          </p:nvSpPr>
          <p:spPr bwMode="auto">
            <a:xfrm flipV="1">
              <a:off x="2517" y="3702"/>
              <a:ext cx="0" cy="18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01" name="Line 13"/>
            <p:cNvSpPr>
              <a:spLocks noChangeShapeType="1"/>
            </p:cNvSpPr>
            <p:nvPr/>
          </p:nvSpPr>
          <p:spPr bwMode="auto">
            <a:xfrm flipV="1">
              <a:off x="3742" y="3702"/>
              <a:ext cx="0" cy="18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3502" name="Text Box 14"/>
          <p:cNvSpPr txBox="1">
            <a:spLocks noChangeArrowheads="1"/>
          </p:cNvSpPr>
          <p:nvPr/>
        </p:nvSpPr>
        <p:spPr bwMode="auto">
          <a:xfrm>
            <a:off x="3419475" y="6402388"/>
            <a:ext cx="33845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solidFill>
                  <a:srgbClr val="000099"/>
                </a:solidFill>
              </a:rPr>
              <a:t>Non-centrality parameter</a:t>
            </a:r>
          </a:p>
        </p:txBody>
      </p:sp>
      <p:sp>
        <p:nvSpPr>
          <p:cNvPr id="63503" name="Text Box 15"/>
          <p:cNvSpPr txBox="1">
            <a:spLocks noChangeArrowheads="1"/>
          </p:cNvSpPr>
          <p:nvPr/>
        </p:nvSpPr>
        <p:spPr bwMode="auto">
          <a:xfrm>
            <a:off x="3854450" y="1758950"/>
            <a:ext cx="1725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l-NL" sz="2800" b="1" i="1">
                <a:solidFill>
                  <a:schemeClr val="tx1"/>
                </a:solidFill>
                <a:latin typeface="Times New Roman" pitchFamily="26" charset="0"/>
              </a:rPr>
              <a:t>alpha 0.05</a:t>
            </a:r>
            <a:endParaRPr lang="en-US" sz="2400" b="1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63504" name="Text Box 16"/>
          <p:cNvSpPr txBox="1">
            <a:spLocks noChangeArrowheads="1"/>
          </p:cNvSpPr>
          <p:nvPr/>
        </p:nvSpPr>
        <p:spPr bwMode="auto">
          <a:xfrm>
            <a:off x="6731000" y="814388"/>
            <a:ext cx="23050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Sampling distribution if H</a:t>
            </a:r>
            <a:r>
              <a:rPr lang="en-US" sz="3000" baseline="-25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A</a:t>
            </a:r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 were true</a:t>
            </a:r>
            <a:endParaRPr lang="en-US" sz="3000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63505" name="Text Box 17"/>
          <p:cNvSpPr txBox="1">
            <a:spLocks noChangeArrowheads="1"/>
          </p:cNvSpPr>
          <p:nvPr/>
        </p:nvSpPr>
        <p:spPr bwMode="auto">
          <a:xfrm>
            <a:off x="323850" y="885825"/>
            <a:ext cx="24638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Sampling distribution if H</a:t>
            </a:r>
            <a:r>
              <a:rPr lang="en-US" sz="3000" baseline="-25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0</a:t>
            </a:r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 were true</a:t>
            </a:r>
            <a:endParaRPr lang="en-US" sz="3000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63506" name="Line 18"/>
          <p:cNvSpPr>
            <a:spLocks noChangeShapeType="1"/>
          </p:cNvSpPr>
          <p:nvPr/>
        </p:nvSpPr>
        <p:spPr bwMode="auto">
          <a:xfrm>
            <a:off x="2339975" y="2368550"/>
            <a:ext cx="1295400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7" name="Line 19"/>
          <p:cNvSpPr>
            <a:spLocks noChangeShapeType="1"/>
          </p:cNvSpPr>
          <p:nvPr/>
        </p:nvSpPr>
        <p:spPr bwMode="auto">
          <a:xfrm flipH="1">
            <a:off x="6300788" y="2347913"/>
            <a:ext cx="863600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2224088"/>
            <a:ext cx="6337300" cy="4248150"/>
          </a:xfrm>
          <a:prstGeom prst="rect">
            <a:avLst/>
          </a:prstGeom>
          <a:noFill/>
        </p:spPr>
      </p:pic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7008813" y="5645150"/>
            <a:ext cx="382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l-NL" sz="2800" i="1">
                <a:solidFill>
                  <a:srgbClr val="FFFFCC"/>
                </a:solidFill>
                <a:latin typeface="Times New Roman" pitchFamily="26" charset="0"/>
              </a:rPr>
              <a:t>T</a:t>
            </a:r>
            <a:endParaRPr lang="en-US" sz="2400">
              <a:solidFill>
                <a:srgbClr val="FFFFCC"/>
              </a:solidFill>
              <a:latin typeface="Times New Roman" pitchFamily="26" charset="0"/>
            </a:endParaRP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3530600" y="4745038"/>
            <a:ext cx="393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 b="1">
                <a:solidFill>
                  <a:srgbClr val="FF0000"/>
                </a:solidFill>
                <a:latin typeface="Times New Roman" pitchFamily="26" charset="0"/>
                <a:sym typeface="Symbol" pitchFamily="26" charset="2"/>
              </a:rPr>
              <a:t></a:t>
            </a:r>
            <a:endParaRPr lang="en-US" sz="3000" b="1">
              <a:solidFill>
                <a:srgbClr val="FF0000"/>
              </a:solidFill>
              <a:latin typeface="Times New Roman" pitchFamily="26" charset="0"/>
            </a:endParaRP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5467350" y="4745038"/>
            <a:ext cx="473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600" b="1">
                <a:solidFill>
                  <a:srgbClr val="CC3399"/>
                </a:solidFill>
                <a:latin typeface="Times New Roman" pitchFamily="26" charset="0"/>
                <a:sym typeface="Symbol" pitchFamily="26" charset="2"/>
              </a:rPr>
              <a:t></a:t>
            </a:r>
            <a:endParaRPr lang="en-US" sz="3600" b="1">
              <a:solidFill>
                <a:srgbClr val="CC3399"/>
              </a:solidFill>
              <a:latin typeface="Times New Roman" pitchFamily="26" charset="0"/>
            </a:endParaRP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6415088" y="3232150"/>
            <a:ext cx="154146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>
                <a:solidFill>
                  <a:schemeClr val="tx1"/>
                </a:solidFill>
              </a:rPr>
              <a:t>POWER:</a:t>
            </a:r>
          </a:p>
          <a:p>
            <a:pPr eaLnBrk="0" hangingPunct="0"/>
            <a:r>
              <a:rPr lang="en-US" b="1">
                <a:solidFill>
                  <a:schemeClr val="tx1"/>
                </a:solidFill>
              </a:rPr>
              <a:t> 1 - </a:t>
            </a:r>
            <a:r>
              <a:rPr lang="en-US" b="1">
                <a:solidFill>
                  <a:schemeClr val="tx1"/>
                </a:solidFill>
                <a:sym typeface="Symbol" pitchFamily="26" charset="2"/>
              </a:rPr>
              <a:t> </a:t>
            </a:r>
            <a:r>
              <a:rPr lang="en-US" b="1">
                <a:solidFill>
                  <a:schemeClr val="tx1"/>
                </a:solidFill>
                <a:ea typeface="Arial" pitchFamily="26" charset="0"/>
                <a:cs typeface="Arial" pitchFamily="26" charset="0"/>
                <a:sym typeface="Symbol" pitchFamily="26" charset="2"/>
              </a:rPr>
              <a:t>↑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179388" y="404813"/>
            <a:ext cx="84978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chemeClr val="tx1"/>
                </a:solidFill>
              </a:rPr>
              <a:t>Increased sample size</a:t>
            </a:r>
          </a:p>
        </p:txBody>
      </p:sp>
      <p:sp>
        <p:nvSpPr>
          <p:cNvPr id="64520" name="Line 8"/>
          <p:cNvSpPr>
            <a:spLocks noChangeShapeType="1"/>
          </p:cNvSpPr>
          <p:nvPr/>
        </p:nvSpPr>
        <p:spPr bwMode="auto">
          <a:xfrm flipH="1">
            <a:off x="4932363" y="5249863"/>
            <a:ext cx="647700" cy="64770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1" name="Line 9"/>
          <p:cNvSpPr>
            <a:spLocks noChangeShapeType="1"/>
          </p:cNvSpPr>
          <p:nvPr/>
        </p:nvSpPr>
        <p:spPr bwMode="auto">
          <a:xfrm>
            <a:off x="3792538" y="5176838"/>
            <a:ext cx="923925" cy="7921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937000" y="5821363"/>
            <a:ext cx="2016125" cy="574675"/>
            <a:chOff x="2517" y="3702"/>
            <a:chExt cx="1225" cy="181"/>
          </a:xfrm>
        </p:grpSpPr>
        <p:sp>
          <p:nvSpPr>
            <p:cNvPr id="64523" name="Line 11"/>
            <p:cNvSpPr>
              <a:spLocks noChangeShapeType="1"/>
            </p:cNvSpPr>
            <p:nvPr/>
          </p:nvSpPr>
          <p:spPr bwMode="auto">
            <a:xfrm>
              <a:off x="2517" y="3883"/>
              <a:ext cx="1225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4" name="Line 12"/>
            <p:cNvSpPr>
              <a:spLocks noChangeShapeType="1"/>
            </p:cNvSpPr>
            <p:nvPr/>
          </p:nvSpPr>
          <p:spPr bwMode="auto">
            <a:xfrm flipV="1">
              <a:off x="2517" y="3702"/>
              <a:ext cx="0" cy="18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5" name="Line 13"/>
            <p:cNvSpPr>
              <a:spLocks noChangeShapeType="1"/>
            </p:cNvSpPr>
            <p:nvPr/>
          </p:nvSpPr>
          <p:spPr bwMode="auto">
            <a:xfrm flipV="1">
              <a:off x="3742" y="3702"/>
              <a:ext cx="0" cy="18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4526" name="Text Box 14"/>
          <p:cNvSpPr txBox="1">
            <a:spLocks noChangeArrowheads="1"/>
          </p:cNvSpPr>
          <p:nvPr/>
        </p:nvSpPr>
        <p:spPr bwMode="auto">
          <a:xfrm>
            <a:off x="3419475" y="6402388"/>
            <a:ext cx="33845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solidFill>
                  <a:srgbClr val="000099"/>
                </a:solidFill>
              </a:rPr>
              <a:t>Non-centrality parameter</a:t>
            </a:r>
          </a:p>
        </p:txBody>
      </p:sp>
      <p:sp>
        <p:nvSpPr>
          <p:cNvPr id="64527" name="Text Box 15"/>
          <p:cNvSpPr txBox="1">
            <a:spLocks noChangeArrowheads="1"/>
          </p:cNvSpPr>
          <p:nvPr/>
        </p:nvSpPr>
        <p:spPr bwMode="auto">
          <a:xfrm>
            <a:off x="3854450" y="1758950"/>
            <a:ext cx="1725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l-NL" sz="2800" b="1" i="1">
                <a:solidFill>
                  <a:schemeClr val="tx1"/>
                </a:solidFill>
                <a:latin typeface="Times New Roman" pitchFamily="26" charset="0"/>
              </a:rPr>
              <a:t>alpha 0.05</a:t>
            </a:r>
            <a:endParaRPr lang="en-US" sz="2400" b="1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64528" name="Text Box 16"/>
          <p:cNvSpPr txBox="1">
            <a:spLocks noChangeArrowheads="1"/>
          </p:cNvSpPr>
          <p:nvPr/>
        </p:nvSpPr>
        <p:spPr bwMode="auto">
          <a:xfrm>
            <a:off x="6731000" y="814388"/>
            <a:ext cx="23050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Sampling distribution if H</a:t>
            </a:r>
            <a:r>
              <a:rPr lang="en-US" sz="3000" baseline="-25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A</a:t>
            </a:r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 were true</a:t>
            </a:r>
            <a:endParaRPr lang="en-US" sz="3000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64529" name="Text Box 17"/>
          <p:cNvSpPr txBox="1">
            <a:spLocks noChangeArrowheads="1"/>
          </p:cNvSpPr>
          <p:nvPr/>
        </p:nvSpPr>
        <p:spPr bwMode="auto">
          <a:xfrm>
            <a:off x="323850" y="885825"/>
            <a:ext cx="24638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Sampling distribution if H</a:t>
            </a:r>
            <a:r>
              <a:rPr lang="en-US" sz="3000" baseline="-25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0</a:t>
            </a:r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 were true</a:t>
            </a:r>
            <a:endParaRPr lang="en-US" sz="3000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64530" name="Line 18"/>
          <p:cNvSpPr>
            <a:spLocks noChangeShapeType="1"/>
          </p:cNvSpPr>
          <p:nvPr/>
        </p:nvSpPr>
        <p:spPr bwMode="auto">
          <a:xfrm>
            <a:off x="2339975" y="2368550"/>
            <a:ext cx="1295400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1" name="Line 19"/>
          <p:cNvSpPr>
            <a:spLocks noChangeShapeType="1"/>
          </p:cNvSpPr>
          <p:nvPr/>
        </p:nvSpPr>
        <p:spPr bwMode="auto">
          <a:xfrm flipH="1">
            <a:off x="6300788" y="2347913"/>
            <a:ext cx="863600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2" name="Text Box 20"/>
          <p:cNvSpPr txBox="1">
            <a:spLocks noChangeArrowheads="1"/>
          </p:cNvSpPr>
          <p:nvPr/>
        </p:nvSpPr>
        <p:spPr bwMode="auto">
          <a:xfrm>
            <a:off x="2411413" y="3357563"/>
            <a:ext cx="5545137" cy="12509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800" b="1">
                <a:solidFill>
                  <a:schemeClr val="tx1"/>
                </a:solidFill>
              </a:rPr>
              <a:t>Sample size scales linearly with NCP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of Data</a:t>
            </a:r>
          </a:p>
          <a:p>
            <a:pPr lvl="1"/>
            <a:r>
              <a:rPr lang="en-US" dirty="0" smtClean="0"/>
              <a:t>Continuous &gt; Ordinal &gt; Binary</a:t>
            </a:r>
          </a:p>
          <a:p>
            <a:pPr lvl="1"/>
            <a:r>
              <a:rPr lang="en-US" dirty="0" smtClean="0"/>
              <a:t>Do not turn “true” binary variables into continuous</a:t>
            </a:r>
          </a:p>
          <a:p>
            <a:r>
              <a:rPr lang="en-US" dirty="0" smtClean="0"/>
              <a:t>Multivariate analysis</a:t>
            </a:r>
          </a:p>
          <a:p>
            <a:r>
              <a:rPr lang="en-US" dirty="0" smtClean="0"/>
              <a:t>Remove confounders and biases</a:t>
            </a:r>
          </a:p>
          <a:p>
            <a:r>
              <a:rPr lang="en-US" dirty="0" smtClean="0"/>
              <a:t>MZ:DZ ratio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Larger effect sizes</a:t>
            </a:r>
          </a:p>
          <a:p>
            <a:pPr lvl="1"/>
            <a:r>
              <a:rPr lang="en-US" dirty="0" smtClean="0"/>
              <a:t>Reduce heterogeneity</a:t>
            </a:r>
          </a:p>
          <a:p>
            <a:r>
              <a:rPr lang="en-US" dirty="0" smtClean="0"/>
              <a:t>Larger sample sizes</a:t>
            </a:r>
          </a:p>
          <a:p>
            <a:r>
              <a:rPr lang="en-US" dirty="0" smtClean="0"/>
              <a:t>Change significance threshold</a:t>
            </a:r>
          </a:p>
          <a:p>
            <a:pPr lvl="1"/>
            <a:r>
              <a:rPr lang="en-US" dirty="0" smtClean="0"/>
              <a:t>False positives may become problematic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of Classical Twin Model</a:t>
            </a:r>
            <a:endParaRPr lang="en-US" dirty="0"/>
          </a:p>
        </p:txBody>
      </p:sp>
      <p:pic>
        <p:nvPicPr>
          <p:cNvPr id="4" name="Content Placeholder 3" descr="Picture 11.png"/>
          <p:cNvPicPr>
            <a:picLocks noGrp="1" noChangeAspect="1"/>
          </p:cNvPicPr>
          <p:nvPr>
            <p:ph idx="1"/>
          </p:nvPr>
        </p:nvPicPr>
        <p:blipFill>
          <a:blip r:embed="rId2"/>
          <a:srcRect l="-38552" r="-3855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of Classical Twin Model</a:t>
            </a:r>
            <a:endParaRPr lang="en-US" dirty="0"/>
          </a:p>
        </p:txBody>
      </p:sp>
      <p:pic>
        <p:nvPicPr>
          <p:cNvPr id="4" name="Content Placeholder 3" descr="Picture 11.png"/>
          <p:cNvPicPr>
            <a:picLocks noGrp="1" noChangeAspect="1"/>
          </p:cNvPicPr>
          <p:nvPr>
            <p:ph idx="1"/>
          </p:nvPr>
        </p:nvPicPr>
        <p:blipFill>
          <a:blip r:embed="rId2"/>
          <a:srcRect l="-38552" r="-38552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502920" y="970264"/>
            <a:ext cx="175496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You can do this by hand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But machines can be much more fun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96895" y="442147"/>
            <a:ext cx="1790432" cy="2892033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769439" y="3334180"/>
            <a:ext cx="3280992" cy="105846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hape 9"/>
          <p:cNvCxnSpPr>
            <a:stCxn id="6" idx="4"/>
          </p:cNvCxnSpPr>
          <p:nvPr/>
        </p:nvCxnSpPr>
        <p:spPr>
          <a:xfrm rot="16200000" flipH="1">
            <a:off x="1748517" y="2877774"/>
            <a:ext cx="564516" cy="1477328"/>
          </a:xfrm>
          <a:prstGeom prst="curvedConnector2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58509" y="6156764"/>
            <a:ext cx="7054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Martin, Eaves, </a:t>
            </a:r>
            <a:r>
              <a:rPr lang="en-US" sz="1400" dirty="0" err="1" smtClean="0"/>
              <a:t>Kearsey</a:t>
            </a:r>
            <a:r>
              <a:rPr lang="en-US" sz="1400" dirty="0" smtClean="0"/>
              <a:t>, and Davies Power of the Twin Study, Heredity, 1978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How can we determine our power to detect variance components?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is 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1"/>
            <a:ext cx="8183880" cy="4761995"/>
          </a:xfrm>
        </p:spPr>
        <p:txBody>
          <a:bodyPr>
            <a:normAutofit/>
          </a:bodyPr>
          <a:lstStyle/>
          <a:p>
            <a:r>
              <a:rPr lang="en-US" dirty="0" smtClean="0"/>
              <a:t>Just like we simulated estimates of means we can simulate chi squares from dropping C</a:t>
            </a:r>
          </a:p>
          <a:p>
            <a:r>
              <a:rPr lang="en-US" dirty="0" smtClean="0"/>
              <a:t>We get to play God [well more than usual]</a:t>
            </a:r>
          </a:p>
          <a:p>
            <a:pPr lvl="1"/>
            <a:r>
              <a:rPr lang="en-US" dirty="0" smtClean="0"/>
              <a:t>We fix the means and variances as parameters to simulate</a:t>
            </a:r>
          </a:p>
          <a:p>
            <a:pPr lvl="1"/>
            <a:r>
              <a:rPr lang="en-US" dirty="0" smtClean="0"/>
              <a:t>We fit the model ACE model</a:t>
            </a:r>
          </a:p>
          <a:p>
            <a:pPr lvl="1"/>
            <a:r>
              <a:rPr lang="en-US" dirty="0" smtClean="0"/>
              <a:t>We drop C</a:t>
            </a:r>
          </a:p>
          <a:p>
            <a:pPr lvl="1"/>
            <a:r>
              <a:rPr lang="en-US" dirty="0" smtClean="0"/>
              <a:t>We generate our alternative sampling distribution of statistics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Concepts and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Null Hypothesis</a:t>
            </a:r>
          </a:p>
          <a:p>
            <a:r>
              <a:rPr lang="en-US" dirty="0" smtClean="0"/>
              <a:t>Alternative Hypothesis</a:t>
            </a:r>
          </a:p>
          <a:p>
            <a:r>
              <a:rPr lang="en-US" dirty="0" smtClean="0"/>
              <a:t>Distribution of test statistics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Script: </a:t>
            </a:r>
            <a:r>
              <a:rPr lang="en-US" dirty="0" err="1" smtClean="0"/>
              <a:t>test_C_sim.R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1"/>
            <a:ext cx="8183880" cy="4903125"/>
          </a:xfrm>
        </p:spPr>
        <p:txBody>
          <a:bodyPr>
            <a:normAutofit/>
          </a:bodyPr>
          <a:lstStyle/>
          <a:p>
            <a:r>
              <a:rPr lang="en-US" dirty="0" smtClean="0"/>
              <a:t>This script does not produce anything, but rather creates a function</a:t>
            </a:r>
          </a:p>
          <a:p>
            <a:r>
              <a:rPr lang="en-US" dirty="0" smtClean="0"/>
              <a:t>I will walk through the script explaining the content</a:t>
            </a:r>
          </a:p>
          <a:p>
            <a:r>
              <a:rPr lang="en-US" dirty="0" smtClean="0"/>
              <a:t>We will make this function and then run the function once to see what happens</a:t>
            </a:r>
          </a:p>
          <a:p>
            <a:r>
              <a:rPr lang="en-US" dirty="0" smtClean="0"/>
              <a:t>Then we can generate a few more simulations (though I’m not super keen on the computation power of the machines)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Script: </a:t>
            </a:r>
            <a:r>
              <a:rPr lang="en-US" dirty="0" err="1" smtClean="0"/>
              <a:t>run_C_sim.R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we understand what the function is doing, we can run it many times</a:t>
            </a:r>
          </a:p>
          <a:p>
            <a:r>
              <a:rPr lang="en-US" dirty="0" smtClean="0"/>
              <a:t>We are going to use </a:t>
            </a:r>
            <a:r>
              <a:rPr lang="en-US" dirty="0" err="1" smtClean="0"/>
              <a:t>sapply</a:t>
            </a:r>
            <a:r>
              <a:rPr lang="en-US" dirty="0" smtClean="0"/>
              <a:t> again</a:t>
            </a:r>
          </a:p>
          <a:p>
            <a:r>
              <a:rPr lang="en-US" dirty="0" smtClean="0"/>
              <a:t>This time we will </a:t>
            </a:r>
            <a:r>
              <a:rPr lang="en-US" dirty="0" err="1" smtClean="0"/>
              <a:t>sapply</a:t>
            </a:r>
            <a:r>
              <a:rPr lang="en-US" dirty="0" smtClean="0"/>
              <a:t> the new function we made</a:t>
            </a:r>
          </a:p>
          <a:p>
            <a:r>
              <a:rPr lang="en-US" dirty="0" smtClean="0"/>
              <a:t>In addition to generating our </a:t>
            </a:r>
            <a:r>
              <a:rPr lang="en-US" dirty="0" err="1" smtClean="0"/>
              <a:t>chis</a:t>
            </a:r>
            <a:r>
              <a:rPr lang="en-US" dirty="0" smtClean="0"/>
              <a:t>, we create an object of the </a:t>
            </a:r>
            <a:r>
              <a:rPr lang="en-US" dirty="0" err="1" smtClean="0"/>
              <a:t>chis</a:t>
            </a:r>
            <a:r>
              <a:rPr lang="en-US" dirty="0" smtClean="0"/>
              <a:t> to assess our power and see what our results look like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1"/>
            <a:ext cx="8183880" cy="47267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“</a:t>
            </a:r>
            <a:r>
              <a:rPr lang="en-US" i="1" dirty="0" smtClean="0"/>
              <a:t>All models are wrong but some are useful</a:t>
            </a:r>
            <a:r>
              <a:rPr lang="en-US" dirty="0" smtClean="0"/>
              <a:t>”</a:t>
            </a:r>
          </a:p>
          <a:p>
            <a:pPr>
              <a:buNone/>
            </a:pPr>
            <a:r>
              <a:rPr lang="en-US" dirty="0" smtClean="0"/>
              <a:t>					--George Box</a:t>
            </a:r>
          </a:p>
          <a:p>
            <a:pPr>
              <a:buNone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Simulation is useful for refining intuition</a:t>
            </a:r>
          </a:p>
          <a:p>
            <a:pPr>
              <a:buFont typeface="Arial"/>
              <a:buChar char="•"/>
            </a:pPr>
            <a:r>
              <a:rPr lang="en-US" dirty="0" smtClean="0"/>
              <a:t>Helpful for grant writing</a:t>
            </a:r>
          </a:p>
          <a:p>
            <a:pPr>
              <a:buFont typeface="Arial"/>
              <a:buChar char="•"/>
            </a:pPr>
            <a:r>
              <a:rPr lang="en-US" dirty="0" smtClean="0"/>
              <a:t>Calibrates need for sample size</a:t>
            </a:r>
          </a:p>
          <a:p>
            <a:pPr>
              <a:buFont typeface="Arial"/>
              <a:buChar char="•"/>
            </a:pPr>
            <a:r>
              <a:rPr lang="en-US" dirty="0" smtClean="0"/>
              <a:t>Many factors affect power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Ascertainment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Measurement error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Many others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 is great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Simulation is super easy in R</a:t>
            </a:r>
          </a:p>
          <a:p>
            <a:r>
              <a:rPr lang="en-US" dirty="0" err="1" smtClean="0"/>
              <a:t>ClassicMx</a:t>
            </a:r>
            <a:r>
              <a:rPr lang="en-US" dirty="0" smtClean="0"/>
              <a:t> did not have such routines</a:t>
            </a:r>
          </a:p>
          <a:p>
            <a:r>
              <a:rPr lang="en-US" dirty="0" smtClean="0"/>
              <a:t>We can evaluate our power easily using R as well</a:t>
            </a:r>
          </a:p>
          <a:p>
            <a:r>
              <a:rPr lang="en-US" dirty="0" smtClean="0"/>
              <a:t>We can generate pictures of our power easily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Online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Genetic Power Calculator</a:t>
            </a:r>
          </a:p>
          <a:p>
            <a:pPr lvl="1"/>
            <a:r>
              <a:rPr lang="en-US" dirty="0" smtClean="0"/>
              <a:t>Good for genetic studies with genotype data</a:t>
            </a:r>
          </a:p>
          <a:p>
            <a:pPr lvl="1"/>
            <a:r>
              <a:rPr lang="en-US" dirty="0" smtClean="0"/>
              <a:t>Also includes a probability function calculator</a:t>
            </a:r>
          </a:p>
          <a:p>
            <a:pPr lvl="1"/>
            <a:r>
              <a:rPr lang="en-US" dirty="0" smtClean="0">
                <a:hlinkClick r:id="rId2"/>
              </a:rPr>
              <a:t>http://pngu.mgh.harvard.edu/~purcell/gpc/</a:t>
            </a:r>
            <a:endParaRPr lang="en-US" dirty="0" smtClean="0"/>
          </a:p>
          <a:p>
            <a:r>
              <a:rPr lang="en-US" dirty="0" smtClean="0"/>
              <a:t>Wiki has pretty good info on statistical power</a:t>
            </a:r>
          </a:p>
          <a:p>
            <a:pPr lvl="1"/>
            <a:r>
              <a:rPr lang="en-US" dirty="0" smtClean="0">
                <a:hlinkClick r:id="rId3"/>
              </a:rPr>
              <a:t>http://en.wikipedia.org/wiki/Statistical_power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Citations for power in twin modeling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2920" y="511594"/>
            <a:ext cx="8183880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/>
              <a:t>Visscher</a:t>
            </a:r>
            <a:r>
              <a:rPr lang="en-US" sz="1600" dirty="0" smtClean="0"/>
              <a:t> PM, Gordon S, Neale MC., Power of the classical twin design revisited: II detection of common environmental variance. Twin Res Hum Genet. 2008 Feb;11(1):48-54.</a:t>
            </a:r>
          </a:p>
          <a:p>
            <a:r>
              <a:rPr lang="en-US" sz="1600" dirty="0" smtClean="0"/>
              <a:t>Neale BM, </a:t>
            </a:r>
            <a:r>
              <a:rPr lang="en-US" sz="1600" dirty="0" err="1" smtClean="0"/>
              <a:t>Rijsdijk</a:t>
            </a:r>
            <a:r>
              <a:rPr lang="en-US" sz="1600" dirty="0" smtClean="0"/>
              <a:t> FV, Further considerations for power in sibling interactions models. </a:t>
            </a:r>
            <a:r>
              <a:rPr lang="en-US" sz="1600" dirty="0" err="1" smtClean="0"/>
              <a:t>Behav</a:t>
            </a:r>
            <a:r>
              <a:rPr lang="en-US" sz="1600" dirty="0" smtClean="0"/>
              <a:t> Genet. 2005 Sep 35(5):671-4</a:t>
            </a:r>
          </a:p>
          <a:p>
            <a:r>
              <a:rPr lang="en-US" sz="1600" dirty="0" err="1" smtClean="0"/>
              <a:t>Visscher</a:t>
            </a:r>
            <a:r>
              <a:rPr lang="en-US" sz="1600" dirty="0" smtClean="0"/>
              <a:t> PM., Power of the classical twin design revisited., Twin Res. 2004 Oct;7(5):505-12.</a:t>
            </a:r>
          </a:p>
          <a:p>
            <a:r>
              <a:rPr lang="en-US" sz="1600" dirty="0" err="1" smtClean="0"/>
              <a:t>Rietveld</a:t>
            </a:r>
            <a:r>
              <a:rPr lang="en-US" sz="1600" dirty="0" smtClean="0"/>
              <a:t> MJ, </a:t>
            </a:r>
            <a:r>
              <a:rPr lang="en-US" sz="1600" dirty="0" err="1" smtClean="0"/>
              <a:t>Posthuma</a:t>
            </a:r>
            <a:r>
              <a:rPr lang="en-US" sz="1600" dirty="0" smtClean="0"/>
              <a:t> D, Dolan CV, </a:t>
            </a:r>
            <a:r>
              <a:rPr lang="en-US" sz="1600" dirty="0" err="1" smtClean="0"/>
              <a:t>Boomsma</a:t>
            </a:r>
            <a:r>
              <a:rPr lang="en-US" sz="1600" dirty="0" smtClean="0"/>
              <a:t> DI, ADHD: sibling interaction or dominance: an evaluation of statistical power. </a:t>
            </a:r>
            <a:r>
              <a:rPr lang="en-US" sz="1600" dirty="0" err="1" smtClean="0"/>
              <a:t>Behav</a:t>
            </a:r>
            <a:r>
              <a:rPr lang="en-US" sz="1600" dirty="0" smtClean="0"/>
              <a:t> Genet. 2003 May 33(3): 247-55</a:t>
            </a:r>
          </a:p>
          <a:p>
            <a:r>
              <a:rPr lang="en-US" sz="1600" dirty="0" err="1" smtClean="0"/>
              <a:t>Posthuma</a:t>
            </a:r>
            <a:r>
              <a:rPr lang="en-US" sz="1600" dirty="0" smtClean="0"/>
              <a:t> D, </a:t>
            </a:r>
            <a:r>
              <a:rPr lang="en-US" sz="1600" dirty="0" err="1" smtClean="0"/>
              <a:t>Boomsma</a:t>
            </a:r>
            <a:r>
              <a:rPr lang="en-US" sz="1600" dirty="0" smtClean="0"/>
              <a:t> DI., A note on the statistical power in extended twin designs. </a:t>
            </a:r>
            <a:r>
              <a:rPr lang="en-US" sz="1600" dirty="0" err="1" smtClean="0"/>
              <a:t>Behav</a:t>
            </a:r>
            <a:r>
              <a:rPr lang="en-US" sz="1600" dirty="0" smtClean="0"/>
              <a:t> Genet. 2000 Mar;30(2):147-58.</a:t>
            </a:r>
          </a:p>
          <a:p>
            <a:r>
              <a:rPr lang="en-US" sz="1600" dirty="0" smtClean="0"/>
              <a:t>Neale MC, Eaves LJ, </a:t>
            </a:r>
            <a:r>
              <a:rPr lang="en-US" sz="1600" dirty="0" err="1" smtClean="0"/>
              <a:t>Kendler</a:t>
            </a:r>
            <a:r>
              <a:rPr lang="en-US" sz="1600" dirty="0" smtClean="0"/>
              <a:t> KS. The power of the classical twin study to resolve variation in threshold traits. </a:t>
            </a:r>
            <a:r>
              <a:rPr lang="en-US" sz="1600" dirty="0" err="1" smtClean="0"/>
              <a:t>Behav</a:t>
            </a:r>
            <a:r>
              <a:rPr lang="en-US" sz="1600" dirty="0" smtClean="0"/>
              <a:t> Genet. 1994 May;24(3):239-58.</a:t>
            </a:r>
          </a:p>
          <a:p>
            <a:r>
              <a:rPr lang="en-US" sz="1600" dirty="0" smtClean="0"/>
              <a:t>Nance WE, Neale MC., Partitioned twin analysis: a power study. </a:t>
            </a:r>
            <a:r>
              <a:rPr lang="en-US" sz="1600" dirty="0" err="1" smtClean="0"/>
              <a:t>Behav</a:t>
            </a:r>
            <a:r>
              <a:rPr lang="en-US" sz="1600" dirty="0" smtClean="0"/>
              <a:t> Genet. 1989 Jan;19(1):143-50.</a:t>
            </a:r>
          </a:p>
          <a:p>
            <a:r>
              <a:rPr lang="en-US" sz="1600" dirty="0" smtClean="0"/>
              <a:t>Martin NG, Eaves LJ, </a:t>
            </a:r>
            <a:r>
              <a:rPr lang="en-US" sz="1600" dirty="0" err="1" smtClean="0"/>
              <a:t>Kearsey</a:t>
            </a:r>
            <a:r>
              <a:rPr lang="en-US" sz="1600" dirty="0" smtClean="0"/>
              <a:t> MJ, Davies P., The power of the classical twin study. Heredity. 1978 Feb;40(1):97-116. 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Concepts and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Null Hypothesis</a:t>
            </a:r>
          </a:p>
          <a:p>
            <a:pPr lvl="1"/>
            <a:r>
              <a:rPr lang="en-US" dirty="0" smtClean="0"/>
              <a:t>The baseline hypothesis, generally assumed to be the absence of the tested effect</a:t>
            </a:r>
          </a:p>
          <a:p>
            <a:r>
              <a:rPr lang="en-US" dirty="0" smtClean="0"/>
              <a:t>Alternative Hypothesis</a:t>
            </a:r>
          </a:p>
          <a:p>
            <a:pPr lvl="1"/>
            <a:r>
              <a:rPr lang="en-US" dirty="0" smtClean="0"/>
              <a:t>The hypothesis for the presence of an effect</a:t>
            </a:r>
          </a:p>
          <a:p>
            <a:r>
              <a:rPr lang="en-US" dirty="0" smtClean="0"/>
              <a:t>Distribution of test statistics</a:t>
            </a:r>
          </a:p>
          <a:p>
            <a:pPr lvl="1"/>
            <a:r>
              <a:rPr lang="en-US" dirty="0" smtClean="0"/>
              <a:t>The frequencies of the values of the tests statistics under the null and the alternative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going to simulate a normal distribution using R</a:t>
            </a:r>
          </a:p>
          <a:p>
            <a:endParaRPr lang="en-US" dirty="0" smtClean="0"/>
          </a:p>
          <a:p>
            <a:r>
              <a:rPr lang="en-US" dirty="0" smtClean="0"/>
              <a:t>We can do this with a single line of code, but let’s break it up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 has functions for many distributions</a:t>
            </a:r>
          </a:p>
          <a:p>
            <a:pPr algn="just"/>
            <a:r>
              <a:rPr lang="en-US" dirty="0" smtClean="0"/>
              <a:t>Normal, χ</a:t>
            </a:r>
            <a:r>
              <a:rPr lang="en-US" baseline="30000" dirty="0" smtClean="0"/>
              <a:t>2</a:t>
            </a:r>
            <a:r>
              <a:rPr lang="en-US" dirty="0" smtClean="0"/>
              <a:t>, gamma, beta (others)</a:t>
            </a:r>
          </a:p>
          <a:p>
            <a:pPr algn="just"/>
            <a:r>
              <a:rPr lang="en-US" dirty="0" smtClean="0"/>
              <a:t>Let’s start by looking at the random normal function: </a:t>
            </a:r>
            <a:r>
              <a:rPr lang="en-US" dirty="0" err="1" smtClean="0"/>
              <a:t>rnorm</a:t>
            </a:r>
            <a:r>
              <a:rPr lang="en-US" dirty="0" smtClean="0"/>
              <a:t>()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rnorm</a:t>
            </a:r>
            <a:r>
              <a:rPr lang="en-US" dirty="0" smtClean="0"/>
              <a:t> Documentation</a:t>
            </a:r>
            <a:endParaRPr lang="en-US" dirty="0"/>
          </a:p>
        </p:txBody>
      </p:sp>
      <p:pic>
        <p:nvPicPr>
          <p:cNvPr id="4" name="Content Placeholder 3" descr="Picture 10.png"/>
          <p:cNvPicPr>
            <a:picLocks noGrp="1" noChangeAspect="1"/>
          </p:cNvPicPr>
          <p:nvPr>
            <p:ph idx="1"/>
          </p:nvPr>
        </p:nvPicPr>
        <p:blipFill>
          <a:blip r:embed="rId2"/>
          <a:srcRect t="-2293" b="-2293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121609" y="4899161"/>
            <a:ext cx="1689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R: ?</a:t>
            </a:r>
            <a:r>
              <a:rPr lang="en-US" dirty="0" err="1" smtClean="0"/>
              <a:t>rnorm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rnorm</a:t>
            </a:r>
            <a:r>
              <a:rPr lang="en-US" dirty="0" smtClean="0"/>
              <a:t> syntax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rnorm(n</a:t>
            </a:r>
            <a:r>
              <a:rPr lang="en-US" dirty="0" smtClean="0"/>
              <a:t>, mean = 0, </a:t>
            </a:r>
            <a:r>
              <a:rPr lang="en-US" dirty="0" err="1" smtClean="0"/>
              <a:t>sd</a:t>
            </a:r>
            <a:r>
              <a:rPr lang="en-US" dirty="0" smtClean="0"/>
              <a:t> = 1)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16200000" flipV="1">
            <a:off x="890640" y="1732028"/>
            <a:ext cx="1253658" cy="329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6200000" flipV="1">
            <a:off x="1284136" y="2171131"/>
            <a:ext cx="2123974" cy="329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6200000" flipV="1">
            <a:off x="3348286" y="1732027"/>
            <a:ext cx="1253658" cy="329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V="1">
            <a:off x="4007987" y="2655775"/>
            <a:ext cx="3101153" cy="329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2441" y="2441336"/>
            <a:ext cx="1898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Function name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2920" y="3361864"/>
            <a:ext cx="438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Observations to simulate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710830" y="2606287"/>
            <a:ext cx="2495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Mean of distribution</a:t>
            </a:r>
          </a:p>
          <a:p>
            <a:pPr algn="ctr"/>
            <a:r>
              <a:rPr lang="en-US" dirty="0" smtClean="0"/>
              <a:t>with default value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535753" y="4660314"/>
            <a:ext cx="4078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Standard deviation of distribution</a:t>
            </a:r>
          </a:p>
          <a:p>
            <a:pPr algn="ctr"/>
            <a:r>
              <a:rPr lang="en-US" dirty="0" smtClean="0"/>
              <a:t>with default value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</TotalTime>
  <Words>1680</Words>
  <Application>Microsoft Macintosh PowerPoint</Application>
  <PresentationFormat>On-screen Show (4:3)</PresentationFormat>
  <Paragraphs>279</Paragraphs>
  <Slides>45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Aspect</vt:lpstr>
      <vt:lpstr>Office Theme</vt:lpstr>
      <vt:lpstr>Bitmap Image</vt:lpstr>
      <vt:lpstr>Power and Sample Size +  Principles of Simulation</vt:lpstr>
      <vt:lpstr>Slide of Questions</vt:lpstr>
      <vt:lpstr>What is power?</vt:lpstr>
      <vt:lpstr>Key Concepts and Terms</vt:lpstr>
      <vt:lpstr>Key Concepts and Terms</vt:lpstr>
      <vt:lpstr>Practical 1</vt:lpstr>
      <vt:lpstr>Simulation functions</vt:lpstr>
      <vt:lpstr>rnorm Documentation</vt:lpstr>
      <vt:lpstr>rnorm syntax</vt:lpstr>
      <vt:lpstr>R script: Norm_dist_sim.R</vt:lpstr>
      <vt:lpstr>What did we learn?</vt:lpstr>
      <vt:lpstr>One I made earlier</vt:lpstr>
      <vt:lpstr>Concepts</vt:lpstr>
      <vt:lpstr>Mean estimation</vt:lpstr>
      <vt:lpstr>R script: mean_estimate_sim.R</vt:lpstr>
      <vt:lpstr>What did we learn?</vt:lpstr>
      <vt:lpstr>One I made earlier</vt:lpstr>
      <vt:lpstr>Standard Error</vt:lpstr>
      <vt:lpstr>Existential Crisis!</vt:lpstr>
      <vt:lpstr>Key Concept 1</vt:lpstr>
      <vt:lpstr>Power definition again</vt:lpstr>
      <vt:lpstr>Hypothesis Testing</vt:lpstr>
      <vt:lpstr>Possible scenarios</vt:lpstr>
      <vt:lpstr>Slide 24</vt:lpstr>
      <vt:lpstr>Expanded Power Definition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Additional Factors</vt:lpstr>
      <vt:lpstr>Effects Recap</vt:lpstr>
      <vt:lpstr>Power of Classical Twin Model</vt:lpstr>
      <vt:lpstr>Power of Classical Twin Model</vt:lpstr>
      <vt:lpstr>How can we determine our power to detect variance components?</vt:lpstr>
      <vt:lpstr>Simulation is king</vt:lpstr>
      <vt:lpstr>Script: test_C_sim.R</vt:lpstr>
      <vt:lpstr>Script: run_C_sim.R</vt:lpstr>
      <vt:lpstr>Principles of Simulation</vt:lpstr>
      <vt:lpstr>Why R is great</vt:lpstr>
      <vt:lpstr>Additional Online Resources</vt:lpstr>
      <vt:lpstr>Citations for power in twin modeling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and Sample Size +  Principles of Simulation</dc:title>
  <dc:creator>Benjamin Neale</dc:creator>
  <cp:lastModifiedBy>Benjamin Neale</cp:lastModifiedBy>
  <cp:revision>9</cp:revision>
  <dcterms:created xsi:type="dcterms:W3CDTF">2010-03-04T18:08:44Z</dcterms:created>
  <dcterms:modified xsi:type="dcterms:W3CDTF">2010-03-04T18:12:28Z</dcterms:modified>
</cp:coreProperties>
</file>